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15.xml" ContentType="application/vnd.openxmlformats-officedocument.presentationml.tags+xml"/>
  <Override PartName="/ppt/notesSlides/notesSlide5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17.xml" ContentType="application/vnd.openxmlformats-officedocument.presentationml.tags+xml"/>
  <Override PartName="/ppt/notesSlides/notesSlide53.xml" ContentType="application/vnd.openxmlformats-officedocument.presentationml.notesSlide+xml"/>
  <Override PartName="/ppt/tags/tag18.xml" ContentType="application/vnd.openxmlformats-officedocument.presentationml.tags+xml"/>
  <Override PartName="/ppt/notesSlides/notesSlide54.xml" ContentType="application/vnd.openxmlformats-officedocument.presentationml.notesSlide+xml"/>
  <Override PartName="/ppt/tags/tag19.xml" ContentType="application/vnd.openxmlformats-officedocument.presentationml.tags+xml"/>
  <Override PartName="/ppt/notesSlides/notesSlide55.xml" ContentType="application/vnd.openxmlformats-officedocument.presentationml.notesSlide+xml"/>
  <Override PartName="/ppt/tags/tag2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3.xml" ContentType="application/vnd.openxmlformats-officedocument.presentationml.tags+xml"/>
  <Override PartName="/ppt/notesSlides/notesSlide71.xml" ContentType="application/vnd.openxmlformats-officedocument.presentationml.notesSlide+xml"/>
  <Override PartName="/ppt/tags/tag24.xml" ContentType="application/vnd.openxmlformats-officedocument.presentationml.tags+xml"/>
  <Override PartName="/ppt/notesSlides/notesSlide72.xml" ContentType="application/vnd.openxmlformats-officedocument.presentationml.notesSlide+xml"/>
  <Override PartName="/ppt/tags/tag25.xml" ContentType="application/vnd.openxmlformats-officedocument.presentationml.tags+xml"/>
  <Override PartName="/ppt/notesSlides/notesSlide73.xml" ContentType="application/vnd.openxmlformats-officedocument.presentationml.notesSlide+xml"/>
  <Override PartName="/ppt/tags/tag26.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7.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29.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30.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1.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32.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33.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34.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35.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36.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37.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38.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39.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40.xml" ContentType="application/vnd.openxmlformats-officedocument.presentationml.tags+xml"/>
  <Override PartName="/ppt/notesSlides/notesSlide157.xml" ContentType="application/vnd.openxmlformats-officedocument.presentationml.notesSlide+xml"/>
  <Override PartName="/ppt/tags/tag41.xml" ContentType="application/vnd.openxmlformats-officedocument.presentationml.tags+xml"/>
  <Override PartName="/ppt/notesSlides/notesSlide1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9" r:id="rId5"/>
  </p:sldMasterIdLst>
  <p:notesMasterIdLst>
    <p:notesMasterId r:id="rId164"/>
  </p:notesMasterIdLst>
  <p:handoutMasterIdLst>
    <p:handoutMasterId r:id="rId165"/>
  </p:handoutMasterIdLst>
  <p:sldIdLst>
    <p:sldId id="261" r:id="rId6"/>
    <p:sldId id="366" r:id="rId7"/>
    <p:sldId id="4268" r:id="rId8"/>
    <p:sldId id="376" r:id="rId9"/>
    <p:sldId id="365" r:id="rId10"/>
    <p:sldId id="518" r:id="rId11"/>
    <p:sldId id="4273" r:id="rId12"/>
    <p:sldId id="4274" r:id="rId13"/>
    <p:sldId id="292" r:id="rId14"/>
    <p:sldId id="293" r:id="rId15"/>
    <p:sldId id="294" r:id="rId16"/>
    <p:sldId id="291" r:id="rId17"/>
    <p:sldId id="383" r:id="rId18"/>
    <p:sldId id="402" r:id="rId19"/>
    <p:sldId id="4276" r:id="rId20"/>
    <p:sldId id="298" r:id="rId21"/>
    <p:sldId id="534" r:id="rId22"/>
    <p:sldId id="332" r:id="rId23"/>
    <p:sldId id="421" r:id="rId24"/>
    <p:sldId id="419" r:id="rId25"/>
    <p:sldId id="432" r:id="rId26"/>
    <p:sldId id="433" r:id="rId27"/>
    <p:sldId id="407" r:id="rId28"/>
    <p:sldId id="287" r:id="rId29"/>
    <p:sldId id="338" r:id="rId30"/>
    <p:sldId id="301" r:id="rId31"/>
    <p:sldId id="336" r:id="rId32"/>
    <p:sldId id="491" r:id="rId33"/>
    <p:sldId id="260" r:id="rId34"/>
    <p:sldId id="398" r:id="rId35"/>
    <p:sldId id="339" r:id="rId36"/>
    <p:sldId id="420" r:id="rId37"/>
    <p:sldId id="4271" r:id="rId38"/>
    <p:sldId id="4272" r:id="rId39"/>
    <p:sldId id="334" r:id="rId40"/>
    <p:sldId id="266" r:id="rId41"/>
    <p:sldId id="268" r:id="rId42"/>
    <p:sldId id="4269" r:id="rId43"/>
    <p:sldId id="4270" r:id="rId44"/>
    <p:sldId id="517" r:id="rId45"/>
    <p:sldId id="514" r:id="rId46"/>
    <p:sldId id="390" r:id="rId47"/>
    <p:sldId id="269" r:id="rId48"/>
    <p:sldId id="302" r:id="rId49"/>
    <p:sldId id="272" r:id="rId50"/>
    <p:sldId id="515" r:id="rId51"/>
    <p:sldId id="273" r:id="rId52"/>
    <p:sldId id="385" r:id="rId53"/>
    <p:sldId id="393" r:id="rId54"/>
    <p:sldId id="340" r:id="rId55"/>
    <p:sldId id="341" r:id="rId56"/>
    <p:sldId id="4275" r:id="rId57"/>
    <p:sldId id="343" r:id="rId58"/>
    <p:sldId id="350" r:id="rId59"/>
    <p:sldId id="346" r:id="rId60"/>
    <p:sldId id="347" r:id="rId61"/>
    <p:sldId id="430" r:id="rId62"/>
    <p:sldId id="399" r:id="rId63"/>
    <p:sldId id="422" r:id="rId64"/>
    <p:sldId id="405" r:id="rId65"/>
    <p:sldId id="394" r:id="rId66"/>
    <p:sldId id="348" r:id="rId67"/>
    <p:sldId id="495" r:id="rId68"/>
    <p:sldId id="496" r:id="rId69"/>
    <p:sldId id="537" r:id="rId70"/>
    <p:sldId id="4266" r:id="rId71"/>
    <p:sldId id="4267" r:id="rId72"/>
    <p:sldId id="4258" r:id="rId73"/>
    <p:sldId id="351" r:id="rId74"/>
    <p:sldId id="415" r:id="rId75"/>
    <p:sldId id="356" r:id="rId76"/>
    <p:sldId id="282" r:id="rId77"/>
    <p:sldId id="352" r:id="rId78"/>
    <p:sldId id="391" r:id="rId79"/>
    <p:sldId id="416" r:id="rId80"/>
    <p:sldId id="353" r:id="rId81"/>
    <p:sldId id="411" r:id="rId82"/>
    <p:sldId id="354" r:id="rId83"/>
    <p:sldId id="538" r:id="rId84"/>
    <p:sldId id="288" r:id="rId85"/>
    <p:sldId id="289" r:id="rId86"/>
    <p:sldId id="501" r:id="rId87"/>
    <p:sldId id="409" r:id="rId88"/>
    <p:sldId id="418" r:id="rId89"/>
    <p:sldId id="498" r:id="rId90"/>
    <p:sldId id="355" r:id="rId91"/>
    <p:sldId id="381" r:id="rId92"/>
    <p:sldId id="539" r:id="rId93"/>
    <p:sldId id="502" r:id="rId94"/>
    <p:sldId id="506" r:id="rId95"/>
    <p:sldId id="503" r:id="rId96"/>
    <p:sldId id="507" r:id="rId97"/>
    <p:sldId id="508" r:id="rId98"/>
    <p:sldId id="509" r:id="rId99"/>
    <p:sldId id="504" r:id="rId100"/>
    <p:sldId id="545" r:id="rId101"/>
    <p:sldId id="505" r:id="rId102"/>
    <p:sldId id="380" r:id="rId103"/>
    <p:sldId id="408" r:id="rId104"/>
    <p:sldId id="423" r:id="rId105"/>
    <p:sldId id="410" r:id="rId106"/>
    <p:sldId id="342" r:id="rId107"/>
    <p:sldId id="540" r:id="rId108"/>
    <p:sldId id="358" r:id="rId109"/>
    <p:sldId id="541" r:id="rId110"/>
    <p:sldId id="392" r:id="rId111"/>
    <p:sldId id="542" r:id="rId112"/>
    <p:sldId id="510" r:id="rId113"/>
    <p:sldId id="511" r:id="rId114"/>
    <p:sldId id="387" r:id="rId115"/>
    <p:sldId id="417" r:id="rId116"/>
    <p:sldId id="434" r:id="rId117"/>
    <p:sldId id="360" r:id="rId118"/>
    <p:sldId id="493" r:id="rId119"/>
    <p:sldId id="357" r:id="rId120"/>
    <p:sldId id="497" r:id="rId121"/>
    <p:sldId id="361" r:id="rId122"/>
    <p:sldId id="382" r:id="rId123"/>
    <p:sldId id="413" r:id="rId124"/>
    <p:sldId id="349" r:id="rId125"/>
    <p:sldId id="362" r:id="rId126"/>
    <p:sldId id="300" r:id="rId127"/>
    <p:sldId id="544" r:id="rId128"/>
    <p:sldId id="492" r:id="rId129"/>
    <p:sldId id="494" r:id="rId130"/>
    <p:sldId id="364" r:id="rId131"/>
    <p:sldId id="543" r:id="rId132"/>
    <p:sldId id="499" r:id="rId133"/>
    <p:sldId id="299" r:id="rId134"/>
    <p:sldId id="389" r:id="rId135"/>
    <p:sldId id="414" r:id="rId136"/>
    <p:sldId id="520" r:id="rId137"/>
    <p:sldId id="536" r:id="rId138"/>
    <p:sldId id="535" r:id="rId139"/>
    <p:sldId id="401" r:id="rId140"/>
    <p:sldId id="519" r:id="rId141"/>
    <p:sldId id="531" r:id="rId142"/>
    <p:sldId id="521" r:id="rId143"/>
    <p:sldId id="526" r:id="rId144"/>
    <p:sldId id="527" r:id="rId145"/>
    <p:sldId id="528" r:id="rId146"/>
    <p:sldId id="529" r:id="rId147"/>
    <p:sldId id="530" r:id="rId148"/>
    <p:sldId id="522" r:id="rId149"/>
    <p:sldId id="532" r:id="rId150"/>
    <p:sldId id="523" r:id="rId151"/>
    <p:sldId id="533" r:id="rId152"/>
    <p:sldId id="297" r:id="rId153"/>
    <p:sldId id="524" r:id="rId154"/>
    <p:sldId id="525" r:id="rId155"/>
    <p:sldId id="306" r:id="rId156"/>
    <p:sldId id="257" r:id="rId157"/>
    <p:sldId id="322" r:id="rId158"/>
    <p:sldId id="388" r:id="rId159"/>
    <p:sldId id="384" r:id="rId160"/>
    <p:sldId id="323" r:id="rId161"/>
    <p:sldId id="324" r:id="rId162"/>
    <p:sldId id="279" r:id="rId163"/>
  </p:sldIdLst>
  <p:sldSz cx="12192000" cy="6858000"/>
  <p:notesSz cx="7010400" cy="9296400"/>
  <p:embeddedFontLst>
    <p:embeddedFont>
      <p:font typeface="Arial Narrow" panose="020B0606020202030204" pitchFamily="34" charset="0"/>
      <p:regular r:id="rId166"/>
      <p:bold r:id="rId167"/>
      <p:italic r:id="rId168"/>
      <p:boldItalic r:id="rId169"/>
    </p:embeddedFont>
    <p:embeddedFont>
      <p:font typeface="Cambria" panose="02040503050406030204" pitchFamily="18" charset="0"/>
      <p:regular r:id="rId170"/>
      <p:bold r:id="rId171"/>
      <p:italic r:id="rId172"/>
      <p:boldItalic r:id="rId173"/>
    </p:embeddedFont>
    <p:embeddedFont>
      <p:font typeface="Gill Sans MT" panose="020B0502020104020203" pitchFamily="34" charset="0"/>
      <p:regular r:id="rId174"/>
      <p:bold r:id="rId175"/>
      <p:italic r:id="rId176"/>
      <p:boldItalic r:id="rId177"/>
    </p:embeddedFont>
    <p:embeddedFont>
      <p:font typeface="Helvetica" panose="020B0604020202020204" pitchFamily="34" charset="0"/>
      <p:regular r:id="rId178"/>
      <p:bold r:id="rId179"/>
      <p:italic r:id="rId180"/>
      <p:boldItalic r:id="rId181"/>
    </p:embeddedFont>
    <p:embeddedFont>
      <p:font typeface="Open Sans" panose="020B0606030504020204" pitchFamily="34" charset="0"/>
      <p:regular r:id="rId182"/>
      <p:bold r:id="rId183"/>
      <p:italic r:id="rId184"/>
      <p:boldItalic r:id="rId185"/>
    </p:embeddedFont>
    <p:embeddedFont>
      <p:font typeface="Open Sans Light" panose="020B0306030504020204" pitchFamily="34" charset="0"/>
      <p:regular r:id="rId186"/>
      <p:italic r:id="rId187"/>
    </p:embeddedFont>
    <p:embeddedFont>
      <p:font typeface="Open Sans Semibold" panose="020B0706030804020204" pitchFamily="34" charset="0"/>
      <p:bold r:id="rId188"/>
      <p:boldItalic r:id="rId189"/>
    </p:embeddedFont>
    <p:embeddedFont>
      <p:font typeface="Open Sans Semibold" panose="020B0706030804020204" pitchFamily="34" charset="0"/>
      <p:bold r:id="rId188"/>
      <p:boldItalic r:id="rId189"/>
    </p:embeddedFont>
  </p:embeddedFontLst>
  <p:custDataLst>
    <p:tags r:id="rId1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07F2E-7BCB-2FCB-027B-254C769AA201}" name="Cary S. Rogers" initials="CR" userId="S::crogers@ksde.org::1a6c86bb-8689-4f2b-8a56-12b1f7b248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ssica Hess" initials="JH" lastIdx="1" clrIdx="6">
    <p:extLst>
      <p:ext uri="{19B8F6BF-5375-455C-9EA6-DF929625EA0E}">
        <p15:presenceInfo xmlns:p15="http://schemas.microsoft.com/office/powerpoint/2012/main" userId="S::jahess@ksde.org::ba1eb6ab-e3c1-41ca-a396-6219efee0659" providerId="AD"/>
      </p:ext>
    </p:extLst>
  </p:cmAuthor>
  <p:cmAuthor id="1" name="Vicki Smith" initials="VS" lastIdx="44" clrIdx="0">
    <p:extLst>
      <p:ext uri="{19B8F6BF-5375-455C-9EA6-DF929625EA0E}">
        <p15:presenceInfo xmlns:p15="http://schemas.microsoft.com/office/powerpoint/2012/main" userId="c968c44f2ccfc37d" providerId="Windows Live"/>
      </p:ext>
    </p:extLst>
  </p:cmAuthor>
  <p:cmAuthor id="8" name="dmcvey" initials="dm" lastIdx="18" clrIdx="7">
    <p:extLst>
      <p:ext uri="{19B8F6BF-5375-455C-9EA6-DF929625EA0E}">
        <p15:presenceInfo xmlns:p15="http://schemas.microsoft.com/office/powerpoint/2012/main" userId="S::dmcvey_keystonelearning.org#ext#@ksde.onmicrosoft.com::b7fe8db3-1f7a-4ec8-a567-e5bde70eb130" providerId="AD"/>
      </p:ext>
    </p:extLst>
  </p:cmAuthor>
  <p:cmAuthor id="2" name="DougTKeystone" initials="Do" lastIdx="14" clrIdx="1">
    <p:extLst>
      <p:ext uri="{19B8F6BF-5375-455C-9EA6-DF929625EA0E}">
        <p15:presenceInfo xmlns:p15="http://schemas.microsoft.com/office/powerpoint/2012/main" userId="S::dougtkeystone_outlook.com#ext#@ksde.onmicrosoft.com::9e2fe383-8732-46ec-844f-b0e7e855dddc" providerId="AD"/>
      </p:ext>
    </p:extLst>
  </p:cmAuthor>
  <p:cmAuthor id="9" name="Brad Schwartz" initials="BS" lastIdx="1" clrIdx="8">
    <p:extLst>
      <p:ext uri="{19B8F6BF-5375-455C-9EA6-DF929625EA0E}">
        <p15:presenceInfo xmlns:p15="http://schemas.microsoft.com/office/powerpoint/2012/main" userId="S::blschwartz@pittstate.edu::50a3de5a-667c-4c83-a9f9-5928efd2f82f" providerId="AD"/>
      </p:ext>
    </p:extLst>
  </p:cmAuthor>
  <p:cmAuthor id="3" name="Cary S. Rogers" initials="CR" lastIdx="33" clrIdx="2">
    <p:extLst>
      <p:ext uri="{19B8F6BF-5375-455C-9EA6-DF929625EA0E}">
        <p15:presenceInfo xmlns:p15="http://schemas.microsoft.com/office/powerpoint/2012/main" userId="S::crogers@ksde.org::1a6c86bb-8689-4f2b-8a56-12b1f7b24834" providerId="AD"/>
      </p:ext>
    </p:extLst>
  </p:cmAuthor>
  <p:cmAuthor id="4" name="Gay Younkin" initials="GY" lastIdx="6" clrIdx="3">
    <p:extLst>
      <p:ext uri="{19B8F6BF-5375-455C-9EA6-DF929625EA0E}">
        <p15:presenceInfo xmlns:p15="http://schemas.microsoft.com/office/powerpoint/2012/main" userId="S::gyounkin_keystonelearning.org#ext#@ksde.onmicrosoft.com::e7461bea-f5b1-40b0-871c-4a659ad4154b" providerId="AD"/>
      </p:ext>
    </p:extLst>
  </p:cmAuthor>
  <p:cmAuthor id="5" name="Amy Rzadczynski" initials="AR" lastIdx="4" clrIdx="4">
    <p:extLst>
      <p:ext uri="{19B8F6BF-5375-455C-9EA6-DF929625EA0E}">
        <p15:presenceInfo xmlns:p15="http://schemas.microsoft.com/office/powerpoint/2012/main" userId="S::arzadczynski@ksde.org::d9998dfd-b708-470e-9040-15787fe65d9a" providerId="AD"/>
      </p:ext>
    </p:extLst>
  </p:cmAuthor>
  <p:cmAuthor id="6" name="Cary S. Rogers" initials="CSR" lastIdx="5" clrIdx="5">
    <p:extLst>
      <p:ext uri="{19B8F6BF-5375-455C-9EA6-DF929625EA0E}">
        <p15:presenceInfo xmlns:p15="http://schemas.microsoft.com/office/powerpoint/2012/main" userId="S-1-5-21-3991781186-3178972888-1074896750-167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96"/>
    <a:srgbClr val="FFA400"/>
    <a:srgbClr val="FFF0E7"/>
    <a:srgbClr val="11284B"/>
    <a:srgbClr val="88A4C2"/>
    <a:srgbClr val="F37672"/>
    <a:srgbClr val="AB2B29"/>
    <a:srgbClr val="D07A6D"/>
    <a:srgbClr val="DD1E36"/>
    <a:srgbClr val="025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18" autoAdjust="0"/>
  </p:normalViewPr>
  <p:slideViewPr>
    <p:cSldViewPr snapToGrid="0">
      <p:cViewPr varScale="1">
        <p:scale>
          <a:sx n="83" d="100"/>
          <a:sy n="83" d="100"/>
        </p:scale>
        <p:origin x="167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font" Target="fonts/font5.fntdata"/><Relationship Id="rId191" Type="http://schemas.openxmlformats.org/officeDocument/2006/relationships/commentAuthors" Target="commen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font" Target="fonts/font16.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font" Target="fonts/font6.fntdata"/><Relationship Id="rId192"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font" Target="fonts/font17.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font" Target="fonts/font7.fntdata"/><Relationship Id="rId193" Type="http://schemas.openxmlformats.org/officeDocument/2006/relationships/viewProps" Target="viewProp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2.fntdata"/><Relationship Id="rId188"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3.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8.fntdata"/><Relationship Id="rId194"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19.fntdata"/><Relationship Id="rId189"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9.fntdata"/><Relationship Id="rId179" Type="http://schemas.openxmlformats.org/officeDocument/2006/relationships/font" Target="fonts/font14.fntdata"/><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notesMaster" Target="notesMasters/notesMaster1.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font" Target="fonts/font15.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font" Target="fonts/font10.fntdata"/><Relationship Id="rId196" Type="http://schemas.microsoft.com/office/2018/10/relationships/authors" Targe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handoutMaster" Target="handoutMasters/handoutMaster1.xml"/><Relationship Id="rId186" Type="http://schemas.openxmlformats.org/officeDocument/2006/relationships/font" Target="fonts/font21.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font" Target="fonts/font11.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font" Target="fonts/font1.fntdata"/><Relationship Id="rId187" Type="http://schemas.openxmlformats.org/officeDocument/2006/relationships/font" Target="fonts/font22.fntdata"/><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font" Target="fonts/font12.fntdata"/><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5A2B4-9FB2-47EA-A9AD-151D58B8AFD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15A42D2-B61B-404B-A79C-DE4DFCF6C54F}">
      <dgm:prSet phldrT="[Text]"/>
      <dgm:spPr/>
      <dgm:t>
        <a:bodyPr/>
        <a:lstStyle/>
        <a:p>
          <a:r>
            <a:rPr lang="en-US"/>
            <a:t>Before</a:t>
          </a:r>
        </a:p>
      </dgm:t>
    </dgm:pt>
    <dgm:pt modelId="{E223392D-6A70-4CEF-8A19-5A065E8DC099}" type="parTrans" cxnId="{A35A2B87-7585-40AF-8B20-C8C813E2E4BC}">
      <dgm:prSet/>
      <dgm:spPr/>
      <dgm:t>
        <a:bodyPr/>
        <a:lstStyle/>
        <a:p>
          <a:endParaRPr lang="en-US"/>
        </a:p>
      </dgm:t>
    </dgm:pt>
    <dgm:pt modelId="{4D4879A4-E917-4CA3-AA39-C3A69A211740}" type="sibTrans" cxnId="{A35A2B87-7585-40AF-8B20-C8C813E2E4BC}">
      <dgm:prSet/>
      <dgm:spPr/>
      <dgm:t>
        <a:bodyPr/>
        <a:lstStyle/>
        <a:p>
          <a:endParaRPr lang="en-US"/>
        </a:p>
      </dgm:t>
    </dgm:pt>
    <dgm:pt modelId="{68CF0035-9F6B-4113-8939-713247E67DE1}">
      <dgm:prSet phldrT="[Text]"/>
      <dgm:spPr/>
      <dgm:t>
        <a:bodyPr/>
        <a:lstStyle/>
        <a:p>
          <a:r>
            <a:rPr lang="en-US"/>
            <a:t>Benchmark assessment</a:t>
          </a:r>
        </a:p>
      </dgm:t>
    </dgm:pt>
    <dgm:pt modelId="{8C310927-BB52-4517-8E01-08386AEF1341}" type="parTrans" cxnId="{C486CC31-FA65-400E-A559-34FCA6677CC4}">
      <dgm:prSet/>
      <dgm:spPr/>
      <dgm:t>
        <a:bodyPr/>
        <a:lstStyle/>
        <a:p>
          <a:endParaRPr lang="en-US"/>
        </a:p>
      </dgm:t>
    </dgm:pt>
    <dgm:pt modelId="{BE81BB46-8248-4E01-A204-8C792830D90D}" type="sibTrans" cxnId="{C486CC31-FA65-400E-A559-34FCA6677CC4}">
      <dgm:prSet/>
      <dgm:spPr/>
      <dgm:t>
        <a:bodyPr/>
        <a:lstStyle/>
        <a:p>
          <a:endParaRPr lang="en-US"/>
        </a:p>
      </dgm:t>
    </dgm:pt>
    <dgm:pt modelId="{D79E3E92-85CE-4FB2-839C-32F11B68EA2C}">
      <dgm:prSet phldrT="[Text]"/>
      <dgm:spPr/>
      <dgm:t>
        <a:bodyPr/>
        <a:lstStyle/>
        <a:p>
          <a:r>
            <a:rPr lang="en-US"/>
            <a:t>During</a:t>
          </a:r>
        </a:p>
      </dgm:t>
    </dgm:pt>
    <dgm:pt modelId="{4EDC98E9-21B9-454E-98E4-D988D487ECFD}" type="parTrans" cxnId="{D3EC3D70-FEAF-480F-8F7B-5A2614849220}">
      <dgm:prSet/>
      <dgm:spPr/>
      <dgm:t>
        <a:bodyPr/>
        <a:lstStyle/>
        <a:p>
          <a:endParaRPr lang="en-US"/>
        </a:p>
      </dgm:t>
    </dgm:pt>
    <dgm:pt modelId="{45733290-3755-4959-B8A6-5E88F61B8CA3}" type="sibTrans" cxnId="{D3EC3D70-FEAF-480F-8F7B-5A2614849220}">
      <dgm:prSet/>
      <dgm:spPr/>
      <dgm:t>
        <a:bodyPr/>
        <a:lstStyle/>
        <a:p>
          <a:endParaRPr lang="en-US"/>
        </a:p>
      </dgm:t>
    </dgm:pt>
    <dgm:pt modelId="{C669A85A-0CC6-4214-9BCD-5CEAC62056A3}">
      <dgm:prSet phldrT="[Text]"/>
      <dgm:spPr/>
      <dgm:t>
        <a:bodyPr/>
        <a:lstStyle/>
        <a:p>
          <a:r>
            <a:rPr lang="en-US"/>
            <a:t>Collect data on schedule</a:t>
          </a:r>
        </a:p>
      </dgm:t>
    </dgm:pt>
    <dgm:pt modelId="{25775EBB-2947-4554-BBA7-093BC1F5B592}" type="parTrans" cxnId="{DA692309-C3CD-4F93-B7E1-BCEE67E8EC15}">
      <dgm:prSet/>
      <dgm:spPr/>
      <dgm:t>
        <a:bodyPr/>
        <a:lstStyle/>
        <a:p>
          <a:endParaRPr lang="en-US"/>
        </a:p>
      </dgm:t>
    </dgm:pt>
    <dgm:pt modelId="{78533A56-5DAD-478A-A176-A9DDFE30070E}" type="sibTrans" cxnId="{DA692309-C3CD-4F93-B7E1-BCEE67E8EC15}">
      <dgm:prSet/>
      <dgm:spPr/>
      <dgm:t>
        <a:bodyPr/>
        <a:lstStyle/>
        <a:p>
          <a:endParaRPr lang="en-US"/>
        </a:p>
      </dgm:t>
    </dgm:pt>
    <dgm:pt modelId="{8908FBF2-DE34-4581-8EBE-B7E521E06ADD}">
      <dgm:prSet phldrT="[Text]"/>
      <dgm:spPr/>
      <dgm:t>
        <a:bodyPr/>
        <a:lstStyle/>
        <a:p>
          <a:r>
            <a:rPr lang="en-US"/>
            <a:t>After</a:t>
          </a:r>
        </a:p>
      </dgm:t>
    </dgm:pt>
    <dgm:pt modelId="{8246D8C6-E419-4E33-A954-FC21A06823E5}" type="parTrans" cxnId="{9015DF80-05D6-4B53-B5E8-70BD80D27580}">
      <dgm:prSet/>
      <dgm:spPr/>
      <dgm:t>
        <a:bodyPr/>
        <a:lstStyle/>
        <a:p>
          <a:endParaRPr lang="en-US"/>
        </a:p>
      </dgm:t>
    </dgm:pt>
    <dgm:pt modelId="{8C6F5D41-DBBB-4F94-967D-451BA38802A8}" type="sibTrans" cxnId="{9015DF80-05D6-4B53-B5E8-70BD80D27580}">
      <dgm:prSet/>
      <dgm:spPr/>
      <dgm:t>
        <a:bodyPr/>
        <a:lstStyle/>
        <a:p>
          <a:endParaRPr lang="en-US"/>
        </a:p>
      </dgm:t>
    </dgm:pt>
    <dgm:pt modelId="{12E474FA-1B2E-4698-918B-F6319D6195A4}">
      <dgm:prSet phldrT="[Text]"/>
      <dgm:spPr/>
      <dgm:t>
        <a:bodyPr/>
        <a:lstStyle/>
        <a:p>
          <a:r>
            <a:rPr lang="en-US"/>
            <a:t>Evaluate progress</a:t>
          </a:r>
        </a:p>
      </dgm:t>
    </dgm:pt>
    <dgm:pt modelId="{7E737250-2626-4876-A1D6-A8BE8BAD71F2}" type="parTrans" cxnId="{37EDAA0D-D6D5-4CDC-AEA8-C7A516E2D25C}">
      <dgm:prSet/>
      <dgm:spPr/>
      <dgm:t>
        <a:bodyPr/>
        <a:lstStyle/>
        <a:p>
          <a:endParaRPr lang="en-US"/>
        </a:p>
      </dgm:t>
    </dgm:pt>
    <dgm:pt modelId="{C91ECC30-7AB6-4D43-A30D-66815ED36458}" type="sibTrans" cxnId="{37EDAA0D-D6D5-4CDC-AEA8-C7A516E2D25C}">
      <dgm:prSet/>
      <dgm:spPr/>
      <dgm:t>
        <a:bodyPr/>
        <a:lstStyle/>
        <a:p>
          <a:endParaRPr lang="en-US"/>
        </a:p>
      </dgm:t>
    </dgm:pt>
    <dgm:pt modelId="{6513DF4C-EC61-41F6-8845-91C2D3CF65D3}">
      <dgm:prSet phldrT="[Text]"/>
      <dgm:spPr/>
      <dgm:t>
        <a:bodyPr/>
        <a:lstStyle/>
        <a:p>
          <a:r>
            <a:rPr lang="en-US"/>
            <a:t>Determine intervention</a:t>
          </a:r>
        </a:p>
      </dgm:t>
    </dgm:pt>
    <dgm:pt modelId="{612FCF14-6290-4BF8-BA6B-B4FA1B9E3BC5}" type="parTrans" cxnId="{B912CE0D-45A7-42A5-A785-852706D1C11A}">
      <dgm:prSet/>
      <dgm:spPr/>
      <dgm:t>
        <a:bodyPr/>
        <a:lstStyle/>
        <a:p>
          <a:endParaRPr lang="en-US"/>
        </a:p>
      </dgm:t>
    </dgm:pt>
    <dgm:pt modelId="{19FFECAC-0E30-4F65-BA70-2993AA7A9726}" type="sibTrans" cxnId="{B912CE0D-45A7-42A5-A785-852706D1C11A}">
      <dgm:prSet/>
      <dgm:spPr/>
      <dgm:t>
        <a:bodyPr/>
        <a:lstStyle/>
        <a:p>
          <a:endParaRPr lang="en-US"/>
        </a:p>
      </dgm:t>
    </dgm:pt>
    <dgm:pt modelId="{ACF78690-DF11-4A0D-8698-2802518961C6}">
      <dgm:prSet phldrT="[Text]"/>
      <dgm:spPr/>
      <dgm:t>
        <a:bodyPr/>
        <a:lstStyle/>
        <a:p>
          <a:r>
            <a:rPr lang="en-US"/>
            <a:t>Choose tool</a:t>
          </a:r>
        </a:p>
      </dgm:t>
    </dgm:pt>
    <dgm:pt modelId="{E556EE80-3388-473E-ADC7-EA27DC9A2065}" type="parTrans" cxnId="{EAD3BA86-22F2-4D48-A64E-8F8504A79787}">
      <dgm:prSet/>
      <dgm:spPr/>
      <dgm:t>
        <a:bodyPr/>
        <a:lstStyle/>
        <a:p>
          <a:endParaRPr lang="en-US"/>
        </a:p>
      </dgm:t>
    </dgm:pt>
    <dgm:pt modelId="{5C28A061-4FD5-4DCD-8214-86950B0DE946}" type="sibTrans" cxnId="{EAD3BA86-22F2-4D48-A64E-8F8504A79787}">
      <dgm:prSet/>
      <dgm:spPr/>
      <dgm:t>
        <a:bodyPr/>
        <a:lstStyle/>
        <a:p>
          <a:endParaRPr lang="en-US"/>
        </a:p>
      </dgm:t>
    </dgm:pt>
    <dgm:pt modelId="{00E9EBED-3B81-45A4-8169-3CEF636D58F7}">
      <dgm:prSet phldrT="[Text]"/>
      <dgm:spPr/>
      <dgm:t>
        <a:bodyPr/>
        <a:lstStyle/>
        <a:p>
          <a:r>
            <a:rPr lang="en-US"/>
            <a:t>Set goal</a:t>
          </a:r>
        </a:p>
      </dgm:t>
    </dgm:pt>
    <dgm:pt modelId="{8EB48912-E786-4CD1-B87D-E51137561C74}" type="parTrans" cxnId="{D06F35C3-12DD-4F41-A8E9-9C31526CB5F9}">
      <dgm:prSet/>
      <dgm:spPr/>
      <dgm:t>
        <a:bodyPr/>
        <a:lstStyle/>
        <a:p>
          <a:endParaRPr lang="en-US"/>
        </a:p>
      </dgm:t>
    </dgm:pt>
    <dgm:pt modelId="{A7CADB17-0D20-4742-A21B-0A0169A5171D}" type="sibTrans" cxnId="{D06F35C3-12DD-4F41-A8E9-9C31526CB5F9}">
      <dgm:prSet/>
      <dgm:spPr/>
      <dgm:t>
        <a:bodyPr/>
        <a:lstStyle/>
        <a:p>
          <a:endParaRPr lang="en-US"/>
        </a:p>
      </dgm:t>
    </dgm:pt>
    <dgm:pt modelId="{F2911252-B643-4CB2-A9BB-02B70A2375D0}">
      <dgm:prSet phldrT="[Text]"/>
      <dgm:spPr/>
      <dgm:t>
        <a:bodyPr/>
        <a:lstStyle/>
        <a:p>
          <a:r>
            <a:rPr lang="en-US"/>
            <a:t>Decide on frequency of PM and schedule for decision making</a:t>
          </a:r>
        </a:p>
      </dgm:t>
    </dgm:pt>
    <dgm:pt modelId="{2F4818C7-D6C6-4C3B-B412-36E7BF2B73C3}" type="parTrans" cxnId="{B10B8EB5-1819-47CC-8A8E-34AFEE85822B}">
      <dgm:prSet/>
      <dgm:spPr/>
      <dgm:t>
        <a:bodyPr/>
        <a:lstStyle/>
        <a:p>
          <a:endParaRPr lang="en-US"/>
        </a:p>
      </dgm:t>
    </dgm:pt>
    <dgm:pt modelId="{1A698517-EDE9-4C00-8929-9C9F6AA17A97}" type="sibTrans" cxnId="{B10B8EB5-1819-47CC-8A8E-34AFEE85822B}">
      <dgm:prSet/>
      <dgm:spPr/>
      <dgm:t>
        <a:bodyPr/>
        <a:lstStyle/>
        <a:p>
          <a:endParaRPr lang="en-US"/>
        </a:p>
      </dgm:t>
    </dgm:pt>
    <dgm:pt modelId="{E172531F-909E-4DA2-9907-455226035B47}">
      <dgm:prSet phldrT="[Text]"/>
      <dgm:spPr/>
      <dgm:t>
        <a:bodyPr/>
        <a:lstStyle/>
        <a:p>
          <a:r>
            <a:rPr lang="en-US"/>
            <a:t>Frequent, brief</a:t>
          </a:r>
        </a:p>
      </dgm:t>
    </dgm:pt>
    <dgm:pt modelId="{49DA0F09-0251-4F7F-BED8-B94768C40659}" type="parTrans" cxnId="{0280E3F8-D52C-4845-96B7-C9AEE6A1DAAB}">
      <dgm:prSet/>
      <dgm:spPr/>
      <dgm:t>
        <a:bodyPr/>
        <a:lstStyle/>
        <a:p>
          <a:endParaRPr lang="en-US"/>
        </a:p>
      </dgm:t>
    </dgm:pt>
    <dgm:pt modelId="{63C19E30-DC78-4273-9356-E462FBBAA290}" type="sibTrans" cxnId="{0280E3F8-D52C-4845-96B7-C9AEE6A1DAAB}">
      <dgm:prSet/>
      <dgm:spPr/>
      <dgm:t>
        <a:bodyPr/>
        <a:lstStyle/>
        <a:p>
          <a:endParaRPr lang="en-US"/>
        </a:p>
      </dgm:t>
    </dgm:pt>
    <dgm:pt modelId="{CB7D8C2D-3AA7-49E1-83FB-E67DB86FA77E}">
      <dgm:prSet phldrT="[Text]"/>
      <dgm:spPr/>
      <dgm:t>
        <a:bodyPr/>
        <a:lstStyle/>
        <a:p>
          <a:r>
            <a:rPr lang="en-US"/>
            <a:t>Graph regularly</a:t>
          </a:r>
        </a:p>
      </dgm:t>
    </dgm:pt>
    <dgm:pt modelId="{49029794-1F42-45ED-8D62-12E6F6EFD99F}" type="parTrans" cxnId="{EC636D82-7EEB-4AA0-BA18-D1B1C4D6D13F}">
      <dgm:prSet/>
      <dgm:spPr/>
      <dgm:t>
        <a:bodyPr/>
        <a:lstStyle/>
        <a:p>
          <a:endParaRPr lang="en-US"/>
        </a:p>
      </dgm:t>
    </dgm:pt>
    <dgm:pt modelId="{D3B88EA9-5C9A-49CF-9C92-2680A2FB0B9C}" type="sibTrans" cxnId="{EC636D82-7EEB-4AA0-BA18-D1B1C4D6D13F}">
      <dgm:prSet/>
      <dgm:spPr/>
      <dgm:t>
        <a:bodyPr/>
        <a:lstStyle/>
        <a:p>
          <a:endParaRPr lang="en-US"/>
        </a:p>
      </dgm:t>
    </dgm:pt>
    <dgm:pt modelId="{FCC937B9-019B-42BC-AA9C-77BB86579B5B}">
      <dgm:prSet phldrT="[Text]"/>
      <dgm:spPr/>
      <dgm:t>
        <a:bodyPr/>
        <a:lstStyle/>
        <a:p>
          <a:r>
            <a:rPr lang="en-US"/>
            <a:t>Share with team</a:t>
          </a:r>
        </a:p>
      </dgm:t>
    </dgm:pt>
    <dgm:pt modelId="{A14E8E9A-A313-44A7-8C49-4001B1F30680}" type="parTrans" cxnId="{5E76D59B-81AA-45FC-B8E6-217222A47F08}">
      <dgm:prSet/>
      <dgm:spPr/>
      <dgm:t>
        <a:bodyPr/>
        <a:lstStyle/>
        <a:p>
          <a:endParaRPr lang="en-US"/>
        </a:p>
      </dgm:t>
    </dgm:pt>
    <dgm:pt modelId="{8DB6B993-FE24-41A3-9B5F-FEA99292D1AA}" type="sibTrans" cxnId="{5E76D59B-81AA-45FC-B8E6-217222A47F08}">
      <dgm:prSet/>
      <dgm:spPr/>
      <dgm:t>
        <a:bodyPr/>
        <a:lstStyle/>
        <a:p>
          <a:endParaRPr lang="en-US"/>
        </a:p>
      </dgm:t>
    </dgm:pt>
    <dgm:pt modelId="{D1A73AAF-AF19-4E28-ADA7-5A762E0A03C5}">
      <dgm:prSet phldrT="[Text]"/>
      <dgm:spPr/>
      <dgm:t>
        <a:bodyPr/>
        <a:lstStyle/>
        <a:p>
          <a:r>
            <a:rPr lang="en-US"/>
            <a:t>Make decisions re: interventions</a:t>
          </a:r>
        </a:p>
      </dgm:t>
    </dgm:pt>
    <dgm:pt modelId="{2DDBA837-6B16-4D09-AE0E-5E4633992071}" type="parTrans" cxnId="{E31D1236-3D83-462E-8FF4-68AEDA4B9DAF}">
      <dgm:prSet/>
      <dgm:spPr/>
      <dgm:t>
        <a:bodyPr/>
        <a:lstStyle/>
        <a:p>
          <a:endParaRPr lang="en-US"/>
        </a:p>
      </dgm:t>
    </dgm:pt>
    <dgm:pt modelId="{D99769D0-1F48-439E-8AA1-16FCAAE46B78}" type="sibTrans" cxnId="{E31D1236-3D83-462E-8FF4-68AEDA4B9DAF}">
      <dgm:prSet/>
      <dgm:spPr/>
      <dgm:t>
        <a:bodyPr/>
        <a:lstStyle/>
        <a:p>
          <a:endParaRPr lang="en-US"/>
        </a:p>
      </dgm:t>
    </dgm:pt>
    <dgm:pt modelId="{09A7B435-B34D-46A3-B639-5290BB77BB5A}" type="pres">
      <dgm:prSet presAssocID="{DA05A2B4-9FB2-47EA-A9AD-151D58B8AFD8}" presName="linearFlow" presStyleCnt="0">
        <dgm:presLayoutVars>
          <dgm:dir/>
          <dgm:animLvl val="lvl"/>
          <dgm:resizeHandles val="exact"/>
        </dgm:presLayoutVars>
      </dgm:prSet>
      <dgm:spPr/>
    </dgm:pt>
    <dgm:pt modelId="{D3480952-F916-4D62-BC6B-72158984AE12}" type="pres">
      <dgm:prSet presAssocID="{C15A42D2-B61B-404B-A79C-DE4DFCF6C54F}" presName="composite" presStyleCnt="0"/>
      <dgm:spPr/>
    </dgm:pt>
    <dgm:pt modelId="{78414E9E-A28E-45DB-BFCD-A534D4C8C252}" type="pres">
      <dgm:prSet presAssocID="{C15A42D2-B61B-404B-A79C-DE4DFCF6C54F}" presName="parTx" presStyleLbl="node1" presStyleIdx="0" presStyleCnt="3">
        <dgm:presLayoutVars>
          <dgm:chMax val="0"/>
          <dgm:chPref val="0"/>
          <dgm:bulletEnabled val="1"/>
        </dgm:presLayoutVars>
      </dgm:prSet>
      <dgm:spPr/>
    </dgm:pt>
    <dgm:pt modelId="{26AF25AE-2120-4F9D-BEF0-65CB90F7719C}" type="pres">
      <dgm:prSet presAssocID="{C15A42D2-B61B-404B-A79C-DE4DFCF6C54F}" presName="parSh" presStyleLbl="node1" presStyleIdx="0" presStyleCnt="3"/>
      <dgm:spPr/>
    </dgm:pt>
    <dgm:pt modelId="{988E41E4-3E2A-4C69-BD93-72C80C836438}" type="pres">
      <dgm:prSet presAssocID="{C15A42D2-B61B-404B-A79C-DE4DFCF6C54F}" presName="desTx" presStyleLbl="fgAcc1" presStyleIdx="0" presStyleCnt="3">
        <dgm:presLayoutVars>
          <dgm:bulletEnabled val="1"/>
        </dgm:presLayoutVars>
      </dgm:prSet>
      <dgm:spPr/>
    </dgm:pt>
    <dgm:pt modelId="{1D3DFE07-FF81-42E5-A581-0102A2494EA1}" type="pres">
      <dgm:prSet presAssocID="{4D4879A4-E917-4CA3-AA39-C3A69A211740}" presName="sibTrans" presStyleLbl="sibTrans2D1" presStyleIdx="0" presStyleCnt="2"/>
      <dgm:spPr/>
    </dgm:pt>
    <dgm:pt modelId="{6278F714-CD09-4CDE-8444-DA7EB9663CDE}" type="pres">
      <dgm:prSet presAssocID="{4D4879A4-E917-4CA3-AA39-C3A69A211740}" presName="connTx" presStyleLbl="sibTrans2D1" presStyleIdx="0" presStyleCnt="2"/>
      <dgm:spPr/>
    </dgm:pt>
    <dgm:pt modelId="{48506A90-A252-4D2D-8F2D-7278B116FCFF}" type="pres">
      <dgm:prSet presAssocID="{D79E3E92-85CE-4FB2-839C-32F11B68EA2C}" presName="composite" presStyleCnt="0"/>
      <dgm:spPr/>
    </dgm:pt>
    <dgm:pt modelId="{CBA2B29F-34A1-4C8F-BB4F-2443DB3520E2}" type="pres">
      <dgm:prSet presAssocID="{D79E3E92-85CE-4FB2-839C-32F11B68EA2C}" presName="parTx" presStyleLbl="node1" presStyleIdx="0" presStyleCnt="3">
        <dgm:presLayoutVars>
          <dgm:chMax val="0"/>
          <dgm:chPref val="0"/>
          <dgm:bulletEnabled val="1"/>
        </dgm:presLayoutVars>
      </dgm:prSet>
      <dgm:spPr/>
    </dgm:pt>
    <dgm:pt modelId="{B7EEAB49-A962-4B62-A036-6E01E85AC9B7}" type="pres">
      <dgm:prSet presAssocID="{D79E3E92-85CE-4FB2-839C-32F11B68EA2C}" presName="parSh" presStyleLbl="node1" presStyleIdx="1" presStyleCnt="3"/>
      <dgm:spPr/>
    </dgm:pt>
    <dgm:pt modelId="{C8EE97A3-E94D-4503-8C2A-F692457C93CF}" type="pres">
      <dgm:prSet presAssocID="{D79E3E92-85CE-4FB2-839C-32F11B68EA2C}" presName="desTx" presStyleLbl="fgAcc1" presStyleIdx="1" presStyleCnt="3" custScaleX="90784" custLinFactNeighborX="-8691" custLinFactNeighborY="-382">
        <dgm:presLayoutVars>
          <dgm:bulletEnabled val="1"/>
        </dgm:presLayoutVars>
      </dgm:prSet>
      <dgm:spPr/>
    </dgm:pt>
    <dgm:pt modelId="{722734B0-C688-4F71-8F8D-ED3C684ADE4B}" type="pres">
      <dgm:prSet presAssocID="{45733290-3755-4959-B8A6-5E88F61B8CA3}" presName="sibTrans" presStyleLbl="sibTrans2D1" presStyleIdx="1" presStyleCnt="2"/>
      <dgm:spPr/>
    </dgm:pt>
    <dgm:pt modelId="{A7FEC059-A60C-41D3-940F-1AAE2DAF55F4}" type="pres">
      <dgm:prSet presAssocID="{45733290-3755-4959-B8A6-5E88F61B8CA3}" presName="connTx" presStyleLbl="sibTrans2D1" presStyleIdx="1" presStyleCnt="2"/>
      <dgm:spPr/>
    </dgm:pt>
    <dgm:pt modelId="{4AE953C3-1E35-4BE0-BDE2-B57C37BA5A5E}" type="pres">
      <dgm:prSet presAssocID="{8908FBF2-DE34-4581-8EBE-B7E521E06ADD}" presName="composite" presStyleCnt="0"/>
      <dgm:spPr/>
    </dgm:pt>
    <dgm:pt modelId="{A7A93C53-A374-4A11-82B9-F035E77CF366}" type="pres">
      <dgm:prSet presAssocID="{8908FBF2-DE34-4581-8EBE-B7E521E06ADD}" presName="parTx" presStyleLbl="node1" presStyleIdx="1" presStyleCnt="3">
        <dgm:presLayoutVars>
          <dgm:chMax val="0"/>
          <dgm:chPref val="0"/>
          <dgm:bulletEnabled val="1"/>
        </dgm:presLayoutVars>
      </dgm:prSet>
      <dgm:spPr/>
    </dgm:pt>
    <dgm:pt modelId="{886B5C0C-B25E-4052-A358-A2FF2BED807E}" type="pres">
      <dgm:prSet presAssocID="{8908FBF2-DE34-4581-8EBE-B7E521E06ADD}" presName="parSh" presStyleLbl="node1" presStyleIdx="2" presStyleCnt="3" custLinFactNeighborX="-6796" custLinFactNeighborY="9003"/>
      <dgm:spPr/>
    </dgm:pt>
    <dgm:pt modelId="{1D628A7C-29CA-472C-87BF-B0120160EC05}" type="pres">
      <dgm:prSet presAssocID="{8908FBF2-DE34-4581-8EBE-B7E521E06ADD}" presName="desTx" presStyleLbl="fgAcc1" presStyleIdx="2" presStyleCnt="3" custScaleX="84709" custLinFactNeighborX="-20574" custLinFactNeighborY="2802">
        <dgm:presLayoutVars>
          <dgm:bulletEnabled val="1"/>
        </dgm:presLayoutVars>
      </dgm:prSet>
      <dgm:spPr/>
    </dgm:pt>
  </dgm:ptLst>
  <dgm:cxnLst>
    <dgm:cxn modelId="{DA692309-C3CD-4F93-B7E1-BCEE67E8EC15}" srcId="{D79E3E92-85CE-4FB2-839C-32F11B68EA2C}" destId="{C669A85A-0CC6-4214-9BCD-5CEAC62056A3}" srcOrd="0" destOrd="0" parTransId="{25775EBB-2947-4554-BBA7-093BC1F5B592}" sibTransId="{78533A56-5DAD-478A-A176-A9DDFE30070E}"/>
    <dgm:cxn modelId="{5D6FA809-749E-4435-B57E-0223E838B1C5}" type="presOf" srcId="{C669A85A-0CC6-4214-9BCD-5CEAC62056A3}" destId="{C8EE97A3-E94D-4503-8C2A-F692457C93CF}" srcOrd="0" destOrd="0" presId="urn:microsoft.com/office/officeart/2005/8/layout/process3"/>
    <dgm:cxn modelId="{37EDAA0D-D6D5-4CDC-AEA8-C7A516E2D25C}" srcId="{8908FBF2-DE34-4581-8EBE-B7E521E06ADD}" destId="{12E474FA-1B2E-4698-918B-F6319D6195A4}" srcOrd="0" destOrd="0" parTransId="{7E737250-2626-4876-A1D6-A8BE8BAD71F2}" sibTransId="{C91ECC30-7AB6-4D43-A30D-66815ED36458}"/>
    <dgm:cxn modelId="{B912CE0D-45A7-42A5-A785-852706D1C11A}" srcId="{C15A42D2-B61B-404B-A79C-DE4DFCF6C54F}" destId="{6513DF4C-EC61-41F6-8845-91C2D3CF65D3}" srcOrd="1" destOrd="0" parTransId="{612FCF14-6290-4BF8-BA6B-B4FA1B9E3BC5}" sibTransId="{19FFECAC-0E30-4F65-BA70-2993AA7A9726}"/>
    <dgm:cxn modelId="{3BF08E18-9116-4158-B399-9A1B9FE3F98D}" type="presOf" srcId="{D79E3E92-85CE-4FB2-839C-32F11B68EA2C}" destId="{CBA2B29F-34A1-4C8F-BB4F-2443DB3520E2}" srcOrd="0" destOrd="0" presId="urn:microsoft.com/office/officeart/2005/8/layout/process3"/>
    <dgm:cxn modelId="{59A2042D-5E30-4B81-98F3-409F54163ECB}" type="presOf" srcId="{CB7D8C2D-3AA7-49E1-83FB-E67DB86FA77E}" destId="{C8EE97A3-E94D-4503-8C2A-F692457C93CF}" srcOrd="0" destOrd="2" presId="urn:microsoft.com/office/officeart/2005/8/layout/process3"/>
    <dgm:cxn modelId="{C486CC31-FA65-400E-A559-34FCA6677CC4}" srcId="{C15A42D2-B61B-404B-A79C-DE4DFCF6C54F}" destId="{68CF0035-9F6B-4113-8939-713247E67DE1}" srcOrd="0" destOrd="0" parTransId="{8C310927-BB52-4517-8E01-08386AEF1341}" sibTransId="{BE81BB46-8248-4E01-A204-8C792830D90D}"/>
    <dgm:cxn modelId="{73BD5235-C6EF-44FB-98B4-C0EA2ADFA251}" type="presOf" srcId="{FCC937B9-019B-42BC-AA9C-77BB86579B5B}" destId="{C8EE97A3-E94D-4503-8C2A-F692457C93CF}" srcOrd="0" destOrd="3" presId="urn:microsoft.com/office/officeart/2005/8/layout/process3"/>
    <dgm:cxn modelId="{E31D1236-3D83-462E-8FF4-68AEDA4B9DAF}" srcId="{8908FBF2-DE34-4581-8EBE-B7E521E06ADD}" destId="{D1A73AAF-AF19-4E28-ADA7-5A762E0A03C5}" srcOrd="1" destOrd="0" parTransId="{2DDBA837-6B16-4D09-AE0E-5E4633992071}" sibTransId="{D99769D0-1F48-439E-8AA1-16FCAAE46B78}"/>
    <dgm:cxn modelId="{A716573D-FF38-47B9-A0EB-7C46C7B5134C}" type="presOf" srcId="{D1A73AAF-AF19-4E28-ADA7-5A762E0A03C5}" destId="{1D628A7C-29CA-472C-87BF-B0120160EC05}" srcOrd="0" destOrd="1" presId="urn:microsoft.com/office/officeart/2005/8/layout/process3"/>
    <dgm:cxn modelId="{B1DF905B-64A7-4F2F-BAD0-42D98FF7F369}" type="presOf" srcId="{8908FBF2-DE34-4581-8EBE-B7E521E06ADD}" destId="{A7A93C53-A374-4A11-82B9-F035E77CF366}" srcOrd="0" destOrd="0" presId="urn:microsoft.com/office/officeart/2005/8/layout/process3"/>
    <dgm:cxn modelId="{7FEDC841-1FE5-4EBE-9376-83CF383AF2F6}" type="presOf" srcId="{12E474FA-1B2E-4698-918B-F6319D6195A4}" destId="{1D628A7C-29CA-472C-87BF-B0120160EC05}" srcOrd="0" destOrd="0" presId="urn:microsoft.com/office/officeart/2005/8/layout/process3"/>
    <dgm:cxn modelId="{70CED561-235F-4973-821C-7FF788E515C5}" type="presOf" srcId="{6513DF4C-EC61-41F6-8845-91C2D3CF65D3}" destId="{988E41E4-3E2A-4C69-BD93-72C80C836438}" srcOrd="0" destOrd="1" presId="urn:microsoft.com/office/officeart/2005/8/layout/process3"/>
    <dgm:cxn modelId="{D3EC3D70-FEAF-480F-8F7B-5A2614849220}" srcId="{DA05A2B4-9FB2-47EA-A9AD-151D58B8AFD8}" destId="{D79E3E92-85CE-4FB2-839C-32F11B68EA2C}" srcOrd="1" destOrd="0" parTransId="{4EDC98E9-21B9-454E-98E4-D988D487ECFD}" sibTransId="{45733290-3755-4959-B8A6-5E88F61B8CA3}"/>
    <dgm:cxn modelId="{E2679971-9D0F-44ED-A72A-1EB227D79586}" type="presOf" srcId="{00E9EBED-3B81-45A4-8169-3CEF636D58F7}" destId="{988E41E4-3E2A-4C69-BD93-72C80C836438}" srcOrd="0" destOrd="3" presId="urn:microsoft.com/office/officeart/2005/8/layout/process3"/>
    <dgm:cxn modelId="{D37D6554-FFF2-41F0-844D-5B87B43A0814}" type="presOf" srcId="{D79E3E92-85CE-4FB2-839C-32F11B68EA2C}" destId="{B7EEAB49-A962-4B62-A036-6E01E85AC9B7}" srcOrd="1" destOrd="0" presId="urn:microsoft.com/office/officeart/2005/8/layout/process3"/>
    <dgm:cxn modelId="{933B9974-5488-407A-A499-5CFBA5374877}" type="presOf" srcId="{F2911252-B643-4CB2-A9BB-02B70A2375D0}" destId="{988E41E4-3E2A-4C69-BD93-72C80C836438}" srcOrd="0" destOrd="4" presId="urn:microsoft.com/office/officeart/2005/8/layout/process3"/>
    <dgm:cxn modelId="{3B521B7A-60A6-4C62-BB7A-5F07CCBFF10C}" type="presOf" srcId="{45733290-3755-4959-B8A6-5E88F61B8CA3}" destId="{722734B0-C688-4F71-8F8D-ED3C684ADE4B}" srcOrd="0" destOrd="0" presId="urn:microsoft.com/office/officeart/2005/8/layout/process3"/>
    <dgm:cxn modelId="{9015DF80-05D6-4B53-B5E8-70BD80D27580}" srcId="{DA05A2B4-9FB2-47EA-A9AD-151D58B8AFD8}" destId="{8908FBF2-DE34-4581-8EBE-B7E521E06ADD}" srcOrd="2" destOrd="0" parTransId="{8246D8C6-E419-4E33-A954-FC21A06823E5}" sibTransId="{8C6F5D41-DBBB-4F94-967D-451BA38802A8}"/>
    <dgm:cxn modelId="{EC636D82-7EEB-4AA0-BA18-D1B1C4D6D13F}" srcId="{D79E3E92-85CE-4FB2-839C-32F11B68EA2C}" destId="{CB7D8C2D-3AA7-49E1-83FB-E67DB86FA77E}" srcOrd="2" destOrd="0" parTransId="{49029794-1F42-45ED-8D62-12E6F6EFD99F}" sibTransId="{D3B88EA9-5C9A-49CF-9C92-2680A2FB0B9C}"/>
    <dgm:cxn modelId="{53D31886-A334-40CC-B107-D25DC8F7AB5E}" type="presOf" srcId="{68CF0035-9F6B-4113-8939-713247E67DE1}" destId="{988E41E4-3E2A-4C69-BD93-72C80C836438}" srcOrd="0" destOrd="0" presId="urn:microsoft.com/office/officeart/2005/8/layout/process3"/>
    <dgm:cxn modelId="{EAD3BA86-22F2-4D48-A64E-8F8504A79787}" srcId="{C15A42D2-B61B-404B-A79C-DE4DFCF6C54F}" destId="{ACF78690-DF11-4A0D-8698-2802518961C6}" srcOrd="2" destOrd="0" parTransId="{E556EE80-3388-473E-ADC7-EA27DC9A2065}" sibTransId="{5C28A061-4FD5-4DCD-8214-86950B0DE946}"/>
    <dgm:cxn modelId="{A35A2B87-7585-40AF-8B20-C8C813E2E4BC}" srcId="{DA05A2B4-9FB2-47EA-A9AD-151D58B8AFD8}" destId="{C15A42D2-B61B-404B-A79C-DE4DFCF6C54F}" srcOrd="0" destOrd="0" parTransId="{E223392D-6A70-4CEF-8A19-5A065E8DC099}" sibTransId="{4D4879A4-E917-4CA3-AA39-C3A69A211740}"/>
    <dgm:cxn modelId="{9510B291-68AA-4F86-A498-6C2631156EC7}" type="presOf" srcId="{C15A42D2-B61B-404B-A79C-DE4DFCF6C54F}" destId="{26AF25AE-2120-4F9D-BEF0-65CB90F7719C}" srcOrd="1" destOrd="0" presId="urn:microsoft.com/office/officeart/2005/8/layout/process3"/>
    <dgm:cxn modelId="{31F30A9B-B0FB-4EFF-A752-990212973BA0}" type="presOf" srcId="{4D4879A4-E917-4CA3-AA39-C3A69A211740}" destId="{1D3DFE07-FF81-42E5-A581-0102A2494EA1}" srcOrd="0" destOrd="0" presId="urn:microsoft.com/office/officeart/2005/8/layout/process3"/>
    <dgm:cxn modelId="{5E76D59B-81AA-45FC-B8E6-217222A47F08}" srcId="{D79E3E92-85CE-4FB2-839C-32F11B68EA2C}" destId="{FCC937B9-019B-42BC-AA9C-77BB86579B5B}" srcOrd="3" destOrd="0" parTransId="{A14E8E9A-A313-44A7-8C49-4001B1F30680}" sibTransId="{8DB6B993-FE24-41A3-9B5F-FEA99292D1AA}"/>
    <dgm:cxn modelId="{F7FCFC9C-134D-4A3C-AC5B-67AE755793DB}" type="presOf" srcId="{E172531F-909E-4DA2-9907-455226035B47}" destId="{C8EE97A3-E94D-4503-8C2A-F692457C93CF}" srcOrd="0" destOrd="1" presId="urn:microsoft.com/office/officeart/2005/8/layout/process3"/>
    <dgm:cxn modelId="{74261EAD-0083-4F14-AE01-062E3DE73F11}" type="presOf" srcId="{DA05A2B4-9FB2-47EA-A9AD-151D58B8AFD8}" destId="{09A7B435-B34D-46A3-B639-5290BB77BB5A}" srcOrd="0" destOrd="0" presId="urn:microsoft.com/office/officeart/2005/8/layout/process3"/>
    <dgm:cxn modelId="{754024AE-C6EF-467C-84A6-39A062A39EA6}" type="presOf" srcId="{4D4879A4-E917-4CA3-AA39-C3A69A211740}" destId="{6278F714-CD09-4CDE-8444-DA7EB9663CDE}" srcOrd="1" destOrd="0" presId="urn:microsoft.com/office/officeart/2005/8/layout/process3"/>
    <dgm:cxn modelId="{B10B8EB5-1819-47CC-8A8E-34AFEE85822B}" srcId="{C15A42D2-B61B-404B-A79C-DE4DFCF6C54F}" destId="{F2911252-B643-4CB2-A9BB-02B70A2375D0}" srcOrd="4" destOrd="0" parTransId="{2F4818C7-D6C6-4C3B-B412-36E7BF2B73C3}" sibTransId="{1A698517-EDE9-4C00-8929-9C9F6AA17A97}"/>
    <dgm:cxn modelId="{2B382EB8-0725-4DFE-9C2F-1A8476ADE82F}" type="presOf" srcId="{C15A42D2-B61B-404B-A79C-DE4DFCF6C54F}" destId="{78414E9E-A28E-45DB-BFCD-A534D4C8C252}" srcOrd="0" destOrd="0" presId="urn:microsoft.com/office/officeart/2005/8/layout/process3"/>
    <dgm:cxn modelId="{D06F35C3-12DD-4F41-A8E9-9C31526CB5F9}" srcId="{C15A42D2-B61B-404B-A79C-DE4DFCF6C54F}" destId="{00E9EBED-3B81-45A4-8169-3CEF636D58F7}" srcOrd="3" destOrd="0" parTransId="{8EB48912-E786-4CD1-B87D-E51137561C74}" sibTransId="{A7CADB17-0D20-4742-A21B-0A0169A5171D}"/>
    <dgm:cxn modelId="{C61B7EED-654E-49AC-8839-4D61BB87D8FD}" type="presOf" srcId="{ACF78690-DF11-4A0D-8698-2802518961C6}" destId="{988E41E4-3E2A-4C69-BD93-72C80C836438}" srcOrd="0" destOrd="2" presId="urn:microsoft.com/office/officeart/2005/8/layout/process3"/>
    <dgm:cxn modelId="{F5B1ECF2-AA3C-4554-8CDB-D7E567151B77}" type="presOf" srcId="{45733290-3755-4959-B8A6-5E88F61B8CA3}" destId="{A7FEC059-A60C-41D3-940F-1AAE2DAF55F4}" srcOrd="1" destOrd="0" presId="urn:microsoft.com/office/officeart/2005/8/layout/process3"/>
    <dgm:cxn modelId="{A06671F5-791E-498A-838E-9278F5683D4B}" type="presOf" srcId="{8908FBF2-DE34-4581-8EBE-B7E521E06ADD}" destId="{886B5C0C-B25E-4052-A358-A2FF2BED807E}" srcOrd="1" destOrd="0" presId="urn:microsoft.com/office/officeart/2005/8/layout/process3"/>
    <dgm:cxn modelId="{0280E3F8-D52C-4845-96B7-C9AEE6A1DAAB}" srcId="{D79E3E92-85CE-4FB2-839C-32F11B68EA2C}" destId="{E172531F-909E-4DA2-9907-455226035B47}" srcOrd="1" destOrd="0" parTransId="{49DA0F09-0251-4F7F-BED8-B94768C40659}" sibTransId="{63C19E30-DC78-4273-9356-E462FBBAA290}"/>
    <dgm:cxn modelId="{00EF9C74-BFED-49BE-A777-90220B193EDF}" type="presParOf" srcId="{09A7B435-B34D-46A3-B639-5290BB77BB5A}" destId="{D3480952-F916-4D62-BC6B-72158984AE12}" srcOrd="0" destOrd="0" presId="urn:microsoft.com/office/officeart/2005/8/layout/process3"/>
    <dgm:cxn modelId="{4D91B951-D6CA-4982-81C9-F63D19DCCC82}" type="presParOf" srcId="{D3480952-F916-4D62-BC6B-72158984AE12}" destId="{78414E9E-A28E-45DB-BFCD-A534D4C8C252}" srcOrd="0" destOrd="0" presId="urn:microsoft.com/office/officeart/2005/8/layout/process3"/>
    <dgm:cxn modelId="{87DA91CA-94FB-49F9-A35A-A3735D623108}" type="presParOf" srcId="{D3480952-F916-4D62-BC6B-72158984AE12}" destId="{26AF25AE-2120-4F9D-BEF0-65CB90F7719C}" srcOrd="1" destOrd="0" presId="urn:microsoft.com/office/officeart/2005/8/layout/process3"/>
    <dgm:cxn modelId="{8467067D-7DAA-48D1-9FD9-670619AEBA50}" type="presParOf" srcId="{D3480952-F916-4D62-BC6B-72158984AE12}" destId="{988E41E4-3E2A-4C69-BD93-72C80C836438}" srcOrd="2" destOrd="0" presId="urn:microsoft.com/office/officeart/2005/8/layout/process3"/>
    <dgm:cxn modelId="{339B5EC6-8390-4D82-B4BF-A3295FED591E}" type="presParOf" srcId="{09A7B435-B34D-46A3-B639-5290BB77BB5A}" destId="{1D3DFE07-FF81-42E5-A581-0102A2494EA1}" srcOrd="1" destOrd="0" presId="urn:microsoft.com/office/officeart/2005/8/layout/process3"/>
    <dgm:cxn modelId="{0EB1AF6A-8E1B-4AFC-BDB8-7AC5ED786001}" type="presParOf" srcId="{1D3DFE07-FF81-42E5-A581-0102A2494EA1}" destId="{6278F714-CD09-4CDE-8444-DA7EB9663CDE}" srcOrd="0" destOrd="0" presId="urn:microsoft.com/office/officeart/2005/8/layout/process3"/>
    <dgm:cxn modelId="{621320A7-FD39-4175-9E10-C19C8DACC9D7}" type="presParOf" srcId="{09A7B435-B34D-46A3-B639-5290BB77BB5A}" destId="{48506A90-A252-4D2D-8F2D-7278B116FCFF}" srcOrd="2" destOrd="0" presId="urn:microsoft.com/office/officeart/2005/8/layout/process3"/>
    <dgm:cxn modelId="{A4E9AA07-79D8-45AD-971F-CABA65871AEC}" type="presParOf" srcId="{48506A90-A252-4D2D-8F2D-7278B116FCFF}" destId="{CBA2B29F-34A1-4C8F-BB4F-2443DB3520E2}" srcOrd="0" destOrd="0" presId="urn:microsoft.com/office/officeart/2005/8/layout/process3"/>
    <dgm:cxn modelId="{74042035-8A8A-4528-BC80-97834BA5BCA5}" type="presParOf" srcId="{48506A90-A252-4D2D-8F2D-7278B116FCFF}" destId="{B7EEAB49-A962-4B62-A036-6E01E85AC9B7}" srcOrd="1" destOrd="0" presId="urn:microsoft.com/office/officeart/2005/8/layout/process3"/>
    <dgm:cxn modelId="{36D2B0DC-0576-4412-86CC-8CD777C3F03C}" type="presParOf" srcId="{48506A90-A252-4D2D-8F2D-7278B116FCFF}" destId="{C8EE97A3-E94D-4503-8C2A-F692457C93CF}" srcOrd="2" destOrd="0" presId="urn:microsoft.com/office/officeart/2005/8/layout/process3"/>
    <dgm:cxn modelId="{B41DFAB0-8CC3-4944-B128-0DB8A465A74A}" type="presParOf" srcId="{09A7B435-B34D-46A3-B639-5290BB77BB5A}" destId="{722734B0-C688-4F71-8F8D-ED3C684ADE4B}" srcOrd="3" destOrd="0" presId="urn:microsoft.com/office/officeart/2005/8/layout/process3"/>
    <dgm:cxn modelId="{EB9C14C8-4C1E-4A20-AF9C-0387FD8DF27A}" type="presParOf" srcId="{722734B0-C688-4F71-8F8D-ED3C684ADE4B}" destId="{A7FEC059-A60C-41D3-940F-1AAE2DAF55F4}" srcOrd="0" destOrd="0" presId="urn:microsoft.com/office/officeart/2005/8/layout/process3"/>
    <dgm:cxn modelId="{29E40F90-BA5C-469E-A6DF-5C81413F1044}" type="presParOf" srcId="{09A7B435-B34D-46A3-B639-5290BB77BB5A}" destId="{4AE953C3-1E35-4BE0-BDE2-B57C37BA5A5E}" srcOrd="4" destOrd="0" presId="urn:microsoft.com/office/officeart/2005/8/layout/process3"/>
    <dgm:cxn modelId="{F7B2BE5D-D525-4CB8-8A22-AC23BD963C43}" type="presParOf" srcId="{4AE953C3-1E35-4BE0-BDE2-B57C37BA5A5E}" destId="{A7A93C53-A374-4A11-82B9-F035E77CF366}" srcOrd="0" destOrd="0" presId="urn:microsoft.com/office/officeart/2005/8/layout/process3"/>
    <dgm:cxn modelId="{D9E93FB7-3037-4B6A-84C8-5DF45CC8284A}" type="presParOf" srcId="{4AE953C3-1E35-4BE0-BDE2-B57C37BA5A5E}" destId="{886B5C0C-B25E-4052-A358-A2FF2BED807E}" srcOrd="1" destOrd="0" presId="urn:microsoft.com/office/officeart/2005/8/layout/process3"/>
    <dgm:cxn modelId="{88995D4A-28C7-4FDE-B21D-325329A2E611}" type="presParOf" srcId="{4AE953C3-1E35-4BE0-BDE2-B57C37BA5A5E}" destId="{1D628A7C-29CA-472C-87BF-B0120160EC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Participation Outside Regular Education and in State and Districtwide Assessments</a:t>
          </a:r>
        </a:p>
      </dsp:txBody>
      <dsp:txXfrm>
        <a:off x="7616794" y="1323172"/>
        <a:ext cx="1645899" cy="145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F25AE-2120-4F9D-BEF0-65CB90F7719C}">
      <dsp:nvSpPr>
        <dsp:cNvPr id="0" name=""/>
        <dsp:cNvSpPr/>
      </dsp:nvSpPr>
      <dsp:spPr>
        <a:xfrm>
          <a:off x="4492" y="179956"/>
          <a:ext cx="2446211" cy="820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Before</a:t>
          </a:r>
        </a:p>
      </dsp:txBody>
      <dsp:txXfrm>
        <a:off x="4492" y="179956"/>
        <a:ext cx="2446211" cy="547200"/>
      </dsp:txXfrm>
    </dsp:sp>
    <dsp:sp modelId="{988E41E4-3E2A-4C69-BD93-72C80C836438}">
      <dsp:nvSpPr>
        <dsp:cNvPr id="0" name=""/>
        <dsp:cNvSpPr/>
      </dsp:nvSpPr>
      <dsp:spPr>
        <a:xfrm>
          <a:off x="505523" y="727156"/>
          <a:ext cx="2446211" cy="36252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Benchmark assessment</a:t>
          </a:r>
        </a:p>
        <a:p>
          <a:pPr marL="171450" lvl="1" indent="-171450" algn="l" defTabSz="844550">
            <a:lnSpc>
              <a:spcPct val="90000"/>
            </a:lnSpc>
            <a:spcBef>
              <a:spcPct val="0"/>
            </a:spcBef>
            <a:spcAft>
              <a:spcPct val="15000"/>
            </a:spcAft>
            <a:buChar char="•"/>
          </a:pPr>
          <a:r>
            <a:rPr lang="en-US" sz="1900" kern="1200"/>
            <a:t>Determine intervention</a:t>
          </a:r>
        </a:p>
        <a:p>
          <a:pPr marL="171450" lvl="1" indent="-171450" algn="l" defTabSz="844550">
            <a:lnSpc>
              <a:spcPct val="90000"/>
            </a:lnSpc>
            <a:spcBef>
              <a:spcPct val="0"/>
            </a:spcBef>
            <a:spcAft>
              <a:spcPct val="15000"/>
            </a:spcAft>
            <a:buChar char="•"/>
          </a:pPr>
          <a:r>
            <a:rPr lang="en-US" sz="1900" kern="1200"/>
            <a:t>Choose tool</a:t>
          </a:r>
        </a:p>
        <a:p>
          <a:pPr marL="171450" lvl="1" indent="-171450" algn="l" defTabSz="844550">
            <a:lnSpc>
              <a:spcPct val="90000"/>
            </a:lnSpc>
            <a:spcBef>
              <a:spcPct val="0"/>
            </a:spcBef>
            <a:spcAft>
              <a:spcPct val="15000"/>
            </a:spcAft>
            <a:buChar char="•"/>
          </a:pPr>
          <a:r>
            <a:rPr lang="en-US" sz="1900" kern="1200"/>
            <a:t>Set goal</a:t>
          </a:r>
        </a:p>
        <a:p>
          <a:pPr marL="171450" lvl="1" indent="-171450" algn="l" defTabSz="844550">
            <a:lnSpc>
              <a:spcPct val="90000"/>
            </a:lnSpc>
            <a:spcBef>
              <a:spcPct val="0"/>
            </a:spcBef>
            <a:spcAft>
              <a:spcPct val="15000"/>
            </a:spcAft>
            <a:buChar char="•"/>
          </a:pPr>
          <a:r>
            <a:rPr lang="en-US" sz="1900" kern="1200"/>
            <a:t>Decide on frequency of PM and schedule for decision making</a:t>
          </a:r>
        </a:p>
      </dsp:txBody>
      <dsp:txXfrm>
        <a:off x="577170" y="798803"/>
        <a:ext cx="2302917" cy="3481906"/>
      </dsp:txXfrm>
    </dsp:sp>
    <dsp:sp modelId="{1D3DFE07-FF81-42E5-A581-0102A2494EA1}">
      <dsp:nvSpPr>
        <dsp:cNvPr id="0" name=""/>
        <dsp:cNvSpPr/>
      </dsp:nvSpPr>
      <dsp:spPr>
        <a:xfrm>
          <a:off x="2821540" y="149038"/>
          <a:ext cx="786174" cy="609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1540" y="270845"/>
        <a:ext cx="603463" cy="365422"/>
      </dsp:txXfrm>
    </dsp:sp>
    <dsp:sp modelId="{B7EEAB49-A962-4B62-A036-6E01E85AC9B7}">
      <dsp:nvSpPr>
        <dsp:cNvPr id="0" name=""/>
        <dsp:cNvSpPr/>
      </dsp:nvSpPr>
      <dsp:spPr>
        <a:xfrm>
          <a:off x="3934051" y="179956"/>
          <a:ext cx="2446211" cy="8208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During</a:t>
          </a:r>
        </a:p>
      </dsp:txBody>
      <dsp:txXfrm>
        <a:off x="3934051" y="179956"/>
        <a:ext cx="2446211" cy="547200"/>
      </dsp:txXfrm>
    </dsp:sp>
    <dsp:sp modelId="{C8EE97A3-E94D-4503-8C2A-F692457C93CF}">
      <dsp:nvSpPr>
        <dsp:cNvPr id="0" name=""/>
        <dsp:cNvSpPr/>
      </dsp:nvSpPr>
      <dsp:spPr>
        <a:xfrm>
          <a:off x="4335204" y="713308"/>
          <a:ext cx="2220769" cy="36252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Collect data on schedule</a:t>
          </a:r>
        </a:p>
        <a:p>
          <a:pPr marL="171450" lvl="1" indent="-171450" algn="l" defTabSz="844550">
            <a:lnSpc>
              <a:spcPct val="90000"/>
            </a:lnSpc>
            <a:spcBef>
              <a:spcPct val="0"/>
            </a:spcBef>
            <a:spcAft>
              <a:spcPct val="15000"/>
            </a:spcAft>
            <a:buChar char="•"/>
          </a:pPr>
          <a:r>
            <a:rPr lang="en-US" sz="1900" kern="1200"/>
            <a:t>Frequent, brief</a:t>
          </a:r>
        </a:p>
        <a:p>
          <a:pPr marL="171450" lvl="1" indent="-171450" algn="l" defTabSz="844550">
            <a:lnSpc>
              <a:spcPct val="90000"/>
            </a:lnSpc>
            <a:spcBef>
              <a:spcPct val="0"/>
            </a:spcBef>
            <a:spcAft>
              <a:spcPct val="15000"/>
            </a:spcAft>
            <a:buChar char="•"/>
          </a:pPr>
          <a:r>
            <a:rPr lang="en-US" sz="1900" kern="1200"/>
            <a:t>Graph regularly</a:t>
          </a:r>
        </a:p>
        <a:p>
          <a:pPr marL="171450" lvl="1" indent="-171450" algn="l" defTabSz="844550">
            <a:lnSpc>
              <a:spcPct val="90000"/>
            </a:lnSpc>
            <a:spcBef>
              <a:spcPct val="0"/>
            </a:spcBef>
            <a:spcAft>
              <a:spcPct val="15000"/>
            </a:spcAft>
            <a:buChar char="•"/>
          </a:pPr>
          <a:r>
            <a:rPr lang="en-US" sz="1900" kern="1200"/>
            <a:t>Share with team</a:t>
          </a:r>
        </a:p>
      </dsp:txBody>
      <dsp:txXfrm>
        <a:off x="4400248" y="778352"/>
        <a:ext cx="2090681" cy="3495112"/>
      </dsp:txXfrm>
    </dsp:sp>
    <dsp:sp modelId="{722734B0-C688-4F71-8F8D-ED3C684ADE4B}">
      <dsp:nvSpPr>
        <dsp:cNvPr id="0" name=""/>
        <dsp:cNvSpPr/>
      </dsp:nvSpPr>
      <dsp:spPr>
        <a:xfrm rot="69579">
          <a:off x="6681293" y="186352"/>
          <a:ext cx="638452" cy="6090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81312" y="306310"/>
        <a:ext cx="455741" cy="365422"/>
      </dsp:txXfrm>
    </dsp:sp>
    <dsp:sp modelId="{886B5C0C-B25E-4052-A358-A2FF2BED807E}">
      <dsp:nvSpPr>
        <dsp:cNvPr id="0" name=""/>
        <dsp:cNvSpPr/>
      </dsp:nvSpPr>
      <dsp:spPr>
        <a:xfrm>
          <a:off x="7584645" y="253853"/>
          <a:ext cx="2446211" cy="8208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After</a:t>
          </a:r>
        </a:p>
      </dsp:txBody>
      <dsp:txXfrm>
        <a:off x="7584645" y="253853"/>
        <a:ext cx="2446211" cy="547200"/>
      </dsp:txXfrm>
    </dsp:sp>
    <dsp:sp modelId="{1D628A7C-29CA-472C-87BF-B0120160EC05}">
      <dsp:nvSpPr>
        <dsp:cNvPr id="0" name=""/>
        <dsp:cNvSpPr/>
      </dsp:nvSpPr>
      <dsp:spPr>
        <a:xfrm>
          <a:off x="7935662" y="828734"/>
          <a:ext cx="2072161" cy="3625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Evaluate progress</a:t>
          </a:r>
        </a:p>
        <a:p>
          <a:pPr marL="171450" lvl="1" indent="-171450" algn="l" defTabSz="844550">
            <a:lnSpc>
              <a:spcPct val="90000"/>
            </a:lnSpc>
            <a:spcBef>
              <a:spcPct val="0"/>
            </a:spcBef>
            <a:spcAft>
              <a:spcPct val="15000"/>
            </a:spcAft>
            <a:buChar char="•"/>
          </a:pPr>
          <a:r>
            <a:rPr lang="en-US" sz="1900" kern="1200"/>
            <a:t>Make decisions re: interventions</a:t>
          </a:r>
        </a:p>
      </dsp:txBody>
      <dsp:txXfrm>
        <a:off x="7996354" y="889426"/>
        <a:ext cx="1950777" cy="35038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21FC19-FF48-4052-AF8B-BE5BA08E21F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3A1A2-7366-42C3-BD76-086FB99220F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6DC66B-AE1D-4E4A-B5C1-5D15FD54DF62}" type="datetimeFigureOut">
              <a:rPr lang="en-US" smtClean="0"/>
              <a:t>12/16/2024</a:t>
            </a:fld>
            <a:endParaRPr lang="en-US"/>
          </a:p>
        </p:txBody>
      </p:sp>
      <p:sp>
        <p:nvSpPr>
          <p:cNvPr id="4" name="Footer Placeholder 3">
            <a:extLst>
              <a:ext uri="{FF2B5EF4-FFF2-40B4-BE49-F238E27FC236}">
                <a16:creationId xmlns:a16="http://schemas.microsoft.com/office/drawing/2014/main" id="{D20BA045-C5EC-4238-91B9-99980DF9552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B8EA9D-2370-4D25-8CDB-E745A2C12EC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98E6C9D-4321-4964-B951-949213227EBB}" type="slidenum">
              <a:rPr lang="en-US" smtClean="0"/>
              <a:t>‹#›</a:t>
            </a:fld>
            <a:endParaRPr lang="en-US"/>
          </a:p>
        </p:txBody>
      </p:sp>
    </p:spTree>
    <p:extLst>
      <p:ext uri="{BB962C8B-B14F-4D97-AF65-F5344CB8AC3E}">
        <p14:creationId xmlns:p14="http://schemas.microsoft.com/office/powerpoint/2010/main" val="8010438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21:45:52.061"/>
    </inkml:context>
    <inkml:brush xml:id="br0">
      <inkml:brushProperty name="width" value="0.1" units="cm"/>
      <inkml:brushProperty name="height" value="0.1" units="cm"/>
      <inkml:brushProperty name="color" value="#E71224"/>
      <inkml:brushProperty name="ignorePressure" value="1"/>
    </inkml:brush>
  </inkml:definitions>
  <inkml:trace contextRef="#ctx0" brushRef="#br0">2836 100,'-365'24,"-1343"-24,1502 41,160-23,28-13,0 0,1 2,0 0,1 1,0 0,0 1,1 1,0 1,0 0,1 1,1 0,0 1,-4 6,-117 162,114-144,1 0,3 1,1 1,1 1,3 0,1 0,2 1,-2 35,-20 125,26 131,34-66,50 64,11-51,3-91,53-43,26-35,-66-52,144 51,-189-82,1-2,1-2,1-4,38 6,77 23,114 13,70 6,173-12,327 20,-340-62,-186 1,151-19,-96-42,8 22,-321 12,1 4,1 4,-1 3,2 4,-30-2,270-24,200 50,-464-26,-12 2,0-2,0-1,0-3,0-2,-1-2,0-2,0-2,3-3,195-26,113 21,77-15,803 36,-740 50,182-52,-410 26,539-26,-315-75,-236 63,50-29,-246 32,0 3,0 2,1 3,52 6,10-1,1001-3,-839 26,-205-27,0-4,-1-3,0-4,64-18,97-44,291-169,-252 44,-170 111,-91 73,-1-2,0-1,-2 0,0-1,-1 0,-1-1,-1-1,0-1,-2 0,0 0,-2-1,-1 0,0-1,0 1,6-14,-1-1,-2 0,-1-1,-2 0,-2 0,0-33,-6 54,3-31,-2 0,-2 0,-2 0,-3 1,-2-1,-1 1,-3 1,-2 0,-7-14,-11 0,-2 1,-2 2,-3 2,-3 1,-2 2,-2 2,-35-28,-90-93,-44 59,131 77,-1 2,-1 4,-1 4,-2 3,0 5,-18 1,-23 4,-2 6,-129 9,65 1,-947-3,450-51,502 47,0-8,1-9,-100-26,126 25,-1 7,1 7,-138 13,57-2,-420 12,287-34,78-4,-127 0,-350 24,331 50,-723-53,841-14,268 23,-1-3,0-3,0-2,1-3,-25-6,-485-73,211 60,4 5,-194 13,-184 5,455 25,81-1,24 1,100-25,51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19CFE-017B-4E71-A0BA-7E11B45B0199}" type="datetimeFigureOut">
              <a:rPr lang="en-US" smtClean="0"/>
              <a:t>12/16/2024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3B681A-0971-437A-97B1-44BF12E3167A}" type="slidenum">
              <a:rPr lang="en-US" smtClean="0"/>
              <a:t>‹#›</a:t>
            </a:fld>
            <a:endParaRPr lang="en-US"/>
          </a:p>
        </p:txBody>
      </p:sp>
    </p:spTree>
    <p:extLst>
      <p:ext uri="{BB962C8B-B14F-4D97-AF65-F5344CB8AC3E}">
        <p14:creationId xmlns:p14="http://schemas.microsoft.com/office/powerpoint/2010/main" val="57946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mailto:filereview@ksde.org"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ites.ed.gov/idea/regs/c/a/303.25/a"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sites.ed.gov/idea/regs/c/a/303.25/b" TargetMode="External"/><Relationship Id="rId5" Type="http://schemas.openxmlformats.org/officeDocument/2006/relationships/hyperlink" Target="https://sites.ed.gov/idea/regs/c/a/303.25/a/2" TargetMode="External"/><Relationship Id="rId4" Type="http://schemas.openxmlformats.org/officeDocument/2006/relationships/hyperlink" Target="https://sites.ed.gov/idea/regs/c/a/303.25/a/1"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a:t>
            </a:fld>
            <a:endParaRPr lang="en-US"/>
          </a:p>
        </p:txBody>
      </p:sp>
    </p:spTree>
    <p:extLst>
      <p:ext uri="{BB962C8B-B14F-4D97-AF65-F5344CB8AC3E}">
        <p14:creationId xmlns:p14="http://schemas.microsoft.com/office/powerpoint/2010/main" val="384895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Directory updates-  it is important that you update who is the director of special education so that you get notifications from KIAS for file review.  IDEA and gifted file review only goes to the ‘director, special education’. You must use this exact description. If you don’t know who does directory updates, please reach out to us.</a:t>
            </a:r>
          </a:p>
        </p:txBody>
      </p:sp>
      <p:sp>
        <p:nvSpPr>
          <p:cNvPr id="4" name="Slide Number Placeholder 3"/>
          <p:cNvSpPr>
            <a:spLocks noGrp="1"/>
          </p:cNvSpPr>
          <p:nvPr>
            <p:ph type="sldNum" sz="quarter" idx="10"/>
          </p:nvPr>
        </p:nvSpPr>
        <p:spPr/>
        <p:txBody>
          <a:bodyPr/>
          <a:lstStyle/>
          <a:p>
            <a:fld id="{B03B681A-0971-437A-97B1-44BF12E3167A}" type="slidenum">
              <a:rPr lang="en-US" smtClean="0"/>
              <a:t>10</a:t>
            </a:fld>
            <a:endParaRPr lang="en-US"/>
          </a:p>
        </p:txBody>
      </p:sp>
    </p:spTree>
    <p:extLst>
      <p:ext uri="{BB962C8B-B14F-4D97-AF65-F5344CB8AC3E}">
        <p14:creationId xmlns:p14="http://schemas.microsoft.com/office/powerpoint/2010/main" val="1449594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 </a:t>
            </a:r>
            <a:r>
              <a:rPr lang="en-US" sz="1200" b="1" kern="0" dirty="0">
                <a:solidFill>
                  <a:srgbClr val="000000"/>
                </a:solidFill>
                <a:latin typeface="+mn-lt"/>
                <a:ea typeface="Arial Narrow"/>
                <a:cs typeface="Arial Narrow"/>
                <a:sym typeface="Arial Narrow"/>
              </a:rPr>
              <a:t>The student’s progress toward meeting EACH annual IEP goal was NOT measured using the method described in the IEP. Goal states Analytical Reading Higher Order Thinking Rubric. Continue does not indicate how the student is performing on the rubric. To be compliant the rubric would need to be included or a summary of how the student is performing on the rubric.</a:t>
            </a:r>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100</a:t>
            </a:fld>
            <a:endParaRPr lang="en-US"/>
          </a:p>
        </p:txBody>
      </p:sp>
    </p:spTree>
    <p:extLst>
      <p:ext uri="{BB962C8B-B14F-4D97-AF65-F5344CB8AC3E}">
        <p14:creationId xmlns:p14="http://schemas.microsoft.com/office/powerpoint/2010/main" val="18228173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Q10-15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Q10-15 would you like to share with the group? This could be a good example that you think could help others or an example you would like us to discuss. Or a trend you noticed at your table. We will spend the last 5 minutes sharing out.</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101</a:t>
            </a:fld>
            <a:endParaRPr lang="en-US"/>
          </a:p>
        </p:txBody>
      </p:sp>
    </p:spTree>
    <p:extLst>
      <p:ext uri="{BB962C8B-B14F-4D97-AF65-F5344CB8AC3E}">
        <p14:creationId xmlns:p14="http://schemas.microsoft.com/office/powerpoint/2010/main" val="14701628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a:buNone/>
            </a:pPr>
            <a:r>
              <a:rPr lang="en-US" sz="800" b="1" dirty="0"/>
              <a:t>METHOD</a:t>
            </a:r>
            <a:r>
              <a:rPr lang="en-US" sz="800" dirty="0"/>
              <a:t>: </a:t>
            </a:r>
          </a:p>
          <a:p>
            <a:pPr>
              <a:buClr>
                <a:schemeClr val="accent1"/>
              </a:buClr>
            </a:pPr>
            <a:r>
              <a:rPr lang="en-US" sz="800" b="1" u="sng" dirty="0"/>
              <a:t>First</a:t>
            </a:r>
            <a:r>
              <a:rPr lang="en-US" sz="800" dirty="0"/>
              <a:t>, review the IEP to determine if the student must take an alternate assessment or regular state/districtwide assessment. </a:t>
            </a:r>
          </a:p>
          <a:p>
            <a:pPr>
              <a:buClr>
                <a:schemeClr val="accent1"/>
              </a:buClr>
            </a:pPr>
            <a:r>
              <a:rPr lang="en-US" sz="800" b="1" u="sng" dirty="0"/>
              <a:t>Next</a:t>
            </a:r>
            <a:r>
              <a:rPr lang="en-US" sz="800" dirty="0"/>
              <a:t>, if the IEP states the student must take an alternative assessment,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a:t>
            </a:r>
          </a:p>
          <a:p>
            <a:pPr>
              <a:buClr>
                <a:schemeClr val="accent1"/>
              </a:buClr>
            </a:pPr>
            <a:r>
              <a:rPr lang="en-US" sz="800" b="1" u="sng" dirty="0"/>
              <a:t>Finally</a:t>
            </a:r>
            <a:r>
              <a:rPr lang="en-US" sz="800" dirty="0"/>
              <a:t>, review the IEP to determine if it includes a statement of why the student cannot participate in the general state or districtwide assessment, and a statement of why the particular alternate assessment selected is appropriate for the student.</a:t>
            </a:r>
          </a:p>
          <a:p>
            <a:pPr>
              <a:buClr>
                <a:schemeClr val="accent1"/>
              </a:buClr>
            </a:pPr>
            <a:r>
              <a:rPr lang="en-US" sz="800" dirty="0"/>
              <a:t>If a student is identified for an alternate assessment, there must be at least 2 short term objectives or benchmark for each goal.</a:t>
            </a:r>
          </a:p>
          <a:p>
            <a:pPr marL="95250" lvl="0" indent="0">
              <a:lnSpc>
                <a:spcPct val="100000"/>
              </a:lnSpc>
              <a:buNone/>
            </a:pPr>
            <a:r>
              <a:rPr lang="en-US" sz="800" kern="0" dirty="0">
                <a:solidFill>
                  <a:srgbClr val="000000"/>
                </a:solidFill>
                <a:sym typeface="Arial Narrow"/>
              </a:rPr>
              <a:t>Select </a:t>
            </a:r>
            <a:r>
              <a:rPr lang="en-US" sz="800" b="1" u="sng" kern="0" dirty="0">
                <a:solidFill>
                  <a:srgbClr val="000000"/>
                </a:solidFill>
                <a:sym typeface="Arial Narrow"/>
              </a:rPr>
              <a:t>YES</a:t>
            </a:r>
            <a:r>
              <a:rPr lang="en-US" sz="800" kern="0" dirty="0">
                <a:solidFill>
                  <a:srgbClr val="000000"/>
                </a:solidFill>
                <a:sym typeface="Arial Narrow"/>
              </a:rPr>
              <a:t> if documentation </a:t>
            </a:r>
            <a:r>
              <a:rPr lang="en-US" sz="800" b="1" u="sng" kern="0" dirty="0">
                <a:solidFill>
                  <a:srgbClr val="000000"/>
                </a:solidFill>
                <a:sym typeface="Arial Narrow"/>
              </a:rPr>
              <a:t>shows ALL </a:t>
            </a:r>
            <a:r>
              <a:rPr lang="en-US" sz="800" kern="0" dirty="0">
                <a:solidFill>
                  <a:srgbClr val="000000"/>
                </a:solidFill>
                <a:sym typeface="Arial Narrow"/>
              </a:rPr>
              <a:t>of the following: </a:t>
            </a:r>
          </a:p>
          <a:p>
            <a:pPr marL="95250" lvl="0" indent="0">
              <a:lnSpc>
                <a:spcPct val="100000"/>
              </a:lnSpc>
              <a:buNone/>
            </a:pPr>
            <a:r>
              <a:rPr lang="en-US" sz="800" kern="0" dirty="0">
                <a:solidFill>
                  <a:srgbClr val="000000"/>
                </a:solidFill>
                <a:sym typeface="Arial Narrow"/>
              </a:rPr>
              <a:t>• The student meets all of the criteria listed in the KSDE Dynamic Learning Maps Participation Guidelines for Kansas; or Rubric for determining eligibility for the alternate assessment;</a:t>
            </a:r>
          </a:p>
          <a:p>
            <a:pPr marL="95250" lvl="0" indent="0">
              <a:lnSpc>
                <a:spcPct val="100000"/>
              </a:lnSpc>
              <a:buNone/>
            </a:pPr>
            <a:r>
              <a:rPr lang="en-US" sz="800" kern="0" dirty="0">
                <a:solidFill>
                  <a:srgbClr val="000000"/>
                </a:solidFill>
                <a:sym typeface="Arial Narrow"/>
              </a:rPr>
              <a:t>AND </a:t>
            </a:r>
          </a:p>
          <a:p>
            <a:pPr marL="95250" lvl="0" indent="0">
              <a:lnSpc>
                <a:spcPct val="100000"/>
              </a:lnSpc>
              <a:buNone/>
            </a:pPr>
            <a:r>
              <a:rPr lang="en-US" sz="800" kern="0" dirty="0">
                <a:solidFill>
                  <a:srgbClr val="000000"/>
                </a:solidFill>
                <a:sym typeface="Arial Narrow"/>
              </a:rPr>
              <a:t>• The IEP includes a statement of why the student cannot participate in the general state or district assessment; </a:t>
            </a:r>
          </a:p>
          <a:p>
            <a:pPr marL="95250" lvl="0" indent="0">
              <a:lnSpc>
                <a:spcPct val="100000"/>
              </a:lnSpc>
              <a:buNone/>
            </a:pPr>
            <a:r>
              <a:rPr lang="en-US" sz="800" kern="0" dirty="0">
                <a:solidFill>
                  <a:srgbClr val="000000"/>
                </a:solidFill>
                <a:sym typeface="Arial Narrow"/>
              </a:rPr>
              <a:t>AND </a:t>
            </a:r>
          </a:p>
          <a:p>
            <a:pPr marL="95250" lvl="0" indent="0">
              <a:lnSpc>
                <a:spcPct val="100000"/>
              </a:lnSpc>
              <a:buNone/>
            </a:pPr>
            <a:r>
              <a:rPr lang="en-US" sz="800" kern="0" dirty="0">
                <a:solidFill>
                  <a:srgbClr val="000000"/>
                </a:solidFill>
                <a:sym typeface="Arial Narrow"/>
              </a:rPr>
              <a:t>• The IEP includes a statement of why the particular alternate assessment selected is appropriate for the student.</a:t>
            </a:r>
          </a:p>
          <a:p>
            <a:pPr marL="914400" lvl="2" indent="0">
              <a:buNone/>
            </a:pPr>
            <a:endParaRPr lang="en-US" sz="800" dirty="0"/>
          </a:p>
          <a:p>
            <a:pPr>
              <a:buClr>
                <a:schemeClr val="accent1"/>
              </a:buClr>
            </a:pPr>
            <a:r>
              <a:rPr lang="en-US" sz="800" dirty="0"/>
              <a:t>Select </a:t>
            </a:r>
            <a:r>
              <a:rPr lang="en-US" sz="800" b="1" u="sng" dirty="0"/>
              <a:t>NO</a:t>
            </a:r>
            <a:r>
              <a:rPr lang="en-US" sz="800" dirty="0"/>
              <a:t> if documentation </a:t>
            </a:r>
            <a:r>
              <a:rPr lang="en-US" sz="800" b="1" u="sng" dirty="0"/>
              <a:t>DOES NOT show ALL </a:t>
            </a:r>
            <a:r>
              <a:rPr lang="en-US" sz="800" dirty="0"/>
              <a:t>of those components</a:t>
            </a:r>
          </a:p>
          <a:p>
            <a:pPr>
              <a:buClr>
                <a:schemeClr val="accent1"/>
              </a:buClr>
            </a:pPr>
            <a:r>
              <a:rPr lang="en-US" sz="800" dirty="0"/>
              <a:t>Select N/A if the student is gifted-only, student is convicted as an adult and incarcerated in an adult prison, or the IEP team determined the student would take the regular state and district assessment.	</a:t>
            </a:r>
          </a:p>
        </p:txBody>
      </p:sp>
      <p:sp>
        <p:nvSpPr>
          <p:cNvPr id="4" name="Slide Number Placeholder 3"/>
          <p:cNvSpPr>
            <a:spLocks noGrp="1"/>
          </p:cNvSpPr>
          <p:nvPr>
            <p:ph type="sldNum" sz="quarter" idx="10"/>
          </p:nvPr>
        </p:nvSpPr>
        <p:spPr/>
        <p:txBody>
          <a:bodyPr/>
          <a:lstStyle/>
          <a:p>
            <a:fld id="{B03B681A-0971-437A-97B1-44BF12E3167A}" type="slidenum">
              <a:rPr lang="en-US" smtClean="0"/>
              <a:t>102</a:t>
            </a:fld>
            <a:endParaRPr lang="en-US"/>
          </a:p>
        </p:txBody>
      </p:sp>
    </p:spTree>
    <p:extLst>
      <p:ext uri="{BB962C8B-B14F-4D97-AF65-F5344CB8AC3E}">
        <p14:creationId xmlns:p14="http://schemas.microsoft.com/office/powerpoint/2010/main" val="22296482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103</a:t>
            </a:fld>
            <a:endParaRPr lang="en-US"/>
          </a:p>
        </p:txBody>
      </p:sp>
    </p:spTree>
    <p:extLst>
      <p:ext uri="{BB962C8B-B14F-4D97-AF65-F5344CB8AC3E}">
        <p14:creationId xmlns:p14="http://schemas.microsoft.com/office/powerpoint/2010/main" val="39329596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It is important to remember ALL students are general education students first. Some students will require special education aids and services to access and benefit from general education similar to their peers. The IEP needs to include the projected date for beginning of special education and related services, supplementary aid and services, program modifications and supports for school personnel. When you review the file, determine if there is a start date for EACH special education and related service, supplementary aids and services, program modifications and supports for school personnel.  Select YES if the IEP includes documentation of the projected  beginning date for EACH service, select NO if the IEP does not include documentation of the projected beginning date for ALL services. </a:t>
            </a:r>
          </a:p>
        </p:txBody>
      </p:sp>
      <p:sp>
        <p:nvSpPr>
          <p:cNvPr id="4" name="Slide Number Placeholder 3"/>
          <p:cNvSpPr>
            <a:spLocks noGrp="1"/>
          </p:cNvSpPr>
          <p:nvPr>
            <p:ph type="sldNum" sz="quarter" idx="10"/>
          </p:nvPr>
        </p:nvSpPr>
        <p:spPr/>
        <p:txBody>
          <a:bodyPr/>
          <a:lstStyle/>
          <a:p>
            <a:fld id="{B03B681A-0971-437A-97B1-44BF12E3167A}" type="slidenum">
              <a:rPr lang="en-US" smtClean="0"/>
              <a:t>104</a:t>
            </a:fld>
            <a:endParaRPr lang="en-US"/>
          </a:p>
        </p:txBody>
      </p:sp>
    </p:spTree>
    <p:extLst>
      <p:ext uri="{BB962C8B-B14F-4D97-AF65-F5344CB8AC3E}">
        <p14:creationId xmlns:p14="http://schemas.microsoft.com/office/powerpoint/2010/main" val="7949156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105</a:t>
            </a:fld>
            <a:endParaRPr lang="en-US"/>
          </a:p>
        </p:txBody>
      </p:sp>
    </p:spTree>
    <p:extLst>
      <p:ext uri="{BB962C8B-B14F-4D97-AF65-F5344CB8AC3E}">
        <p14:creationId xmlns:p14="http://schemas.microsoft.com/office/powerpoint/2010/main" val="2190150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question had the second highest number of non-compliant files last year</a:t>
            </a:r>
          </a:p>
          <a:p>
            <a:endParaRPr lang="en-US" dirty="0"/>
          </a:p>
          <a:p>
            <a:pPr marL="0" indent="0" fontAlgn="base">
              <a:lnSpc>
                <a:spcPct val="110000"/>
              </a:lnSpc>
              <a:buNone/>
            </a:pPr>
            <a:r>
              <a:rPr lang="en-US" dirty="0">
                <a:cs typeface="Calibri"/>
              </a:rPr>
              <a:t>Review the IEP to ensure each special education and related service, supplementary aids and services including accommodations, program modification and supports for school personnel all contain frequency, location, and duration. KSDE does not allow using "as needed" as a frequency of accommodation. Using "as determined by the teacher" as a frequency of accommodation is not allowed.</a:t>
            </a:r>
          </a:p>
          <a:p>
            <a:pPr marL="0" indent="0" fontAlgn="base">
              <a:lnSpc>
                <a:spcPct val="110000"/>
              </a:lnSpc>
              <a:buNone/>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106</a:t>
            </a:fld>
            <a:endParaRPr lang="en-US"/>
          </a:p>
        </p:txBody>
      </p:sp>
    </p:spTree>
    <p:extLst>
      <p:ext uri="{BB962C8B-B14F-4D97-AF65-F5344CB8AC3E}">
        <p14:creationId xmlns:p14="http://schemas.microsoft.com/office/powerpoint/2010/main" val="15293199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107</a:t>
            </a:fld>
            <a:endParaRPr lang="en-US"/>
          </a:p>
        </p:txBody>
      </p:sp>
    </p:spTree>
    <p:extLst>
      <p:ext uri="{BB962C8B-B14F-4D97-AF65-F5344CB8AC3E}">
        <p14:creationId xmlns:p14="http://schemas.microsoft.com/office/powerpoint/2010/main" val="11129951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fontAlgn="base">
              <a:lnSpc>
                <a:spcPct val="110000"/>
              </a:lnSpc>
              <a:buNone/>
            </a:pPr>
            <a:r>
              <a:rPr lang="en-US" dirty="0"/>
              <a:t>Resource shared on Stetson &amp; Associates Progress Monitoring Webinar in April.</a:t>
            </a:r>
          </a:p>
          <a:p>
            <a:r>
              <a:rPr lang="en-US" dirty="0"/>
              <a:t>This is a great tool to use prior to the student’s annual IEP mtg</a:t>
            </a:r>
          </a:p>
          <a:p>
            <a:r>
              <a:rPr lang="en-US" dirty="0"/>
              <a:t>How often is the student using the accommodation?</a:t>
            </a:r>
          </a:p>
          <a:p>
            <a:r>
              <a:rPr lang="en-US" dirty="0"/>
              <a:t>Does the accommodation support achievement? We tend to continue adding accommodations but don’t remove them. Teachers may not use the accommodations due to the number of accommodations. </a:t>
            </a:r>
          </a:p>
          <a:p>
            <a:r>
              <a:rPr lang="en-US" dirty="0"/>
              <a:t>Does the accommodation make the student look different than their peers?</a:t>
            </a:r>
          </a:p>
          <a:p>
            <a:r>
              <a:rPr lang="en-US" dirty="0"/>
              <a:t>Are we monitoring the use of the accommodation? – if its on the IEP it needs to be monitored on a regular basis</a:t>
            </a:r>
          </a:p>
        </p:txBody>
      </p:sp>
      <p:sp>
        <p:nvSpPr>
          <p:cNvPr id="4" name="Slide Number Placeholder 3"/>
          <p:cNvSpPr>
            <a:spLocks noGrp="1"/>
          </p:cNvSpPr>
          <p:nvPr>
            <p:ph type="sldNum" sz="quarter" idx="5"/>
          </p:nvPr>
        </p:nvSpPr>
        <p:spPr/>
        <p:txBody>
          <a:bodyPr/>
          <a:lstStyle/>
          <a:p>
            <a:fld id="{B03B681A-0971-437A-97B1-44BF12E3167A}" type="slidenum">
              <a:rPr lang="en-US" smtClean="0"/>
              <a:t>108</a:t>
            </a:fld>
            <a:endParaRPr lang="en-US"/>
          </a:p>
        </p:txBody>
      </p:sp>
    </p:spTree>
    <p:extLst>
      <p:ext uri="{BB962C8B-B14F-4D97-AF65-F5344CB8AC3E}">
        <p14:creationId xmlns:p14="http://schemas.microsoft.com/office/powerpoint/2010/main" val="22381446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fontAlgn="base">
              <a:lnSpc>
                <a:spcPct val="110000"/>
              </a:lnSpc>
              <a:buNone/>
            </a:pPr>
            <a:r>
              <a:rPr lang="en-US" dirty="0"/>
              <a:t>Resource shared on Stetson &amp; Associates Progress Monitoring Webinar in April.</a:t>
            </a:r>
          </a:p>
          <a:p>
            <a:r>
              <a:rPr lang="en-US" dirty="0"/>
              <a:t>This form can be used when multiple students with accommodation are in a classroom. Use for instruction and assessment</a:t>
            </a:r>
          </a:p>
        </p:txBody>
      </p:sp>
      <p:sp>
        <p:nvSpPr>
          <p:cNvPr id="4" name="Slide Number Placeholder 3"/>
          <p:cNvSpPr>
            <a:spLocks noGrp="1"/>
          </p:cNvSpPr>
          <p:nvPr>
            <p:ph type="sldNum" sz="quarter" idx="5"/>
          </p:nvPr>
        </p:nvSpPr>
        <p:spPr/>
        <p:txBody>
          <a:bodyPr/>
          <a:lstStyle/>
          <a:p>
            <a:fld id="{B03B681A-0971-437A-97B1-44BF12E3167A}" type="slidenum">
              <a:rPr lang="en-US" smtClean="0"/>
              <a:t>109</a:t>
            </a:fld>
            <a:endParaRPr lang="en-US"/>
          </a:p>
        </p:txBody>
      </p:sp>
    </p:spTree>
    <p:extLst>
      <p:ext uri="{BB962C8B-B14F-4D97-AF65-F5344CB8AC3E}">
        <p14:creationId xmlns:p14="http://schemas.microsoft.com/office/powerpoint/2010/main" val="139934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11</a:t>
            </a:fld>
            <a:endParaRPr lang="en-US"/>
          </a:p>
        </p:txBody>
      </p:sp>
    </p:spTree>
    <p:extLst>
      <p:ext uri="{BB962C8B-B14F-4D97-AF65-F5344CB8AC3E}">
        <p14:creationId xmlns:p14="http://schemas.microsoft.com/office/powerpoint/2010/main" val="3063988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slide contains a variety of resources that have examples for how to document accommodations on the IEP</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110</a:t>
            </a:fld>
            <a:endParaRPr lang="en-US"/>
          </a:p>
        </p:txBody>
      </p:sp>
    </p:spTree>
    <p:extLst>
      <p:ext uri="{BB962C8B-B14F-4D97-AF65-F5344CB8AC3E}">
        <p14:creationId xmlns:p14="http://schemas.microsoft.com/office/powerpoint/2010/main" val="29356713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111</a:t>
            </a:fld>
            <a:endParaRPr lang="en-US"/>
          </a:p>
        </p:txBody>
      </p:sp>
    </p:spTree>
    <p:extLst>
      <p:ext uri="{BB962C8B-B14F-4D97-AF65-F5344CB8AC3E}">
        <p14:creationId xmlns:p14="http://schemas.microsoft.com/office/powerpoint/2010/main" val="10169730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112</a:t>
            </a:fld>
            <a:endParaRPr lang="en-US"/>
          </a:p>
        </p:txBody>
      </p:sp>
    </p:spTree>
    <p:extLst>
      <p:ext uri="{BB962C8B-B14F-4D97-AF65-F5344CB8AC3E}">
        <p14:creationId xmlns:p14="http://schemas.microsoft.com/office/powerpoint/2010/main" val="18869393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could be found in meeting notes, PWN, or in IEP.</a:t>
            </a:r>
          </a:p>
        </p:txBody>
      </p:sp>
      <p:sp>
        <p:nvSpPr>
          <p:cNvPr id="4" name="Slide Number Placeholder 3"/>
          <p:cNvSpPr>
            <a:spLocks noGrp="1"/>
          </p:cNvSpPr>
          <p:nvPr>
            <p:ph type="sldNum" sz="quarter" idx="10"/>
          </p:nvPr>
        </p:nvSpPr>
        <p:spPr/>
        <p:txBody>
          <a:bodyPr/>
          <a:lstStyle/>
          <a:p>
            <a:fld id="{B03B681A-0971-437A-97B1-44BF12E3167A}" type="slidenum">
              <a:rPr lang="en-US" smtClean="0"/>
              <a:t>113</a:t>
            </a:fld>
            <a:endParaRPr lang="en-US"/>
          </a:p>
        </p:txBody>
      </p:sp>
    </p:spTree>
    <p:extLst>
      <p:ext uri="{BB962C8B-B14F-4D97-AF65-F5344CB8AC3E}">
        <p14:creationId xmlns:p14="http://schemas.microsoft.com/office/powerpoint/2010/main" val="25277442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114</a:t>
            </a:fld>
            <a:endParaRPr lang="en-US"/>
          </a:p>
        </p:txBody>
      </p:sp>
    </p:spTree>
    <p:extLst>
      <p:ext uri="{BB962C8B-B14F-4D97-AF65-F5344CB8AC3E}">
        <p14:creationId xmlns:p14="http://schemas.microsoft.com/office/powerpoint/2010/main" val="17084363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When you review the file for this question, first review the documentation that indicates whether the student displays behavior that impedes their own or other student's learning. If the documentation shows behavior that impedes learning is present, then review the record for documentation that shows that the IEP team CONSIDERED the use of positive behavior interventions and supports when developing the IEP, conducting the IEP review, or revising the IEP. Select YES if the documentation does have narrative that shows the teams consideration of positive behavior interventions and supports with other strategies to address the behavior that impedes on students learning. Select NO if the documentation does not show the teams consideration. This question also has the third option of N/A which should only be used if the documentation shows that the student does no have any behaviors that impede their own or other students learning. The FAQ document includes some helpful information related to question 20. This document is linked in an upcoming slide for your reference. </a:t>
            </a: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115</a:t>
            </a:fld>
            <a:endParaRPr lang="en-US"/>
          </a:p>
        </p:txBody>
      </p:sp>
    </p:spTree>
    <p:extLst>
      <p:ext uri="{BB962C8B-B14F-4D97-AF65-F5344CB8AC3E}">
        <p14:creationId xmlns:p14="http://schemas.microsoft.com/office/powerpoint/2010/main" val="39825811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116</a:t>
            </a:fld>
            <a:endParaRPr lang="en-US"/>
          </a:p>
        </p:txBody>
      </p:sp>
    </p:spTree>
    <p:extLst>
      <p:ext uri="{BB962C8B-B14F-4D97-AF65-F5344CB8AC3E}">
        <p14:creationId xmlns:p14="http://schemas.microsoft.com/office/powerpoint/2010/main" val="860475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117</a:t>
            </a:fld>
            <a:endParaRPr lang="en-US"/>
          </a:p>
        </p:txBody>
      </p:sp>
    </p:spTree>
    <p:extLst>
      <p:ext uri="{BB962C8B-B14F-4D97-AF65-F5344CB8AC3E}">
        <p14:creationId xmlns:p14="http://schemas.microsoft.com/office/powerpoint/2010/main" val="37265611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aa72a8901_0_5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a:t>Josie</a:t>
            </a:r>
          </a:p>
        </p:txBody>
      </p:sp>
      <p:sp>
        <p:nvSpPr>
          <p:cNvPr id="493" name="Google Shape;493;gfaa72a8901_0_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Q16-21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Q16-21 would you like to share with the group? This could be a good example that you think could help others or an example you would like us to discuss or a trend you noticed We will spend the last 5 minutes sharing out.</a:t>
            </a:r>
          </a:p>
        </p:txBody>
      </p:sp>
      <p:sp>
        <p:nvSpPr>
          <p:cNvPr id="4" name="Slide Number Placeholder 3"/>
          <p:cNvSpPr>
            <a:spLocks noGrp="1"/>
          </p:cNvSpPr>
          <p:nvPr>
            <p:ph type="sldNum" sz="quarter" idx="5"/>
          </p:nvPr>
        </p:nvSpPr>
        <p:spPr/>
        <p:txBody>
          <a:bodyPr/>
          <a:lstStyle/>
          <a:p>
            <a:fld id="{B03B681A-0971-437A-97B1-44BF12E3167A}" type="slidenum">
              <a:rPr lang="en-US" smtClean="0"/>
              <a:t>119</a:t>
            </a:fld>
            <a:endParaRPr lang="en-US"/>
          </a:p>
        </p:txBody>
      </p:sp>
    </p:spTree>
    <p:extLst>
      <p:ext uri="{BB962C8B-B14F-4D97-AF65-F5344CB8AC3E}">
        <p14:creationId xmlns:p14="http://schemas.microsoft.com/office/powerpoint/2010/main" val="359221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 – in your material there is a link to the cohort 2 timeline with additional explanation for each component of the monitoring process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Data collection for cohort 2 – Files from June 30, 2024 to June 1, 2025. The number of files pulled depends on the LEA student size calculation (small districts – up to 5000 students 10 IDEA and 6 gifted files; medium districts 5001-24999 15 IDEA and 6 gifted files; large districts over 25000  20 IDEA and 6 gifted files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​After Data verification those districts who self-reported non-compliance or were randomly selected will move into data and compliance verification.  Non-compliant districts will be required to complete district corrective action plans, individual corrective action plans and updated data.</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Incentives and Sanctions - this is </a:t>
            </a:r>
            <a:r>
              <a:rPr lang="en-US" sz="1200" b="1" i="1" u="none" strike="noStrike" kern="1200" dirty="0">
                <a:solidFill>
                  <a:schemeClr val="tx1"/>
                </a:solidFill>
                <a:effectLst/>
                <a:latin typeface="+mn-lt"/>
                <a:ea typeface="+mn-ea"/>
                <a:cs typeface="+mn-cs"/>
              </a:rPr>
              <a:t>one</a:t>
            </a:r>
            <a:r>
              <a:rPr lang="en-US" sz="1200" b="0" i="0" u="none" strike="noStrike" kern="1200" dirty="0">
                <a:solidFill>
                  <a:schemeClr val="tx1"/>
                </a:solidFill>
                <a:effectLst/>
                <a:latin typeface="+mn-lt"/>
                <a:ea typeface="+mn-ea"/>
                <a:cs typeface="+mn-cs"/>
              </a:rPr>
              <a:t> factor in Levels Of Determination.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12</a:t>
            </a:fld>
            <a:endParaRPr lang="en-US"/>
          </a:p>
        </p:txBody>
      </p:sp>
    </p:spTree>
    <p:extLst>
      <p:ext uri="{BB962C8B-B14F-4D97-AF65-F5344CB8AC3E}">
        <p14:creationId xmlns:p14="http://schemas.microsoft.com/office/powerpoint/2010/main" val="16669012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120</a:t>
            </a:fld>
            <a:endParaRPr lang="en-US"/>
          </a:p>
        </p:txBody>
      </p:sp>
    </p:spTree>
    <p:extLst>
      <p:ext uri="{BB962C8B-B14F-4D97-AF65-F5344CB8AC3E}">
        <p14:creationId xmlns:p14="http://schemas.microsoft.com/office/powerpoint/2010/main" val="32159876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Question 22 was a three way tie for the 3</a:t>
            </a:r>
            <a:r>
              <a:rPr lang="en-US" baseline="30000" dirty="0"/>
              <a:t>rd</a:t>
            </a:r>
            <a:r>
              <a:rPr lang="en-US" dirty="0"/>
              <a:t> highest number of non-compliant questions last year</a:t>
            </a:r>
          </a:p>
        </p:txBody>
      </p:sp>
      <p:sp>
        <p:nvSpPr>
          <p:cNvPr id="4" name="Slide Number Placeholder 3"/>
          <p:cNvSpPr>
            <a:spLocks noGrp="1"/>
          </p:cNvSpPr>
          <p:nvPr>
            <p:ph type="sldNum" sz="quarter" idx="10"/>
          </p:nvPr>
        </p:nvSpPr>
        <p:spPr/>
        <p:txBody>
          <a:bodyPr/>
          <a:lstStyle/>
          <a:p>
            <a:fld id="{B03B681A-0971-437A-97B1-44BF12E3167A}" type="slidenum">
              <a:rPr lang="en-US" smtClean="0"/>
              <a:t>121</a:t>
            </a:fld>
            <a:endParaRPr lang="en-US"/>
          </a:p>
        </p:txBody>
      </p:sp>
    </p:spTree>
    <p:extLst>
      <p:ext uri="{BB962C8B-B14F-4D97-AF65-F5344CB8AC3E}">
        <p14:creationId xmlns:p14="http://schemas.microsoft.com/office/powerpoint/2010/main" val="5622067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9f4144947_0_65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t>Crista </a:t>
            </a:r>
          </a:p>
        </p:txBody>
      </p:sp>
      <p:sp>
        <p:nvSpPr>
          <p:cNvPr id="521" name="Google Shape;521;gf9f4144947_0_6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123</a:t>
            </a:fld>
            <a:endParaRPr lang="en-US"/>
          </a:p>
        </p:txBody>
      </p:sp>
    </p:spTree>
    <p:extLst>
      <p:ext uri="{BB962C8B-B14F-4D97-AF65-F5344CB8AC3E}">
        <p14:creationId xmlns:p14="http://schemas.microsoft.com/office/powerpoint/2010/main" val="18035861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124</a:t>
            </a:fld>
            <a:endParaRPr lang="en-US"/>
          </a:p>
        </p:txBody>
      </p:sp>
    </p:spTree>
    <p:extLst>
      <p:ext uri="{BB962C8B-B14F-4D97-AF65-F5344CB8AC3E}">
        <p14:creationId xmlns:p14="http://schemas.microsoft.com/office/powerpoint/2010/main" val="8506257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125</a:t>
            </a:fld>
            <a:endParaRPr lang="en-US"/>
          </a:p>
        </p:txBody>
      </p:sp>
    </p:spTree>
    <p:extLst>
      <p:ext uri="{BB962C8B-B14F-4D97-AF65-F5344CB8AC3E}">
        <p14:creationId xmlns:p14="http://schemas.microsoft.com/office/powerpoint/2010/main" val="6625832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Crista </a:t>
            </a:r>
          </a:p>
          <a:p>
            <a:r>
              <a:rPr lang="en-US" sz="1200" dirty="0">
                <a:cs typeface="Calibri"/>
              </a:rPr>
              <a:t>Lastly, questions 23 reads"…". When you are answering this question, first you will determine the environment the student is placed in. If the student is placed in the regular education environment for the ENTIRE day then select YES. If the student is placed in a more restrictive environment for any part of the school day, which includes nonacademic and extracurricular services and activities like meals, recess, transportation, assemblies, clubs, and athletics, then documentation showing that the IEP team considered or implemented placement in the regular environment with the use of supplementary aids and services before considering more restrictive environments. T</a:t>
            </a:r>
            <a:r>
              <a:rPr lang="en-US" sz="1200" dirty="0">
                <a:effectLst/>
                <a:latin typeface="Calibri" panose="020F0502020204030204" pitchFamily="34" charset="0"/>
                <a:ea typeface="Calibri" panose="020F0502020204030204" pitchFamily="34" charset="0"/>
                <a:cs typeface="Times New Roman" panose="02020603050405020304" pitchFamily="18" charset="0"/>
              </a:rPr>
              <a:t>here are two instances where N/A would need to be selected</a:t>
            </a:r>
            <a:r>
              <a:rPr lang="en-US" sz="1200" dirty="0">
                <a:cs typeface="Calibri"/>
              </a:rPr>
              <a:t>. First, if the file is a gifted-only student. The second instance where N/A would be selected is if the student has been convicted as an adult under state law and is incarcerated in an adult prison AND the student's IEP team has modified the IEP or placement because the incarceration does not allow for accommodation. </a:t>
            </a:r>
          </a:p>
        </p:txBody>
      </p:sp>
      <p:sp>
        <p:nvSpPr>
          <p:cNvPr id="4" name="Slide Number Placeholder 3"/>
          <p:cNvSpPr>
            <a:spLocks noGrp="1"/>
          </p:cNvSpPr>
          <p:nvPr>
            <p:ph type="sldNum" sz="quarter" idx="10"/>
          </p:nvPr>
        </p:nvSpPr>
        <p:spPr/>
        <p:txBody>
          <a:bodyPr/>
          <a:lstStyle/>
          <a:p>
            <a:fld id="{B03B681A-0971-437A-97B1-44BF12E3167A}" type="slidenum">
              <a:rPr lang="en-US" smtClean="0"/>
              <a:t>126</a:t>
            </a:fld>
            <a:endParaRPr lang="en-US"/>
          </a:p>
        </p:txBody>
      </p:sp>
    </p:spTree>
    <p:extLst>
      <p:ext uri="{BB962C8B-B14F-4D97-AF65-F5344CB8AC3E}">
        <p14:creationId xmlns:p14="http://schemas.microsoft.com/office/powerpoint/2010/main" val="1113157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127</a:t>
            </a:fld>
            <a:endParaRPr lang="en-US"/>
          </a:p>
        </p:txBody>
      </p:sp>
    </p:spTree>
    <p:extLst>
      <p:ext uri="{BB962C8B-B14F-4D97-AF65-F5344CB8AC3E}">
        <p14:creationId xmlns:p14="http://schemas.microsoft.com/office/powerpoint/2010/main" val="4298071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128</a:t>
            </a:fld>
            <a:endParaRPr lang="en-US"/>
          </a:p>
        </p:txBody>
      </p:sp>
    </p:spTree>
    <p:extLst>
      <p:ext uri="{BB962C8B-B14F-4D97-AF65-F5344CB8AC3E}">
        <p14:creationId xmlns:p14="http://schemas.microsoft.com/office/powerpoint/2010/main" val="20113521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9f4144947_0_38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dirty="0"/>
              <a:t>Crista </a:t>
            </a:r>
          </a:p>
          <a:p>
            <a:pPr>
              <a:buSzPts val="1400"/>
            </a:pPr>
            <a:r>
              <a:rPr lang="en-US" dirty="0">
                <a:cs typeface="Calibri"/>
              </a:rPr>
              <a:t>Some common findings that we deemed as non-compliant for question 23 were the use of a boiler plate statements outlining that LRE was considered for a specific student or simply just restating the pullout services. The second common finding was a lack of documentation that the IEP team considered placement in general education first, before moving to a more restrictive environment. </a:t>
            </a:r>
          </a:p>
        </p:txBody>
      </p:sp>
      <p:sp>
        <p:nvSpPr>
          <p:cNvPr id="515" name="Google Shape;515;gf9f4144947_0_3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Peach/Orange=District Action (note: not all peach colored dates will apply to EVERY district, for example, if the district is compliant they won’t do  DCAP, ICA, or updated data</a:t>
            </a:r>
            <a:endParaRPr lang="en-US" dirty="0">
              <a:cs typeface="Calibri"/>
            </a:endParaRPr>
          </a:p>
          <a:p>
            <a:r>
              <a:rPr lang="en-US" dirty="0"/>
              <a:t>Light blueish=Notice from KSDE</a:t>
            </a:r>
            <a:endParaRPr lang="en-US" dirty="0">
              <a:cs typeface="Calibri"/>
            </a:endParaRPr>
          </a:p>
          <a:p>
            <a:endParaRPr lang="en-US" dirty="0">
              <a:cs typeface="Calibri"/>
            </a:endParaRPr>
          </a:p>
          <a:p>
            <a:r>
              <a:rPr lang="en-US" dirty="0">
                <a:cs typeface="Calibri"/>
              </a:rPr>
              <a:t>I will be going into more detail on these events on upcoming slides.</a:t>
            </a:r>
          </a:p>
        </p:txBody>
      </p:sp>
      <p:sp>
        <p:nvSpPr>
          <p:cNvPr id="4" name="Slide Number Placeholder 3"/>
          <p:cNvSpPr>
            <a:spLocks noGrp="1"/>
          </p:cNvSpPr>
          <p:nvPr>
            <p:ph type="sldNum" sz="quarter" idx="5"/>
          </p:nvPr>
        </p:nvSpPr>
        <p:spPr/>
        <p:txBody>
          <a:bodyPr/>
          <a:lstStyle/>
          <a:p>
            <a:fld id="{B03B681A-0971-437A-97B1-44BF12E3167A}" type="slidenum">
              <a:rPr lang="en-US" smtClean="0"/>
              <a:t>13</a:t>
            </a:fld>
            <a:endParaRPr lang="en-US"/>
          </a:p>
        </p:txBody>
      </p:sp>
    </p:spTree>
    <p:extLst>
      <p:ext uri="{BB962C8B-B14F-4D97-AF65-F5344CB8AC3E}">
        <p14:creationId xmlns:p14="http://schemas.microsoft.com/office/powerpoint/2010/main" val="25638594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included 2 LRE Sample Statements as example for how districts could document LRE for Q 23.</a:t>
            </a:r>
          </a:p>
        </p:txBody>
      </p:sp>
      <p:sp>
        <p:nvSpPr>
          <p:cNvPr id="4" name="Slide Number Placeholder 3"/>
          <p:cNvSpPr>
            <a:spLocks noGrp="1"/>
          </p:cNvSpPr>
          <p:nvPr>
            <p:ph type="sldNum" sz="quarter" idx="5"/>
          </p:nvPr>
        </p:nvSpPr>
        <p:spPr/>
        <p:txBody>
          <a:bodyPr/>
          <a:lstStyle/>
          <a:p>
            <a:fld id="{B03B681A-0971-437A-97B1-44BF12E3167A}" type="slidenum">
              <a:rPr lang="en-US" smtClean="0"/>
              <a:t>130</a:t>
            </a:fld>
            <a:endParaRPr lang="en-US"/>
          </a:p>
        </p:txBody>
      </p:sp>
    </p:spTree>
    <p:extLst>
      <p:ext uri="{BB962C8B-B14F-4D97-AF65-F5344CB8AC3E}">
        <p14:creationId xmlns:p14="http://schemas.microsoft.com/office/powerpoint/2010/main" val="8007893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Q22-23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Q22-23 would you like to share with the group? This could be a good example that you think could help others or an example you would like us to discuss. We will spend the last c5 minutes sharing out.</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131</a:t>
            </a:fld>
            <a:endParaRPr lang="en-US"/>
          </a:p>
        </p:txBody>
      </p:sp>
    </p:spTree>
    <p:extLst>
      <p:ext uri="{BB962C8B-B14F-4D97-AF65-F5344CB8AC3E}">
        <p14:creationId xmlns:p14="http://schemas.microsoft.com/office/powerpoint/2010/main" val="13068945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Districts that are notified of non-compliance on October 31 will need to correct the non-compliance through district corrective action plans, individual corrective action plans, and updated data.</a:t>
            </a:r>
          </a:p>
        </p:txBody>
      </p:sp>
      <p:sp>
        <p:nvSpPr>
          <p:cNvPr id="4" name="Slide Number Placeholder 3"/>
          <p:cNvSpPr>
            <a:spLocks noGrp="1"/>
          </p:cNvSpPr>
          <p:nvPr>
            <p:ph type="sldNum" sz="quarter" idx="5"/>
          </p:nvPr>
        </p:nvSpPr>
        <p:spPr/>
        <p:txBody>
          <a:bodyPr/>
          <a:lstStyle/>
          <a:p>
            <a:fld id="{B03B681A-0971-437A-97B1-44BF12E3167A}" type="slidenum">
              <a:rPr lang="en-US" smtClean="0"/>
              <a:t>132</a:t>
            </a:fld>
            <a:endParaRPr lang="en-US"/>
          </a:p>
        </p:txBody>
      </p:sp>
    </p:spTree>
    <p:extLst>
      <p:ext uri="{BB962C8B-B14F-4D97-AF65-F5344CB8AC3E}">
        <p14:creationId xmlns:p14="http://schemas.microsoft.com/office/powerpoint/2010/main" val="1407148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1F3864"/>
                </a:solidFill>
                <a:effectLst/>
                <a:latin typeface="Open Sans Light"/>
                <a:ea typeface="Calibri" panose="020F0502020204030204" pitchFamily="34" charset="0"/>
                <a:cs typeface="Open Sans Light"/>
              </a:rPr>
              <a:t>Cary</a:t>
            </a:r>
          </a:p>
          <a:p>
            <a:pPr lvl="1"/>
            <a:r>
              <a:rPr lang="en-US" sz="1200" dirty="0">
                <a:solidFill>
                  <a:srgbClr val="1F3864"/>
                </a:solidFill>
                <a:effectLst/>
                <a:latin typeface="Open Sans Light"/>
                <a:ea typeface="Calibri" panose="020F0502020204030204" pitchFamily="34" charset="0"/>
                <a:cs typeface="Open Sans Light"/>
              </a:rPr>
              <a:t>The district must develop a district corrective action plan that outlines the root cause of the noncompliance and the actions the district will take to correct noncompliance within the timeframe specified by KSDE, but in no case more than one year from identification.</a:t>
            </a:r>
            <a:r>
              <a:rPr lang="en-US" sz="1200" dirty="0">
                <a:solidFill>
                  <a:srgbClr val="203864"/>
                </a:solidFill>
                <a:effectLst/>
                <a:latin typeface="Open Sans Light"/>
                <a:ea typeface="Calibri" panose="020F0502020204030204" pitchFamily="34" charset="0"/>
                <a:cs typeface="Open Sans Light"/>
              </a:rPr>
              <a:t> </a:t>
            </a:r>
            <a:r>
              <a:rPr lang="en-US" sz="1200" dirty="0">
                <a:solidFill>
                  <a:srgbClr val="1F3864"/>
                </a:solidFill>
                <a:effectLst/>
                <a:latin typeface="Open Sans Light"/>
                <a:ea typeface="Calibri" panose="020F0502020204030204" pitchFamily="34" charset="0"/>
                <a:cs typeface="Open Sans Light"/>
              </a:rPr>
              <a:t>Additionally, before concluding that noncompliance has been corrected, KSDE requires correction of all individual cases of noncompliance and collection of  additional updated data to demonstrate that the district is correctly implementing the regulatory requirement that was originally identified with noncompliance. An ICA will not be required to correct individual noncompliance for a student who is no longer within the jurisdiction of the LEA.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133</a:t>
            </a:fld>
            <a:endParaRPr lang="en-US"/>
          </a:p>
        </p:txBody>
      </p:sp>
    </p:spTree>
    <p:extLst>
      <p:ext uri="{BB962C8B-B14F-4D97-AF65-F5344CB8AC3E}">
        <p14:creationId xmlns:p14="http://schemas.microsoft.com/office/powerpoint/2010/main" val="3701532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134</a:t>
            </a:fld>
            <a:endParaRPr lang="en-US"/>
          </a:p>
        </p:txBody>
      </p:sp>
    </p:spTree>
    <p:extLst>
      <p:ext uri="{BB962C8B-B14F-4D97-AF65-F5344CB8AC3E}">
        <p14:creationId xmlns:p14="http://schemas.microsoft.com/office/powerpoint/2010/main" val="2956615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135</a:t>
            </a:fld>
            <a:endParaRPr lang="en-US"/>
          </a:p>
        </p:txBody>
      </p:sp>
    </p:spTree>
    <p:extLst>
      <p:ext uri="{BB962C8B-B14F-4D97-AF65-F5344CB8AC3E}">
        <p14:creationId xmlns:p14="http://schemas.microsoft.com/office/powerpoint/2010/main" val="15277168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good resources to help the district identify the root cause, and the practice vs policy types of guidance for writing DCAPs. The IDEA and gifted file review toolbox houses the Investigative Questions document, Root Cause Analysis Form, DCAP Sample and ICA plan guidance documents. These documents can also be found within KIAS authenticated application under the help section after selecting IDEA and gifted file review</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136</a:t>
            </a:fld>
            <a:endParaRPr lang="en-US"/>
          </a:p>
        </p:txBody>
      </p:sp>
    </p:spTree>
    <p:extLst>
      <p:ext uri="{BB962C8B-B14F-4D97-AF65-F5344CB8AC3E}">
        <p14:creationId xmlns:p14="http://schemas.microsoft.com/office/powerpoint/2010/main" val="19577414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There are 3 parts to the root cause analysis section.</a:t>
            </a:r>
          </a:p>
        </p:txBody>
      </p:sp>
      <p:sp>
        <p:nvSpPr>
          <p:cNvPr id="4" name="Slide Number Placeholder 3"/>
          <p:cNvSpPr>
            <a:spLocks noGrp="1"/>
          </p:cNvSpPr>
          <p:nvPr>
            <p:ph type="sldNum" sz="quarter" idx="5"/>
          </p:nvPr>
        </p:nvSpPr>
        <p:spPr/>
        <p:txBody>
          <a:bodyPr/>
          <a:lstStyle/>
          <a:p>
            <a:fld id="{B03B681A-0971-437A-97B1-44BF12E3167A}" type="slidenum">
              <a:rPr lang="en-US" smtClean="0"/>
              <a:t>137</a:t>
            </a:fld>
            <a:endParaRPr lang="en-US"/>
          </a:p>
        </p:txBody>
      </p:sp>
    </p:spTree>
    <p:extLst>
      <p:ext uri="{BB962C8B-B14F-4D97-AF65-F5344CB8AC3E}">
        <p14:creationId xmlns:p14="http://schemas.microsoft.com/office/powerpoint/2010/main" val="16185565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On the next several slides we have exemplar DCAP example for you. It is important to note, we should not be seeing these exact DCAPs since each district will need to be doing their own root cause analysis and will base their strategies and methods on what they found to be the root cause.</a:t>
            </a:r>
          </a:p>
          <a:p>
            <a:r>
              <a:rPr lang="en-US" dirty="0"/>
              <a:t>In this DCAP the district identified the root cause being related to not delivering parent rights to the second parent who did not reside in the same home as the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138</a:t>
            </a:fld>
            <a:endParaRPr lang="en-US"/>
          </a:p>
        </p:txBody>
      </p:sp>
    </p:spTree>
    <p:extLst>
      <p:ext uri="{BB962C8B-B14F-4D97-AF65-F5344CB8AC3E}">
        <p14:creationId xmlns:p14="http://schemas.microsoft.com/office/powerpoint/2010/main" val="20122111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This DCAP was based on review of the current MDT evaluation report template, verification of the issue was identified that evaluations completed prior to Aug 2021. In an effort to be proactive the district started working on a change to the MDT evaluation report template in Aug 21 to include a prompt for development of a non-discriminatory statement that could be individualized, and they continue to monitor statements for compliance.</a:t>
            </a:r>
          </a:p>
        </p:txBody>
      </p:sp>
      <p:sp>
        <p:nvSpPr>
          <p:cNvPr id="4" name="Slide Number Placeholder 3"/>
          <p:cNvSpPr>
            <a:spLocks noGrp="1"/>
          </p:cNvSpPr>
          <p:nvPr>
            <p:ph type="sldNum" sz="quarter" idx="5"/>
          </p:nvPr>
        </p:nvSpPr>
        <p:spPr/>
        <p:txBody>
          <a:bodyPr/>
          <a:lstStyle/>
          <a:p>
            <a:fld id="{B03B681A-0971-437A-97B1-44BF12E3167A}" type="slidenum">
              <a:rPr lang="en-US" smtClean="0"/>
              <a:t>139</a:t>
            </a:fld>
            <a:endParaRPr lang="en-US"/>
          </a:p>
        </p:txBody>
      </p:sp>
    </p:spTree>
    <p:extLst>
      <p:ext uri="{BB962C8B-B14F-4D97-AF65-F5344CB8AC3E}">
        <p14:creationId xmlns:p14="http://schemas.microsoft.com/office/powerpoint/2010/main" val="3796813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a:t>
            </a:fld>
            <a:endParaRPr lang="en-US"/>
          </a:p>
        </p:txBody>
      </p:sp>
    </p:spTree>
    <p:extLst>
      <p:ext uri="{BB962C8B-B14F-4D97-AF65-F5344CB8AC3E}">
        <p14:creationId xmlns:p14="http://schemas.microsoft.com/office/powerpoint/2010/main" val="40259274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was related to their not being a direct relationship between the goal and identified needs and/or baseline data. </a:t>
            </a:r>
          </a:p>
        </p:txBody>
      </p:sp>
      <p:sp>
        <p:nvSpPr>
          <p:cNvPr id="4" name="Slide Number Placeholder 3"/>
          <p:cNvSpPr>
            <a:spLocks noGrp="1"/>
          </p:cNvSpPr>
          <p:nvPr>
            <p:ph type="sldNum" sz="quarter" idx="5"/>
          </p:nvPr>
        </p:nvSpPr>
        <p:spPr/>
        <p:txBody>
          <a:bodyPr/>
          <a:lstStyle/>
          <a:p>
            <a:fld id="{B03B681A-0971-437A-97B1-44BF12E3167A}" type="slidenum">
              <a:rPr lang="en-US" smtClean="0"/>
              <a:t>140</a:t>
            </a:fld>
            <a:endParaRPr lang="en-US"/>
          </a:p>
        </p:txBody>
      </p:sp>
    </p:spTree>
    <p:extLst>
      <p:ext uri="{BB962C8B-B14F-4D97-AF65-F5344CB8AC3E}">
        <p14:creationId xmlns:p14="http://schemas.microsoft.com/office/powerpoint/2010/main" val="3113580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This DCAP addressed goals that were not measurable.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141</a:t>
            </a:fld>
            <a:endParaRPr lang="en-US"/>
          </a:p>
        </p:txBody>
      </p:sp>
    </p:spTree>
    <p:extLst>
      <p:ext uri="{BB962C8B-B14F-4D97-AF65-F5344CB8AC3E}">
        <p14:creationId xmlns:p14="http://schemas.microsoft.com/office/powerpoint/2010/main" val="26595950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addressed IEPs that did not use the same measure in the progress report as the measure identified in the goal.</a:t>
            </a:r>
          </a:p>
        </p:txBody>
      </p:sp>
      <p:sp>
        <p:nvSpPr>
          <p:cNvPr id="4" name="Slide Number Placeholder 3"/>
          <p:cNvSpPr>
            <a:spLocks noGrp="1"/>
          </p:cNvSpPr>
          <p:nvPr>
            <p:ph type="sldNum" sz="quarter" idx="5"/>
          </p:nvPr>
        </p:nvSpPr>
        <p:spPr/>
        <p:txBody>
          <a:bodyPr/>
          <a:lstStyle/>
          <a:p>
            <a:fld id="{B03B681A-0971-437A-97B1-44BF12E3167A}" type="slidenum">
              <a:rPr lang="en-US" smtClean="0"/>
              <a:t>142</a:t>
            </a:fld>
            <a:endParaRPr lang="en-US"/>
          </a:p>
        </p:txBody>
      </p:sp>
    </p:spTree>
    <p:extLst>
      <p:ext uri="{BB962C8B-B14F-4D97-AF65-F5344CB8AC3E}">
        <p14:creationId xmlns:p14="http://schemas.microsoft.com/office/powerpoint/2010/main" val="177710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is related to documenting frequency, location, and duration of accommodations on a move in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143</a:t>
            </a:fld>
            <a:endParaRPr lang="en-US"/>
          </a:p>
        </p:txBody>
      </p:sp>
    </p:spTree>
    <p:extLst>
      <p:ext uri="{BB962C8B-B14F-4D97-AF65-F5344CB8AC3E}">
        <p14:creationId xmlns:p14="http://schemas.microsoft.com/office/powerpoint/2010/main" val="34647400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You need to complete the ICA after the file has been corrected. Be specific in how the file was corrected. What actions did the district take to correct the non-compliance. Beginning with cohort 1 SY2024) the district will be required to upload documentation showing the file was corrected. This change is due to the updated general supervision guidance in 23-01</a:t>
            </a:r>
          </a:p>
        </p:txBody>
      </p:sp>
      <p:sp>
        <p:nvSpPr>
          <p:cNvPr id="4" name="Slide Number Placeholder 3"/>
          <p:cNvSpPr>
            <a:spLocks noGrp="1"/>
          </p:cNvSpPr>
          <p:nvPr>
            <p:ph type="sldNum" sz="quarter" idx="5"/>
          </p:nvPr>
        </p:nvSpPr>
        <p:spPr/>
        <p:txBody>
          <a:bodyPr/>
          <a:lstStyle/>
          <a:p>
            <a:fld id="{B03B681A-0971-437A-97B1-44BF12E3167A}" type="slidenum">
              <a:rPr lang="en-US" smtClean="0"/>
              <a:t>144</a:t>
            </a:fld>
            <a:endParaRPr lang="en-US"/>
          </a:p>
        </p:txBody>
      </p:sp>
    </p:spTree>
    <p:extLst>
      <p:ext uri="{BB962C8B-B14F-4D97-AF65-F5344CB8AC3E}">
        <p14:creationId xmlns:p14="http://schemas.microsoft.com/office/powerpoint/2010/main" val="143036778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We have also provided you with some ICA samples that you can refer to for guidance on what level of detail we are expecting on the ICAs. Again the ICAs you submit will need to be individualized based on the specific noncompliance.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145</a:t>
            </a:fld>
            <a:endParaRPr lang="en-US"/>
          </a:p>
        </p:txBody>
      </p:sp>
    </p:spTree>
    <p:extLst>
      <p:ext uri="{BB962C8B-B14F-4D97-AF65-F5344CB8AC3E}">
        <p14:creationId xmlns:p14="http://schemas.microsoft.com/office/powerpoint/2010/main" val="27977333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146</a:t>
            </a:fld>
            <a:endParaRPr lang="en-US"/>
          </a:p>
        </p:txBody>
      </p:sp>
    </p:spTree>
    <p:extLst>
      <p:ext uri="{BB962C8B-B14F-4D97-AF65-F5344CB8AC3E}">
        <p14:creationId xmlns:p14="http://schemas.microsoft.com/office/powerpoint/2010/main" val="39924581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147</a:t>
            </a:fld>
            <a:endParaRPr lang="en-US"/>
          </a:p>
        </p:txBody>
      </p:sp>
    </p:spTree>
    <p:extLst>
      <p:ext uri="{BB962C8B-B14F-4D97-AF65-F5344CB8AC3E}">
        <p14:creationId xmlns:p14="http://schemas.microsoft.com/office/powerpoint/2010/main" val="40082748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148</a:t>
            </a:fld>
            <a:endParaRPr lang="en-US"/>
          </a:p>
        </p:txBody>
      </p:sp>
    </p:spTree>
    <p:extLst>
      <p:ext uri="{BB962C8B-B14F-4D97-AF65-F5344CB8AC3E}">
        <p14:creationId xmlns:p14="http://schemas.microsoft.com/office/powerpoint/2010/main" val="15479542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149</a:t>
            </a:fld>
            <a:endParaRPr lang="en-US"/>
          </a:p>
        </p:txBody>
      </p:sp>
    </p:spTree>
    <p:extLst>
      <p:ext uri="{BB962C8B-B14F-4D97-AF65-F5344CB8AC3E}">
        <p14:creationId xmlns:p14="http://schemas.microsoft.com/office/powerpoint/2010/main" val="537260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a:t>
            </a:fld>
            <a:endParaRPr lang="en-US"/>
          </a:p>
        </p:txBody>
      </p:sp>
    </p:spTree>
    <p:extLst>
      <p:ext uri="{BB962C8B-B14F-4D97-AF65-F5344CB8AC3E}">
        <p14:creationId xmlns:p14="http://schemas.microsoft.com/office/powerpoint/2010/main" val="6901813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150</a:t>
            </a:fld>
            <a:endParaRPr lang="en-US"/>
          </a:p>
        </p:txBody>
      </p:sp>
    </p:spTree>
    <p:extLst>
      <p:ext uri="{BB962C8B-B14F-4D97-AF65-F5344CB8AC3E}">
        <p14:creationId xmlns:p14="http://schemas.microsoft.com/office/powerpoint/2010/main" val="19546014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151</a:t>
            </a:fld>
            <a:endParaRPr lang="en-US"/>
          </a:p>
        </p:txBody>
      </p:sp>
    </p:spTree>
    <p:extLst>
      <p:ext uri="{BB962C8B-B14F-4D97-AF65-F5344CB8AC3E}">
        <p14:creationId xmlns:p14="http://schemas.microsoft.com/office/powerpoint/2010/main" val="36686554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152</a:t>
            </a:fld>
            <a:endParaRPr lang="en-US"/>
          </a:p>
        </p:txBody>
      </p:sp>
    </p:spTree>
    <p:extLst>
      <p:ext uri="{BB962C8B-B14F-4D97-AF65-F5344CB8AC3E}">
        <p14:creationId xmlns:p14="http://schemas.microsoft.com/office/powerpoint/2010/main" val="33518013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Top half of the web page includes information on KIAS as a monitoring system, including Targeted TA</a:t>
            </a:r>
          </a:p>
          <a:p>
            <a:r>
              <a:rPr lang="en-US" dirty="0">
                <a:cs typeface="Calibri"/>
              </a:rPr>
              <a:t>Bottom half of the web page includes information on KIAS the authenticated application, including IDEA &amp; Gifted File review</a:t>
            </a:r>
          </a:p>
        </p:txBody>
      </p:sp>
      <p:sp>
        <p:nvSpPr>
          <p:cNvPr id="4" name="Slide Number Placeholder 3"/>
          <p:cNvSpPr>
            <a:spLocks noGrp="1"/>
          </p:cNvSpPr>
          <p:nvPr>
            <p:ph type="sldNum" sz="quarter" idx="10"/>
          </p:nvPr>
        </p:nvSpPr>
        <p:spPr/>
        <p:txBody>
          <a:bodyPr/>
          <a:lstStyle/>
          <a:p>
            <a:fld id="{B03B681A-0971-437A-97B1-44BF12E3167A}" type="slidenum">
              <a:rPr lang="en-US" smtClean="0"/>
              <a:t>153</a:t>
            </a:fld>
            <a:endParaRPr lang="en-US"/>
          </a:p>
        </p:txBody>
      </p:sp>
    </p:spTree>
    <p:extLst>
      <p:ext uri="{BB962C8B-B14F-4D97-AF65-F5344CB8AC3E}">
        <p14:creationId xmlns:p14="http://schemas.microsoft.com/office/powerpoint/2010/main" val="31972390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KIAS uses Student Pull Logic  data from  KIDS or SPEDPro . Districts will notice that students in these categories will be pulled.</a:t>
            </a:r>
          </a:p>
          <a:p>
            <a:r>
              <a:rPr lang="en-US"/>
              <a:t>RSL – reported student language</a:t>
            </a:r>
            <a:endParaRPr lang="en-US">
              <a:cs typeface="Calibri"/>
            </a:endParaRPr>
          </a:p>
          <a:p>
            <a:r>
              <a:rPr lang="en-US"/>
              <a:t>RPL – reported parent language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154</a:t>
            </a:fld>
            <a:endParaRPr lang="en-US"/>
          </a:p>
        </p:txBody>
      </p:sp>
    </p:spTree>
    <p:extLst>
      <p:ext uri="{BB962C8B-B14F-4D97-AF65-F5344CB8AC3E}">
        <p14:creationId xmlns:p14="http://schemas.microsoft.com/office/powerpoint/2010/main" val="41643647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155</a:t>
            </a:fld>
            <a:endParaRPr lang="en-US"/>
          </a:p>
        </p:txBody>
      </p:sp>
    </p:spTree>
    <p:extLst>
      <p:ext uri="{BB962C8B-B14F-4D97-AF65-F5344CB8AC3E}">
        <p14:creationId xmlns:p14="http://schemas.microsoft.com/office/powerpoint/2010/main" val="22921255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156</a:t>
            </a:fld>
            <a:endParaRPr lang="en-US"/>
          </a:p>
        </p:txBody>
      </p:sp>
    </p:spTree>
    <p:extLst>
      <p:ext uri="{BB962C8B-B14F-4D97-AF65-F5344CB8AC3E}">
        <p14:creationId xmlns:p14="http://schemas.microsoft.com/office/powerpoint/2010/main" val="781098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157</a:t>
            </a:fld>
            <a:endParaRPr lang="en-US"/>
          </a:p>
        </p:txBody>
      </p:sp>
    </p:spTree>
    <p:extLst>
      <p:ext uri="{BB962C8B-B14F-4D97-AF65-F5344CB8AC3E}">
        <p14:creationId xmlns:p14="http://schemas.microsoft.com/office/powerpoint/2010/main" val="23883787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Individual contact information for co-leads, or contact us all at </a:t>
            </a:r>
            <a:r>
              <a:rPr lang="en-US">
                <a:hlinkClick r:id="rId3"/>
              </a:rPr>
              <a:t>filereview@ksde.org</a:t>
            </a:r>
            <a:endParaRPr lang="en-US">
              <a:cs typeface="Calibri"/>
              <a:hlinkClick r:id="rId3"/>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158</a:t>
            </a:fld>
            <a:endParaRPr lang="en-US"/>
          </a:p>
        </p:txBody>
      </p:sp>
    </p:spTree>
    <p:extLst>
      <p:ext uri="{BB962C8B-B14F-4D97-AF65-F5344CB8AC3E}">
        <p14:creationId xmlns:p14="http://schemas.microsoft.com/office/powerpoint/2010/main" val="156403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 proactive. Doug developed a self assessment survey that teams can use during compliance verification. Districts can utilize the Continuous Improvement Monitoring Consideration Chart </a:t>
            </a:r>
            <a:r>
              <a:rPr lang="en-US" sz="1200" b="0" i="0" kern="1200" dirty="0">
                <a:solidFill>
                  <a:schemeClr val="tx1"/>
                </a:solidFill>
                <a:effectLst/>
                <a:latin typeface="+mn-lt"/>
                <a:ea typeface="+mn-ea"/>
                <a:cs typeface="+mn-cs"/>
              </a:rPr>
              <a:t>​ and the KIAS Investigative Questions document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Doug can you share what the TAT team has done in the past.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June </a:t>
            </a:r>
            <a:r>
              <a:rPr lang="en-US" dirty="0"/>
              <a:t>5</a:t>
            </a:r>
            <a:r>
              <a:rPr lang="en-US" sz="1200" b="0" i="0" u="none" strike="noStrike" kern="1200" dirty="0">
                <a:solidFill>
                  <a:schemeClr val="tx1"/>
                </a:solidFill>
                <a:effectLst/>
                <a:latin typeface="+mn-lt"/>
                <a:ea typeface="+mn-ea"/>
                <a:cs typeface="+mn-cs"/>
              </a:rPr>
              <a:t> – notice of initial data collection will be sent to directors. KIDS IDs are available in KIAS. Prior to entering data for the initial data collection window - gather together the documentation for the selected files. Data may be found in more than one location. Correction can be made up until the time that data is entered into KIAS for the initial data collection window</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B681A-0971-437A-97B1-44BF12E3167A}" type="slidenum">
              <a:rPr lang="en-US" smtClean="0"/>
              <a:t>16</a:t>
            </a:fld>
            <a:endParaRPr lang="en-US"/>
          </a:p>
        </p:txBody>
      </p:sp>
    </p:spTree>
    <p:extLst>
      <p:ext uri="{BB962C8B-B14F-4D97-AF65-F5344CB8AC3E}">
        <p14:creationId xmlns:p14="http://schemas.microsoft.com/office/powerpoint/2010/main" val="208842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17</a:t>
            </a:fld>
            <a:endParaRPr lang="en-US"/>
          </a:p>
        </p:txBody>
      </p:sp>
    </p:spTree>
    <p:extLst>
      <p:ext uri="{BB962C8B-B14F-4D97-AF65-F5344CB8AC3E}">
        <p14:creationId xmlns:p14="http://schemas.microsoft.com/office/powerpoint/2010/main" val="2252294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It is not necessary to redact personally identifiable information when uploading to KIAS web application. No PII can be sent in emails – please refer to the SSID when emailing.</a:t>
            </a:r>
          </a:p>
        </p:txBody>
      </p:sp>
      <p:sp>
        <p:nvSpPr>
          <p:cNvPr id="4" name="Slide Number Placeholder 3"/>
          <p:cNvSpPr>
            <a:spLocks noGrp="1"/>
          </p:cNvSpPr>
          <p:nvPr>
            <p:ph type="sldNum" sz="quarter" idx="10"/>
          </p:nvPr>
        </p:nvSpPr>
        <p:spPr/>
        <p:txBody>
          <a:bodyPr/>
          <a:lstStyle/>
          <a:p>
            <a:fld id="{B03B681A-0971-437A-97B1-44BF12E3167A}" type="slidenum">
              <a:rPr lang="en-US" smtClean="0"/>
              <a:t>18</a:t>
            </a:fld>
            <a:endParaRPr lang="en-US"/>
          </a:p>
        </p:txBody>
      </p:sp>
    </p:spTree>
    <p:extLst>
      <p:ext uri="{BB962C8B-B14F-4D97-AF65-F5344CB8AC3E}">
        <p14:creationId xmlns:p14="http://schemas.microsoft.com/office/powerpoint/2010/main" val="245845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a:t>
            </a:r>
          </a:p>
        </p:txBody>
      </p:sp>
      <p:sp>
        <p:nvSpPr>
          <p:cNvPr id="4" name="Slide Number Placeholder 3"/>
          <p:cNvSpPr>
            <a:spLocks noGrp="1"/>
          </p:cNvSpPr>
          <p:nvPr>
            <p:ph type="sldNum" sz="quarter" idx="5"/>
          </p:nvPr>
        </p:nvSpPr>
        <p:spPr/>
        <p:txBody>
          <a:bodyPr/>
          <a:lstStyle/>
          <a:p>
            <a:fld id="{B03B681A-0971-437A-97B1-44BF12E3167A}" type="slidenum">
              <a:rPr lang="en-US" smtClean="0"/>
              <a:t>19</a:t>
            </a:fld>
            <a:endParaRPr lang="en-US"/>
          </a:p>
        </p:txBody>
      </p:sp>
    </p:spTree>
    <p:extLst>
      <p:ext uri="{BB962C8B-B14F-4D97-AF65-F5344CB8AC3E}">
        <p14:creationId xmlns:p14="http://schemas.microsoft.com/office/powerpoint/2010/main" val="287173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a break from 11:30-12:30 for lunch, which will be provided. We have times built in to ask questions as well as times when we will ask you to look through your files and share any questions or ideas. Breaks may be taken as needed throughout the day. Coffee and water, restrooms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ourselves – Cary, Josie, Crista, Doug(TAT providers), Brian – Brian has a few comments he would like to share.</a:t>
            </a:r>
          </a:p>
          <a:p>
            <a:endParaRPr lang="en-US" dirty="0"/>
          </a:p>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2</a:t>
            </a:fld>
            <a:endParaRPr lang="en-US"/>
          </a:p>
        </p:txBody>
      </p:sp>
    </p:spTree>
    <p:extLst>
      <p:ext uri="{BB962C8B-B14F-4D97-AF65-F5344CB8AC3E}">
        <p14:creationId xmlns:p14="http://schemas.microsoft.com/office/powerpoint/2010/main" val="3585524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a:t>
            </a:r>
          </a:p>
        </p:txBody>
      </p:sp>
      <p:sp>
        <p:nvSpPr>
          <p:cNvPr id="4" name="Slide Number Placeholder 3"/>
          <p:cNvSpPr>
            <a:spLocks noGrp="1"/>
          </p:cNvSpPr>
          <p:nvPr>
            <p:ph type="sldNum" sz="quarter" idx="5"/>
          </p:nvPr>
        </p:nvSpPr>
        <p:spPr/>
        <p:txBody>
          <a:bodyPr/>
          <a:lstStyle/>
          <a:p>
            <a:fld id="{B03B681A-0971-437A-97B1-44BF12E3167A}" type="slidenum">
              <a:rPr lang="en-US" smtClean="0"/>
              <a:t>20</a:t>
            </a:fld>
            <a:endParaRPr lang="en-US"/>
          </a:p>
        </p:txBody>
      </p:sp>
    </p:spTree>
    <p:extLst>
      <p:ext uri="{BB962C8B-B14F-4D97-AF65-F5344CB8AC3E}">
        <p14:creationId xmlns:p14="http://schemas.microsoft.com/office/powerpoint/2010/main" val="86185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 -The purpose of the SOP is to transfer critical information that leads to the student’s successful participation in postsecondary settings. It includes a summary of the achievements of the student with current academic, personal and career/vocational levels of performance. Information may be included as part of the summary based on assessment findings and team input. Assessment data and accommodations included in the summary should be written in functional terms easily understood by the student. Any supporting documents should be appropriately referenced and included with the summary. Signatures by the student and IEP team members are encouraged as verification that the contents of the summary has been explained but are not required. The SOP must, at a minimum, address the following: </a:t>
            </a:r>
          </a:p>
          <a:p>
            <a:r>
              <a:rPr lang="en-US" dirty="0"/>
              <a:t>• Academic achievement: Information on reading, math, and language grade levels, standardized scores, or strengths. </a:t>
            </a:r>
          </a:p>
          <a:p>
            <a:r>
              <a:rPr lang="en-US" dirty="0"/>
              <a:t>• Functional performance: Information on learning styles, social skills, independent living skills, self-determination, and career/vocational skills. </a:t>
            </a:r>
          </a:p>
          <a:p>
            <a:r>
              <a:rPr lang="en-US" dirty="0"/>
              <a:t>• Recommendations: Team suggestions for accommodations, assistive services, compensatory strategies for postsecondary education, employment, independent living, and community participation.</a:t>
            </a:r>
          </a:p>
        </p:txBody>
      </p:sp>
      <p:sp>
        <p:nvSpPr>
          <p:cNvPr id="4" name="Slide Number Placeholder 3"/>
          <p:cNvSpPr>
            <a:spLocks noGrp="1"/>
          </p:cNvSpPr>
          <p:nvPr>
            <p:ph type="sldNum" sz="quarter" idx="5"/>
          </p:nvPr>
        </p:nvSpPr>
        <p:spPr/>
        <p:txBody>
          <a:bodyPr/>
          <a:lstStyle/>
          <a:p>
            <a:fld id="{B03B681A-0971-437A-97B1-44BF12E3167A}" type="slidenum">
              <a:rPr lang="en-US" smtClean="0"/>
              <a:t>21</a:t>
            </a:fld>
            <a:endParaRPr lang="en-US"/>
          </a:p>
        </p:txBody>
      </p:sp>
    </p:spTree>
    <p:extLst>
      <p:ext uri="{BB962C8B-B14F-4D97-AF65-F5344CB8AC3E}">
        <p14:creationId xmlns:p14="http://schemas.microsoft.com/office/powerpoint/2010/main" val="147176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The purpose of reviewing existing data is to identify what additional data, if any, are needed to determine: • If the child continues to be a child with an exceptionality and needs special education;  • whether the child continues to need special education and related services; • the educational needs of the child; • the present levels of academic achievement and functional performance (related developmental needs) of the child; and • whether any additions or modifications to the special education and related services are needed to enable the child to meet the measurable goals set out in the IEP and to participate, as appropriate, in the general education curriculum. (K.S.A. 72-3428(</a:t>
            </a:r>
            <a:r>
              <a:rPr lang="en-US" err="1"/>
              <a:t>i</a:t>
            </a:r>
            <a:r>
              <a:rPr lang="en-US"/>
              <a:t>)(2); 34 C.F.R. 300.305(a)(2)) After the team has reviewed the existing data, there must be a determination of what data, if any, will be collected during the reevaluation, with the Prior Written Notice completed to reflect that determination. </a:t>
            </a:r>
          </a:p>
        </p:txBody>
      </p:sp>
      <p:sp>
        <p:nvSpPr>
          <p:cNvPr id="4" name="Slide Number Placeholder 3"/>
          <p:cNvSpPr>
            <a:spLocks noGrp="1"/>
          </p:cNvSpPr>
          <p:nvPr>
            <p:ph type="sldNum" sz="quarter" idx="5"/>
          </p:nvPr>
        </p:nvSpPr>
        <p:spPr/>
        <p:txBody>
          <a:bodyPr/>
          <a:lstStyle/>
          <a:p>
            <a:fld id="{B03B681A-0971-437A-97B1-44BF12E3167A}" type="slidenum">
              <a:rPr lang="en-US" smtClean="0"/>
              <a:t>22</a:t>
            </a:fld>
            <a:endParaRPr lang="en-US"/>
          </a:p>
        </p:txBody>
      </p:sp>
    </p:spTree>
    <p:extLst>
      <p:ext uri="{BB962C8B-B14F-4D97-AF65-F5344CB8AC3E}">
        <p14:creationId xmlns:p14="http://schemas.microsoft.com/office/powerpoint/2010/main" val="369646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What questions do you have so far?</a:t>
            </a:r>
          </a:p>
        </p:txBody>
      </p:sp>
      <p:sp>
        <p:nvSpPr>
          <p:cNvPr id="4" name="Slide Number Placeholder 3"/>
          <p:cNvSpPr>
            <a:spLocks noGrp="1"/>
          </p:cNvSpPr>
          <p:nvPr>
            <p:ph type="sldNum" sz="quarter" idx="5"/>
          </p:nvPr>
        </p:nvSpPr>
        <p:spPr/>
        <p:txBody>
          <a:bodyPr/>
          <a:lstStyle/>
          <a:p>
            <a:fld id="{B03B681A-0971-437A-97B1-44BF12E3167A}" type="slidenum">
              <a:rPr lang="en-US" smtClean="0"/>
              <a:t>23</a:t>
            </a:fld>
            <a:endParaRPr lang="en-US"/>
          </a:p>
        </p:txBody>
      </p:sp>
    </p:spTree>
    <p:extLst>
      <p:ext uri="{BB962C8B-B14F-4D97-AF65-F5344CB8AC3E}">
        <p14:creationId xmlns:p14="http://schemas.microsoft.com/office/powerpoint/2010/main" val="3407522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This is the first stage of IDEA and Gifted requirements file review. Initial data collections consists of answering compliant or non-compliant for each of the 23 self assessment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KSDE did make some changes from the previous cohort cycle. </a:t>
            </a:r>
            <a:r>
              <a:rPr lang="en-US" dirty="0">
                <a:cs typeface="Calibri"/>
              </a:rPr>
              <a:t>We deleted Question 8 resulting in only 23 questions for this three-year cycle. Other changes will be shared on the specific questions.</a:t>
            </a:r>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a:t>
            </a:fld>
            <a:endParaRPr lang="en-US"/>
          </a:p>
        </p:txBody>
      </p:sp>
    </p:spTree>
    <p:extLst>
      <p:ext uri="{BB962C8B-B14F-4D97-AF65-F5344CB8AC3E}">
        <p14:creationId xmlns:p14="http://schemas.microsoft.com/office/powerpoint/2010/main" val="2690625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25</a:t>
            </a:fld>
            <a:endParaRPr lang="en-US"/>
          </a:p>
        </p:txBody>
      </p:sp>
    </p:spTree>
    <p:extLst>
      <p:ext uri="{BB962C8B-B14F-4D97-AF65-F5344CB8AC3E}">
        <p14:creationId xmlns:p14="http://schemas.microsoft.com/office/powerpoint/2010/main" val="304414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KSDE has parent rights documents in 17 additional languages</a:t>
            </a:r>
          </a:p>
        </p:txBody>
      </p:sp>
      <p:sp>
        <p:nvSpPr>
          <p:cNvPr id="4" name="Slide Number Placeholder 3"/>
          <p:cNvSpPr>
            <a:spLocks noGrp="1"/>
          </p:cNvSpPr>
          <p:nvPr>
            <p:ph type="sldNum" sz="quarter" idx="10"/>
          </p:nvPr>
        </p:nvSpPr>
        <p:spPr/>
        <p:txBody>
          <a:bodyPr/>
          <a:lstStyle/>
          <a:p>
            <a:fld id="{B03B681A-0971-437A-97B1-44BF12E3167A}" type="slidenum">
              <a:rPr lang="en-US" smtClean="0"/>
              <a:t>26</a:t>
            </a:fld>
            <a:endParaRPr lang="en-US"/>
          </a:p>
        </p:txBody>
      </p:sp>
    </p:spTree>
    <p:extLst>
      <p:ext uri="{BB962C8B-B14F-4D97-AF65-F5344CB8AC3E}">
        <p14:creationId xmlns:p14="http://schemas.microsoft.com/office/powerpoint/2010/main" val="899051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Josie</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Parent Rights must be given to both parents when they do not reside in the same household. If parents live in the same household, make sure both parents’ names are on the notice that is provided with parent rights. If a student is 18 years or older, the student needs to receive all of those notices. Their parents still need to receive all notices. Parent Rights must be provided in the parent’s native language or other mode of communication.</a:t>
            </a:r>
            <a:endParaRPr lang="en-US" dirty="0">
              <a:cs typeface="Calibri"/>
            </a:endParaRPr>
          </a:p>
          <a:p>
            <a:endParaRPr lang="en-US" dirty="0">
              <a:cs typeface="Calibri"/>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1400" i="1" kern="1200" dirty="0">
              <a:solidFill>
                <a:schemeClr val="tx1"/>
              </a:solidFill>
              <a:latin typeface="+mn-lt"/>
              <a:ea typeface="Open Sans Light"/>
              <a:cs typeface="Open Sans Light"/>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27</a:t>
            </a:fld>
            <a:endParaRPr lang="en-US"/>
          </a:p>
        </p:txBody>
      </p:sp>
    </p:spTree>
    <p:extLst>
      <p:ext uri="{BB962C8B-B14F-4D97-AF65-F5344CB8AC3E}">
        <p14:creationId xmlns:p14="http://schemas.microsoft.com/office/powerpoint/2010/main" val="151482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endParaRPr lang="en-US" dirty="0"/>
          </a:p>
          <a:p>
            <a:r>
              <a:rPr lang="en-US" dirty="0"/>
              <a:t>Make sure everything is documented, potentially keeping a signed copy for your own records</a:t>
            </a:r>
          </a:p>
          <a:p>
            <a:r>
              <a:rPr lang="en-US" dirty="0"/>
              <a:t>Genuinely check for parent understanding and explain any legal or educational jargon </a:t>
            </a:r>
          </a:p>
        </p:txBody>
      </p:sp>
      <p:sp>
        <p:nvSpPr>
          <p:cNvPr id="4" name="Slide Number Placeholder 3"/>
          <p:cNvSpPr>
            <a:spLocks noGrp="1"/>
          </p:cNvSpPr>
          <p:nvPr>
            <p:ph type="sldNum" sz="quarter" idx="5"/>
          </p:nvPr>
        </p:nvSpPr>
        <p:spPr/>
        <p:txBody>
          <a:bodyPr/>
          <a:lstStyle/>
          <a:p>
            <a:fld id="{B03B681A-0971-437A-97B1-44BF12E3167A}" type="slidenum">
              <a:rPr lang="en-US" smtClean="0"/>
              <a:t>28</a:t>
            </a:fld>
            <a:endParaRPr lang="en-US"/>
          </a:p>
        </p:txBody>
      </p:sp>
    </p:spTree>
    <p:extLst>
      <p:ext uri="{BB962C8B-B14F-4D97-AF65-F5344CB8AC3E}">
        <p14:creationId xmlns:p14="http://schemas.microsoft.com/office/powerpoint/2010/main" val="155914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If you have a check box on the IEP indicating parents were provided a copy of their parent rights it should also indicate it was provided in the parent's native language. Could be documented in the meeting notes as well. Make sure all components are included.</a:t>
            </a:r>
          </a:p>
          <a:p>
            <a:pPr>
              <a:buSzPts val="1400"/>
            </a:pPr>
            <a:endParaRPr lang="en-US">
              <a:cs typeface="Calibri"/>
            </a:endParaRPr>
          </a:p>
          <a:p>
            <a:pPr>
              <a:buSzPts val="1400"/>
            </a:pPr>
            <a:endParaRPr lang="en-US">
              <a:cs typeface="Calibri"/>
            </a:endParaRPr>
          </a:p>
        </p:txBody>
      </p:sp>
      <p:sp>
        <p:nvSpPr>
          <p:cNvPr id="250" name="Google Shape;25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3</a:t>
            </a:fld>
            <a:endParaRPr lang="en-US"/>
          </a:p>
        </p:txBody>
      </p:sp>
    </p:spTree>
    <p:extLst>
      <p:ext uri="{BB962C8B-B14F-4D97-AF65-F5344CB8AC3E}">
        <p14:creationId xmlns:p14="http://schemas.microsoft.com/office/powerpoint/2010/main" val="4046453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Josie</a:t>
            </a:r>
          </a:p>
          <a:p>
            <a:r>
              <a:rPr lang="en-US" dirty="0">
                <a:cs typeface="Calibri"/>
              </a:rPr>
              <a:t>The first two are examples that were accepted by the file review team.</a:t>
            </a:r>
            <a:endParaRPr lang="en-US" dirty="0"/>
          </a:p>
          <a:p>
            <a:r>
              <a:rPr lang="en-US" dirty="0">
                <a:cs typeface="Calibri"/>
              </a:rPr>
              <a:t>The last example is missing the primary language. If the IEP indicates the primary language of the parent is English, this example would be accepted. If the primary language of the parent is not English, we have no idea if the Parental Rights were provided in the parent's primary language.</a:t>
            </a:r>
          </a:p>
        </p:txBody>
      </p:sp>
      <p:sp>
        <p:nvSpPr>
          <p:cNvPr id="4" name="Slide Number Placeholder 3"/>
          <p:cNvSpPr>
            <a:spLocks noGrp="1"/>
          </p:cNvSpPr>
          <p:nvPr>
            <p:ph type="sldNum" sz="quarter" idx="5"/>
          </p:nvPr>
        </p:nvSpPr>
        <p:spPr/>
        <p:txBody>
          <a:bodyPr/>
          <a:lstStyle/>
          <a:p>
            <a:fld id="{B03B681A-0971-437A-97B1-44BF12E3167A}" type="slidenum">
              <a:rPr lang="en-US" smtClean="0"/>
              <a:t>30</a:t>
            </a:fld>
            <a:endParaRPr lang="en-US"/>
          </a:p>
        </p:txBody>
      </p:sp>
    </p:spTree>
    <p:extLst>
      <p:ext uri="{BB962C8B-B14F-4D97-AF65-F5344CB8AC3E}">
        <p14:creationId xmlns:p14="http://schemas.microsoft.com/office/powerpoint/2010/main" val="810931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solidFill>
                  <a:srgbClr val="12284C"/>
                </a:solidFill>
                <a:latin typeface="Open Sans"/>
                <a:ea typeface="Open Sans"/>
                <a:cs typeface="Open Sans"/>
              </a:rPr>
              <a:t>Cary</a:t>
            </a:r>
          </a:p>
          <a:p>
            <a:pPr marL="0" marR="29210" lvl="0" indent="0" algn="l" defTabSz="914400" rtl="0" eaLnBrk="1" fontAlgn="auto" latinLnBrk="0" hangingPunct="1">
              <a:lnSpc>
                <a:spcPct val="122233"/>
              </a:lnSpc>
              <a:spcBef>
                <a:spcPts val="1303"/>
              </a:spcBef>
              <a:spcAft>
                <a:spcPts val="0"/>
              </a:spcAft>
              <a:buClrTx/>
              <a:buSzTx/>
              <a:buFontTx/>
              <a:buNone/>
              <a:tabLst/>
              <a:defRPr/>
            </a:pPr>
            <a:r>
              <a:rPr lang="en-US" dirty="0">
                <a:solidFill>
                  <a:srgbClr val="12284C"/>
                </a:solidFill>
                <a:latin typeface="Open Sans"/>
                <a:ea typeface="Open Sans"/>
                <a:cs typeface="Open Sans"/>
                <a:sym typeface="Open Sans"/>
              </a:rPr>
              <a:t>If an evaluation was not completed last school year for a student selected for this file review, look at the last evaluation that was completed to answer Self-Assessment  questions 2 through 9. Refer to the guidance in the FAQ. </a:t>
            </a:r>
          </a:p>
          <a:p>
            <a:pPr marR="29210">
              <a:lnSpc>
                <a:spcPct val="122233"/>
              </a:lnSpc>
              <a:spcBef>
                <a:spcPts val="1303"/>
              </a:spcBef>
            </a:pPr>
            <a:endParaRPr lang="en-US" dirty="0">
              <a:solidFill>
                <a:srgbClr val="12284C"/>
              </a:solidFill>
              <a:latin typeface="Open Sans"/>
              <a:ea typeface="Open Sans"/>
              <a:cs typeface="Open Sans"/>
            </a:endParaRPr>
          </a:p>
          <a:p>
            <a:pPr>
              <a:spcBef>
                <a:spcPts val="687"/>
              </a:spcBef>
            </a:pPr>
            <a:endParaRPr lang="en-US" dirty="0">
              <a:solidFill>
                <a:srgbClr val="12284C"/>
              </a:solidFill>
              <a:latin typeface="Open Sans"/>
              <a:ea typeface="Open Sans"/>
              <a:cs typeface="Open Sans"/>
              <a:sym typeface="Open Sans"/>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31</a:t>
            </a:fld>
            <a:endParaRPr lang="en-US"/>
          </a:p>
        </p:txBody>
      </p:sp>
    </p:spTree>
    <p:extLst>
      <p:ext uri="{BB962C8B-B14F-4D97-AF65-F5344CB8AC3E}">
        <p14:creationId xmlns:p14="http://schemas.microsoft.com/office/powerpoint/2010/main" val="1595945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checklist can be used to assist teams in ensuring that all the required components are considered when completing an initial or re-evaluation. . The KSDE sample re-evaluation not needed agreement form is sufficient by itself and does not require any additional comments or justification when a school and a parent agree to waive the re-evaluation. KSDE does not recommend adding additional data or justification as it may bleed over into an actual re-evaluation process which has additional requirements. If the IEP team finds there was missing documentation for considerations and other elements on the last evaluation report, they should consider moving forward with a re-evaluation.  </a:t>
            </a:r>
          </a:p>
          <a:p>
            <a:endParaRPr lang="en-US" dirty="0"/>
          </a:p>
          <a:p>
            <a:r>
              <a:rPr lang="en-US" dirty="0"/>
              <a:t>As a re-evaluation is coming due, a team could assign someone (school psych, SLP, </a:t>
            </a:r>
            <a:r>
              <a:rPr lang="en-US" dirty="0" err="1"/>
              <a:t>etc</a:t>
            </a:r>
            <a:r>
              <a:rPr lang="en-US" dirty="0"/>
              <a:t>) to look at the previous evaluation and ask 2 questions</a:t>
            </a:r>
          </a:p>
          <a:p>
            <a:pPr marL="228600" indent="-228600">
              <a:buAutoNum type="arabicPeriod"/>
            </a:pPr>
            <a:r>
              <a:rPr lang="en-US" dirty="0"/>
              <a:t>Is the previous evaluation appropriate – could use the evaluation/re-evaluation report checklist</a:t>
            </a:r>
          </a:p>
          <a:p>
            <a:pPr marL="228600" indent="-228600">
              <a:buAutoNum type="arabicPeriod"/>
            </a:pPr>
            <a:r>
              <a:rPr lang="en-US" dirty="0"/>
              <a:t>Are there any new concerns</a:t>
            </a:r>
          </a:p>
          <a:p>
            <a:pPr marL="0" indent="0">
              <a:buNone/>
            </a:pPr>
            <a:r>
              <a:rPr lang="en-US" dirty="0"/>
              <a:t>If the previous evaluation is appropriate and there are no new concerns, the team could propose to the parent to waive the re-evaluation. The only documentation needed to waive is the re-evaluation not needed agreement form. No PWN or other documentation needs to be completed. Chapter 7 under section B ”need for re-evaluation” of the process handbook points </a:t>
            </a:r>
            <a:r>
              <a:rPr lang="en-US" sz="1200" kern="1200" dirty="0">
                <a:solidFill>
                  <a:schemeClr val="tx1"/>
                </a:solidFill>
                <a:effectLst/>
                <a:latin typeface="+mn-lt"/>
                <a:ea typeface="+mn-ea"/>
                <a:cs typeface="+mn-cs"/>
              </a:rPr>
              <a:t>out that when considering waiver, the school and parent should </a:t>
            </a:r>
            <a:r>
              <a:rPr lang="en-US" sz="1200" i="1" kern="1200" dirty="0">
                <a:solidFill>
                  <a:schemeClr val="tx1"/>
                </a:solidFill>
                <a:effectLst/>
                <a:latin typeface="+mn-lt"/>
                <a:ea typeface="+mn-ea"/>
                <a:cs typeface="+mn-cs"/>
              </a:rPr>
              <a:t> "consider the child's educational needs, which may include whether the child is participating in the general education curriculum and being assessed appropriately. The parent and the school will discuss the advantages and disadvantages of conducting a reevaluation, as well as what effect an evaluation may have on the child's educational program</a:t>
            </a:r>
            <a:r>
              <a:rPr lang="en-US" sz="1200" kern="1200" dirty="0">
                <a:solidFill>
                  <a:schemeClr val="tx1"/>
                </a:solidFill>
                <a:effectLst/>
                <a:latin typeface="+mn-lt"/>
                <a:ea typeface="+mn-ea"/>
                <a:cs typeface="+mn-cs"/>
              </a:rPr>
              <a:t> </a:t>
            </a:r>
            <a:endParaRPr lang="en-US" dirty="0"/>
          </a:p>
          <a:p>
            <a:endParaRPr lang="en-US" dirty="0"/>
          </a:p>
          <a:p>
            <a:r>
              <a:rPr lang="en-US" dirty="0"/>
              <a:t>Remember your policies, practices, and procedures should be followed.</a:t>
            </a:r>
          </a:p>
        </p:txBody>
      </p:sp>
      <p:sp>
        <p:nvSpPr>
          <p:cNvPr id="4" name="Slide Number Placeholder 3"/>
          <p:cNvSpPr>
            <a:spLocks noGrp="1"/>
          </p:cNvSpPr>
          <p:nvPr>
            <p:ph type="sldNum" sz="quarter" idx="5"/>
          </p:nvPr>
        </p:nvSpPr>
        <p:spPr/>
        <p:txBody>
          <a:bodyPr/>
          <a:lstStyle/>
          <a:p>
            <a:fld id="{B03B681A-0971-437A-97B1-44BF12E3167A}" type="slidenum">
              <a:rPr lang="en-US" smtClean="0"/>
              <a:t>32</a:t>
            </a:fld>
            <a:endParaRPr lang="en-US"/>
          </a:p>
        </p:txBody>
      </p:sp>
    </p:spTree>
    <p:extLst>
      <p:ext uri="{BB962C8B-B14F-4D97-AF65-F5344CB8AC3E}">
        <p14:creationId xmlns:p14="http://schemas.microsoft.com/office/powerpoint/2010/main" val="600859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I have taken the information on the next two slides from the FAQ document.</a:t>
            </a:r>
          </a:p>
          <a:p>
            <a:pPr marR="29210">
              <a:lnSpc>
                <a:spcPct val="122233"/>
              </a:lnSpc>
              <a:spcBef>
                <a:spcPts val="1303"/>
              </a:spcBef>
            </a:pPr>
            <a:r>
              <a:rPr lang="en-US" dirty="0"/>
              <a:t>On move-in students, if your district has not had the opportunity to complete the initial evaluation or a reevaluation, you are not responsible.  In this case answer, yes and in the comment box indicate you have never done an evaluation or re-evaluation and include the date of the most recent evaluation and the date the student transferred to the current school district.</a:t>
            </a:r>
          </a:p>
        </p:txBody>
      </p:sp>
      <p:sp>
        <p:nvSpPr>
          <p:cNvPr id="4" name="Slide Number Placeholder 3"/>
          <p:cNvSpPr>
            <a:spLocks noGrp="1"/>
          </p:cNvSpPr>
          <p:nvPr>
            <p:ph type="sldNum" sz="quarter" idx="5"/>
          </p:nvPr>
        </p:nvSpPr>
        <p:spPr/>
        <p:txBody>
          <a:bodyPr/>
          <a:lstStyle/>
          <a:p>
            <a:fld id="{B03B681A-0971-437A-97B1-44BF12E3167A}" type="slidenum">
              <a:rPr lang="en-US" smtClean="0"/>
              <a:t>33</a:t>
            </a:fld>
            <a:endParaRPr lang="en-US"/>
          </a:p>
        </p:txBody>
      </p:sp>
    </p:spTree>
    <p:extLst>
      <p:ext uri="{BB962C8B-B14F-4D97-AF65-F5344CB8AC3E}">
        <p14:creationId xmlns:p14="http://schemas.microsoft.com/office/powerpoint/2010/main" val="280329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t>Cary - If the LEA chose to waive the re-evaluation on a move-in student, they will be required to complete the evaluation questions based on the evaluation completed by previous district.</a:t>
            </a:r>
            <a:endParaRPr lang="en-US" dirty="0">
              <a:solidFill>
                <a:srgbClr val="12284C"/>
              </a:solidFill>
              <a:latin typeface="Open Sans"/>
              <a:ea typeface="Open Sans"/>
              <a:cs typeface="Open Sans"/>
            </a:endParaRPr>
          </a:p>
          <a:p>
            <a:r>
              <a:rPr lang="en-US" dirty="0"/>
              <a:t>Are there any questions with those two scenarios?</a:t>
            </a:r>
          </a:p>
        </p:txBody>
      </p:sp>
      <p:sp>
        <p:nvSpPr>
          <p:cNvPr id="4" name="Slide Number Placeholder 3"/>
          <p:cNvSpPr>
            <a:spLocks noGrp="1"/>
          </p:cNvSpPr>
          <p:nvPr>
            <p:ph type="sldNum" sz="quarter" idx="5"/>
          </p:nvPr>
        </p:nvSpPr>
        <p:spPr/>
        <p:txBody>
          <a:bodyPr/>
          <a:lstStyle/>
          <a:p>
            <a:fld id="{B03B681A-0971-437A-97B1-44BF12E3167A}" type="slidenum">
              <a:rPr lang="en-US" smtClean="0"/>
              <a:t>34</a:t>
            </a:fld>
            <a:endParaRPr lang="en-US"/>
          </a:p>
        </p:txBody>
      </p:sp>
    </p:spTree>
    <p:extLst>
      <p:ext uri="{BB962C8B-B14F-4D97-AF65-F5344CB8AC3E}">
        <p14:creationId xmlns:p14="http://schemas.microsoft.com/office/powerpoint/2010/main" val="105427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endParaRPr lang="en-US">
              <a:cs typeface="Calibri"/>
            </a:endParaRPr>
          </a:p>
          <a:p>
            <a:r>
              <a:rPr lang="en-US">
                <a:cs typeface="Calibri"/>
              </a:rPr>
              <a:t>Review the education record for documentation that the team selected </a:t>
            </a:r>
            <a:r>
              <a:rPr lang="en-US"/>
              <a:t>evaluation material </a:t>
            </a:r>
            <a:r>
              <a:rPr lang="en-US">
                <a:cs typeface="Calibri"/>
              </a:rPr>
              <a:t>and administered the assessments so as not to be discriminatory on a racial or cultural basis.  </a:t>
            </a:r>
          </a:p>
        </p:txBody>
      </p:sp>
      <p:sp>
        <p:nvSpPr>
          <p:cNvPr id="4" name="Slide Number Placeholder 3"/>
          <p:cNvSpPr>
            <a:spLocks noGrp="1"/>
          </p:cNvSpPr>
          <p:nvPr>
            <p:ph type="sldNum" sz="quarter" idx="10"/>
          </p:nvPr>
        </p:nvSpPr>
        <p:spPr/>
        <p:txBody>
          <a:bodyPr/>
          <a:lstStyle/>
          <a:p>
            <a:fld id="{B03B681A-0971-437A-97B1-44BF12E3167A}" type="slidenum">
              <a:rPr lang="en-US" smtClean="0"/>
              <a:t>35</a:t>
            </a:fld>
            <a:endParaRPr lang="en-US"/>
          </a:p>
        </p:txBody>
      </p:sp>
    </p:spTree>
    <p:extLst>
      <p:ext uri="{BB962C8B-B14F-4D97-AF65-F5344CB8AC3E}">
        <p14:creationId xmlns:p14="http://schemas.microsoft.com/office/powerpoint/2010/main" val="2965787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dirty="0"/>
              <a:t>Cary</a:t>
            </a:r>
          </a:p>
          <a:p>
            <a:pPr>
              <a:buSzPts val="1400"/>
            </a:pPr>
            <a:r>
              <a:rPr lang="en-US" dirty="0"/>
              <a:t>If you recall from the last 3 years cycle of file review, we had extra allowances for documentation in order for districts to have sufficient time to ensure that all files had proper documentation for question 2.  Those allowances are not being allowed during this 3-year cycle.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1200" dirty="0"/>
          </a:p>
          <a:p>
            <a:pPr>
              <a:buSzPts val="1400"/>
            </a:pPr>
            <a:r>
              <a:rPr lang="en-US" dirty="0"/>
              <a:t>Documentation of non-discriminatory assessment needs to be specific to the student’s characteristics.  It should show How and What you did to individualize based on that student’s unique demographics. If what you say could apply to anyone, it’s not good enough. </a:t>
            </a:r>
          </a:p>
          <a:p>
            <a:pPr>
              <a:buSzPts val="1400"/>
            </a:pPr>
            <a:r>
              <a:rPr lang="en-US" dirty="0"/>
              <a:t>At the bottom of the slide is a statement form the FAQ document. </a:t>
            </a:r>
            <a:r>
              <a:rPr lang="en-US" sz="1200"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endParaRPr dirty="0"/>
          </a:p>
        </p:txBody>
      </p:sp>
      <p:sp>
        <p:nvSpPr>
          <p:cNvPr id="290" name="Google Shape;29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dirty="0"/>
              <a:t>Cary</a:t>
            </a:r>
          </a:p>
          <a:p>
            <a:pPr>
              <a:buSzPts val="1400"/>
            </a:pPr>
            <a:r>
              <a:rPr lang="en-US" dirty="0"/>
              <a:t>The FAQ indicates that check boxes and boiler plate language are not recommended. The last 3-years, KSDE has been recommending that districts consider adding a question prompt to their evaluation report to address this item.</a:t>
            </a:r>
            <a:endParaRPr dirty="0"/>
          </a:p>
          <a:p>
            <a:pPr>
              <a:buSzPts val="1400"/>
            </a:pPr>
            <a:r>
              <a:rPr lang="en-US" dirty="0"/>
              <a:t>This would allow the IEP team to individualize the response based on the student’s unique set of characteristics. The prompt we have used in this example is how were the assessments and other evaluation materials used to assess the student selected and administered so as not to be discriminatory on a racial or cultural basis.</a:t>
            </a:r>
          </a:p>
          <a:p>
            <a:pPr>
              <a:buSzPts val="1400"/>
            </a:pPr>
            <a:r>
              <a:rPr lang="en-US" dirty="0"/>
              <a:t>In this example the student was assessed in her native language. The evaluation was determined to be nondiscriminatory on a racial and cultural basis based on professional understanding of the assessment and bias mitigation as noted in the technical manual. Multiple measures were used to mitigate the impact of bias and any limitations that may exist were reviewed and considered.</a:t>
            </a:r>
          </a:p>
          <a:p>
            <a:pPr>
              <a:buSzPts val="1400"/>
            </a:pPr>
            <a:endParaRPr lang="en-US" dirty="0">
              <a:cs typeface="Calibri" panose="020F0502020204030204"/>
            </a:endParaRPr>
          </a:p>
          <a:p>
            <a:pPr>
              <a:buSzPts val="1400"/>
            </a:pPr>
            <a:r>
              <a:rPr lang="en-US" b="1" dirty="0">
                <a:cs typeface="Calibri" panose="020F0502020204030204"/>
              </a:rPr>
              <a:t>Fix this slide - TAT</a:t>
            </a:r>
          </a:p>
        </p:txBody>
      </p:sp>
      <p:sp>
        <p:nvSpPr>
          <p:cNvPr id="302" name="Google Shape;30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38</a:t>
            </a:fld>
            <a:endParaRPr lang="en-US"/>
          </a:p>
        </p:txBody>
      </p:sp>
    </p:spTree>
    <p:extLst>
      <p:ext uri="{BB962C8B-B14F-4D97-AF65-F5344CB8AC3E}">
        <p14:creationId xmlns:p14="http://schemas.microsoft.com/office/powerpoint/2010/main" val="1088847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 this is another compliant example. The top part talks about the assessments used and the bottom provides the explanation.</a:t>
            </a:r>
          </a:p>
        </p:txBody>
      </p:sp>
      <p:sp>
        <p:nvSpPr>
          <p:cNvPr id="4" name="Slide Number Placeholder 3"/>
          <p:cNvSpPr>
            <a:spLocks noGrp="1"/>
          </p:cNvSpPr>
          <p:nvPr>
            <p:ph type="sldNum" sz="quarter" idx="5"/>
          </p:nvPr>
        </p:nvSpPr>
        <p:spPr/>
        <p:txBody>
          <a:bodyPr/>
          <a:lstStyle/>
          <a:p>
            <a:fld id="{B03B681A-0971-437A-97B1-44BF12E3167A}" type="slidenum">
              <a:rPr lang="en-US" smtClean="0"/>
              <a:t>39</a:t>
            </a:fld>
            <a:endParaRPr lang="en-US"/>
          </a:p>
        </p:txBody>
      </p:sp>
    </p:spTree>
    <p:extLst>
      <p:ext uri="{BB962C8B-B14F-4D97-AF65-F5344CB8AC3E}">
        <p14:creationId xmlns:p14="http://schemas.microsoft.com/office/powerpoint/2010/main" val="412328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4</a:t>
            </a:fld>
            <a:endParaRPr lang="en-US"/>
          </a:p>
        </p:txBody>
      </p:sp>
    </p:spTree>
    <p:extLst>
      <p:ext uri="{BB962C8B-B14F-4D97-AF65-F5344CB8AC3E}">
        <p14:creationId xmlns:p14="http://schemas.microsoft.com/office/powerpoint/2010/main" val="3964298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Although the examples on this slides is a check box examples the team feels it does meet minimal compliance. In this example the student was a native English speaker.  On the first option it appears that the district has an area to enter information on what the district did to mitigate potential racial or culture bias. If the top box were marked we would expect to see some additional information.</a:t>
            </a:r>
          </a:p>
        </p:txBody>
      </p:sp>
      <p:sp>
        <p:nvSpPr>
          <p:cNvPr id="4" name="Slide Number Placeholder 3"/>
          <p:cNvSpPr>
            <a:spLocks noGrp="1"/>
          </p:cNvSpPr>
          <p:nvPr>
            <p:ph type="sldNum" sz="quarter" idx="5"/>
          </p:nvPr>
        </p:nvSpPr>
        <p:spPr/>
        <p:txBody>
          <a:bodyPr/>
          <a:lstStyle/>
          <a:p>
            <a:fld id="{B03B681A-0971-437A-97B1-44BF12E3167A}" type="slidenum">
              <a:rPr lang="en-US" smtClean="0"/>
              <a:t>40</a:t>
            </a:fld>
            <a:endParaRPr lang="en-US"/>
          </a:p>
        </p:txBody>
      </p:sp>
    </p:spTree>
    <p:extLst>
      <p:ext uri="{BB962C8B-B14F-4D97-AF65-F5344CB8AC3E}">
        <p14:creationId xmlns:p14="http://schemas.microsoft.com/office/powerpoint/2010/main" val="2387286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is an example from a district for a student who is an English Learner. The report address that English is primary language spoken in the home and family has declined ESOL services. They did address that their may be cultural factors that could impact the evaluation, however, no one test is being utilized for eligibility. They are also using curriculum-based measurements and criterion-based testing to inform recommendations. The student has been at the nearly proficient level throughout school on the KELPA. And they have provided details of those results.</a:t>
            </a:r>
          </a:p>
        </p:txBody>
      </p:sp>
      <p:sp>
        <p:nvSpPr>
          <p:cNvPr id="4" name="Slide Number Placeholder 3"/>
          <p:cNvSpPr>
            <a:spLocks noGrp="1"/>
          </p:cNvSpPr>
          <p:nvPr>
            <p:ph type="sldNum" sz="quarter" idx="5"/>
          </p:nvPr>
        </p:nvSpPr>
        <p:spPr/>
        <p:txBody>
          <a:bodyPr/>
          <a:lstStyle/>
          <a:p>
            <a:fld id="{B03B681A-0971-437A-97B1-44BF12E3167A}" type="slidenum">
              <a:rPr lang="en-US" smtClean="0"/>
              <a:t>41</a:t>
            </a:fld>
            <a:endParaRPr lang="en-US"/>
          </a:p>
        </p:txBody>
      </p:sp>
    </p:spTree>
    <p:extLst>
      <p:ext uri="{BB962C8B-B14F-4D97-AF65-F5344CB8AC3E}">
        <p14:creationId xmlns:p14="http://schemas.microsoft.com/office/powerpoint/2010/main" val="217050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cs typeface="Calibri"/>
              </a:rPr>
              <a:t>1.  Team collects demographic information.  Some of this information maybe used by the MDT (multi-disciplinary team) with regard to exclusionary factors.</a:t>
            </a:r>
          </a:p>
          <a:p>
            <a:r>
              <a:rPr lang="en-US" dirty="0">
                <a:cs typeface="Calibri"/>
              </a:rPr>
              <a:t>2.  Team considers how to address potential cultural/racial bias in the evaluation.</a:t>
            </a:r>
          </a:p>
          <a:p>
            <a:r>
              <a:rPr lang="en-US" dirty="0">
                <a:cs typeface="Calibri"/>
              </a:rPr>
              <a:t>3.  Team documents how student's demographic information was used in the selection and administration of evaluation instruments. </a:t>
            </a:r>
          </a:p>
        </p:txBody>
      </p:sp>
      <p:sp>
        <p:nvSpPr>
          <p:cNvPr id="4" name="Slide Number Placeholder 3"/>
          <p:cNvSpPr>
            <a:spLocks noGrp="1"/>
          </p:cNvSpPr>
          <p:nvPr>
            <p:ph type="sldNum" sz="quarter" idx="5"/>
          </p:nvPr>
        </p:nvSpPr>
        <p:spPr/>
        <p:txBody>
          <a:bodyPr/>
          <a:lstStyle/>
          <a:p>
            <a:fld id="{B03B681A-0971-437A-97B1-44BF12E3167A}" type="slidenum">
              <a:rPr lang="en-US" smtClean="0"/>
              <a:t>42</a:t>
            </a:fld>
            <a:endParaRPr lang="en-US"/>
          </a:p>
        </p:txBody>
      </p:sp>
    </p:spTree>
    <p:extLst>
      <p:ext uri="{BB962C8B-B14F-4D97-AF65-F5344CB8AC3E}">
        <p14:creationId xmlns:p14="http://schemas.microsoft.com/office/powerpoint/2010/main" val="580656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aa72a8901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aa72a8901_0_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t>Deb</a:t>
            </a:r>
          </a:p>
          <a:p>
            <a:endParaRPr lang="en-US">
              <a:cs typeface="Calibri"/>
            </a:endParaRPr>
          </a:p>
          <a:p>
            <a:r>
              <a:rPr lang="en-US">
                <a:cs typeface="Calibri"/>
              </a:rPr>
              <a:t>Here are example statements of documentation for question 2.  The first 3 statements describe why and what assessment practices were used.  The last statement (in italics) is one example of statement a team might use if no change in traditional practices are needed.</a:t>
            </a:r>
          </a:p>
        </p:txBody>
      </p:sp>
      <p:sp>
        <p:nvSpPr>
          <p:cNvPr id="309" name="Google Shape;309;gfaa72a8901_0_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sz="1200" b="1" dirty="0">
                <a:effectLst/>
                <a:latin typeface="Calibri Light" panose="020F0302020204030204" pitchFamily="34" charset="0"/>
                <a:ea typeface="Calibri" panose="020F0502020204030204" pitchFamily="34" charset="0"/>
              </a:rPr>
              <a:t>Question 3 was a 3 way tie for the 3</a:t>
            </a:r>
            <a:r>
              <a:rPr lang="en-US" sz="1200" b="1" baseline="30000" dirty="0">
                <a:effectLst/>
                <a:latin typeface="Calibri Light" panose="020F0302020204030204" pitchFamily="34" charset="0"/>
                <a:ea typeface="Calibri" panose="020F0502020204030204" pitchFamily="34" charset="0"/>
              </a:rPr>
              <a:t>rd</a:t>
            </a:r>
            <a:r>
              <a:rPr lang="en-US" sz="1200" b="1" dirty="0">
                <a:effectLst/>
                <a:latin typeface="Calibri Light" panose="020F0302020204030204" pitchFamily="34" charset="0"/>
                <a:ea typeface="Calibri" panose="020F0502020204030204" pitchFamily="34" charset="0"/>
              </a:rPr>
              <a:t> highest number of non-compliant files last year.</a:t>
            </a:r>
          </a:p>
          <a:p>
            <a:r>
              <a:rPr lang="en-US" sz="1200" dirty="0">
                <a:effectLst/>
                <a:latin typeface="Calibri Light" panose="020F0302020204030204" pitchFamily="34" charset="0"/>
                <a:ea typeface="Calibri" panose="020F0502020204030204" pitchFamily="34" charset="0"/>
              </a:rPr>
              <a:t>Q</a:t>
            </a:r>
            <a:r>
              <a:rPr lang="en-US" sz="1200" dirty="0">
                <a:effectLst/>
                <a:latin typeface="Calibri" panose="020F0502020204030204" pitchFamily="34" charset="0"/>
                <a:ea typeface="Calibri" panose="020F0502020204030204" pitchFamily="34" charset="0"/>
                <a:cs typeface="Times New Roman" panose="02020603050405020304" pitchFamily="18" charset="0"/>
              </a:rPr>
              <a:t>uestion number 3, which reads “Were the assessments and other evaluation materials used to assess the student (for an initial evaluation or reevaluation) provided and administered in the student’s native language or other mode of communication.” When you begin to review files for this question, the education record for the student should be examined to determine the student's native language or other form of communication. and then determine if the assessments and other evaluation materials that were used on the student's most recent evaluation or re-evaluation were provided and administered in the student's native language or other mode of communication. If the assessments and other evaluation materials were not given in the student's native language, there needs to be documentation showing why that was the case.  For example, if a student who speaks Spanish at home has been in school for 7 years, evaluation may not be needed in Spanish if student is proficient in English, however, there needs to be documentation that the IEP team thought that through. As a reminder, this question refers to native language but also other modes of communication, which can include sign language and braille</a:t>
            </a:r>
            <a:endParaRPr lang="en-US" b="0" dirty="0">
              <a:cs typeface="Calibri"/>
            </a:endParaRPr>
          </a:p>
          <a:p>
            <a:endParaRPr lang="en-US" b="0" dirty="0">
              <a:cs typeface="Calibri"/>
            </a:endParaRPr>
          </a:p>
          <a:p>
            <a:endParaRPr lang="en-US" b="0" dirty="0">
              <a:cs typeface="Calibri"/>
            </a:endParaRPr>
          </a:p>
          <a:p>
            <a:r>
              <a:rPr lang="en-US" b="0" dirty="0">
                <a:cs typeface="Calibri"/>
              </a:rPr>
              <a:t>Other comments/notes:</a:t>
            </a:r>
            <a:endParaRPr lang="en-US" b="0" dirty="0"/>
          </a:p>
          <a:p>
            <a:r>
              <a:rPr lang="en-US" b="0" dirty="0">
                <a:hlinkClick r:id="rId3"/>
              </a:rPr>
              <a:t>https://sites.ed.gov/idea/regs/c/a/303.25/a</a:t>
            </a:r>
            <a:r>
              <a:rPr lang="en-US" b="0" dirty="0"/>
              <a:t> Native language, when used with respect to an individual who is limited English proficient or LEP (as that term is defined in section 602(18) of the Act), means—</a:t>
            </a:r>
            <a:br>
              <a:rPr lang="en-US" b="0" dirty="0">
                <a:cs typeface="+mn-lt"/>
              </a:rPr>
            </a:br>
            <a:endParaRPr lang="en-US" b="0" dirty="0">
              <a:cs typeface="Calibri"/>
            </a:endParaRPr>
          </a:p>
          <a:p>
            <a:r>
              <a:rPr lang="en-US" b="0" dirty="0">
                <a:hlinkClick r:id="rId4"/>
              </a:rPr>
              <a:t>https://sites.ed.gov/idea/regs/c/a/303.25/a/1</a:t>
            </a:r>
            <a:r>
              <a:rPr lang="en-US" b="0" dirty="0"/>
              <a:t> The language normally used by that individual, or, in the case of a child, the language normally used by the parents </a:t>
            </a:r>
            <a:r>
              <a:rPr lang="en-US" dirty="0"/>
              <a:t>of the child, except as provided in paragraph (a)(2) of this section; and</a:t>
            </a:r>
            <a:endParaRPr lang="en-US" dirty="0">
              <a:cs typeface="Calibri"/>
            </a:endParaRPr>
          </a:p>
          <a:p>
            <a:endParaRPr lang="en-US" dirty="0"/>
          </a:p>
          <a:p>
            <a:r>
              <a:rPr lang="en-US" dirty="0">
                <a:hlinkClick r:id="rId5"/>
              </a:rPr>
              <a:t>https://sites.ed.gov/idea/regs/c/a/303.25/a/2</a:t>
            </a:r>
            <a:r>
              <a:rPr lang="en-US" dirty="0"/>
              <a:t> For evaluations and assessments conducted pursuant to §303.321(a)(5) and (a)(6), the language normally used by the child, if determined developmentally appropriate for the child by qualified personnel conducting the evaluation or assessment.</a:t>
            </a:r>
            <a:r>
              <a:rPr lang="en-US" dirty="0">
                <a:cs typeface="Calibri"/>
              </a:rPr>
              <a:t> </a:t>
            </a:r>
            <a:r>
              <a:rPr lang="en-US" dirty="0"/>
              <a:t>(If a student has been in school for 5 years we may not need to assess the student in Spanish, however we need to document that the team thought that through.)</a:t>
            </a:r>
            <a:endParaRPr lang="en-US" dirty="0">
              <a:cs typeface="Calibri"/>
            </a:endParaRPr>
          </a:p>
          <a:p>
            <a:endParaRPr lang="en-US" dirty="0">
              <a:cs typeface="Calibri"/>
            </a:endParaRPr>
          </a:p>
          <a:p>
            <a:endParaRPr lang="en-US" dirty="0"/>
          </a:p>
          <a:p>
            <a:r>
              <a:rPr lang="en-US" dirty="0"/>
              <a:t>Remember this refers to the student's native language or other mode of communication. Don't forget to think about sign language and braille.</a:t>
            </a:r>
            <a:endParaRPr lang="en-US" dirty="0">
              <a:cs typeface="Calibri"/>
            </a:endParaRPr>
          </a:p>
          <a:p>
            <a:r>
              <a:rPr lang="en-US" dirty="0">
                <a:hlinkClick r:id="rId6"/>
              </a:rPr>
              <a:t>https://sites.ed.gov/idea/regs/c/a/303.25/b</a:t>
            </a:r>
            <a:r>
              <a:rPr lang="en-US" dirty="0"/>
              <a:t> Native language, when used with respect to an individual who is deaf or hard of hearing, blind or visually impaired, or for an individual with no written language, means the mode of communication that is normally used by the individual (such as sign language, braille, or oral communication).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44</a:t>
            </a:fld>
            <a:endParaRPr lang="en-US"/>
          </a:p>
        </p:txBody>
      </p:sp>
    </p:spTree>
    <p:extLst>
      <p:ext uri="{BB962C8B-B14F-4D97-AF65-F5344CB8AC3E}">
        <p14:creationId xmlns:p14="http://schemas.microsoft.com/office/powerpoint/2010/main" val="3374747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9f4144947_0_36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Crista </a:t>
            </a:r>
          </a:p>
          <a:p>
            <a:pPr>
              <a:buSzPts val="1400"/>
            </a:pPr>
            <a:r>
              <a:rPr lang="en-US" dirty="0">
                <a:cs typeface="Calibri"/>
              </a:rPr>
              <a:t>Here on this slide we have listed out some of the common findings that were determined as non-compliant. This includes giving evaluations entirely in English when the MDT report or other documentation shows that the student's primary mode of communication or preferred/native language is not English. Another example of non-compliance would be if there is a lack of consistency between the MDT report and the IEP documentation of the student's native/preferred language. Lastly, when students were enrolled in ELL programs, there were instances where scores/proficiency on the KELPA or other measures of the student's English proficiency was not included in the MDT report to document why assessment was appropriate in English</a:t>
            </a:r>
          </a:p>
          <a:p>
            <a:pPr>
              <a:buSzPts val="1400"/>
            </a:pPr>
            <a:endParaRPr lang="en-US" dirty="0">
              <a:cs typeface="Calibri"/>
            </a:endParaRPr>
          </a:p>
        </p:txBody>
      </p:sp>
      <p:sp>
        <p:nvSpPr>
          <p:cNvPr id="330" name="Google Shape;330;gf9f4144947_0_3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Our team approved this example with check boxes due to the explanation under discussion.</a:t>
            </a:r>
          </a:p>
        </p:txBody>
      </p:sp>
      <p:sp>
        <p:nvSpPr>
          <p:cNvPr id="4" name="Slide Number Placeholder 3"/>
          <p:cNvSpPr>
            <a:spLocks noGrp="1"/>
          </p:cNvSpPr>
          <p:nvPr>
            <p:ph type="sldNum" sz="quarter" idx="5"/>
          </p:nvPr>
        </p:nvSpPr>
        <p:spPr/>
        <p:txBody>
          <a:bodyPr/>
          <a:lstStyle/>
          <a:p>
            <a:fld id="{B03B681A-0971-437A-97B1-44BF12E3167A}" type="slidenum">
              <a:rPr lang="en-US" smtClean="0"/>
              <a:t>46</a:t>
            </a:fld>
            <a:endParaRPr lang="en-US"/>
          </a:p>
        </p:txBody>
      </p:sp>
    </p:spTree>
    <p:extLst>
      <p:ext uri="{BB962C8B-B14F-4D97-AF65-F5344CB8AC3E}">
        <p14:creationId xmlns:p14="http://schemas.microsoft.com/office/powerpoint/2010/main" val="2616359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aa72a8901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aa72a8901_0_1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cs typeface="Calibri"/>
              </a:rPr>
              <a:t>Deb</a:t>
            </a:r>
            <a:endParaRPr lang="en-US" dirty="0"/>
          </a:p>
          <a:p>
            <a:r>
              <a:rPr lang="en-US" dirty="0">
                <a:cs typeface="Calibri"/>
              </a:rPr>
              <a:t>Here are two examples of documentation for File Review Question 3.  The first bullet describes a situation where assessments are available in the student's native language.  Most often this approach will be used with student's whose primary language is Spanish.  Nationally, most students who are English Learners are Spanish speakers, so there are tests available in Spanish.</a:t>
            </a:r>
            <a:endParaRPr lang="en-US" dirty="0"/>
          </a:p>
          <a:p>
            <a:r>
              <a:rPr lang="en-US" dirty="0">
                <a:cs typeface="Calibri"/>
              </a:rPr>
              <a:t>The second bullet describes a situation where assessments are not available in the student's native language.  It describes how adaptations were made to traditional assessment practices for a student whose native language is Russian, but who is fluent in conversational English.  Many times cultural issues (question 2) overlap with language issues (question 3) when making assessment decisions for English learners.</a:t>
            </a:r>
          </a:p>
          <a:p>
            <a:endParaRPr lang="en-US" dirty="0">
              <a:cs typeface="Calibri"/>
            </a:endParaRPr>
          </a:p>
        </p:txBody>
      </p:sp>
      <p:sp>
        <p:nvSpPr>
          <p:cNvPr id="337" name="Google Shape;337;gfaa72a8901_0_1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a:t>
            </a:r>
          </a:p>
          <a:p>
            <a:r>
              <a:rPr lang="en-US">
                <a:cs typeface="Calibri"/>
              </a:rPr>
              <a:t>If a student is an English Learner, the MDT should access information about a student's performance in each of these types of language from the student's ESOL instructor.  In addition, the team should be aware of the most recent KELPA assessment results.  In addition to these definitions, it is important to distinguish between a student's conversational skills in English and their competence in academic uses of English.</a:t>
            </a:r>
          </a:p>
        </p:txBody>
      </p:sp>
      <p:sp>
        <p:nvSpPr>
          <p:cNvPr id="4" name="Slide Number Placeholder 3"/>
          <p:cNvSpPr>
            <a:spLocks noGrp="1"/>
          </p:cNvSpPr>
          <p:nvPr>
            <p:ph type="sldNum" sz="quarter" idx="5"/>
          </p:nvPr>
        </p:nvSpPr>
        <p:spPr/>
        <p:txBody>
          <a:bodyPr/>
          <a:lstStyle/>
          <a:p>
            <a:fld id="{B03B681A-0971-437A-97B1-44BF12E3167A}" type="slidenum">
              <a:rPr lang="en-US" smtClean="0"/>
              <a:t>48</a:t>
            </a:fld>
            <a:endParaRPr lang="en-US"/>
          </a:p>
        </p:txBody>
      </p:sp>
    </p:spTree>
    <p:extLst>
      <p:ext uri="{BB962C8B-B14F-4D97-AF65-F5344CB8AC3E}">
        <p14:creationId xmlns:p14="http://schemas.microsoft.com/office/powerpoint/2010/main" val="131244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Q1-3</a:t>
            </a:r>
          </a:p>
          <a:p>
            <a:r>
              <a:rPr lang="en-US" dirty="0"/>
              <a:t>Look over your files and discuss among your table. We will be walking around to answer any specific questions you may have. </a:t>
            </a:r>
          </a:p>
          <a:p>
            <a:r>
              <a:rPr lang="en-US" dirty="0"/>
              <a:t>What example from your files for Q1-3 would you like to share with the group? This could be a good example that you think could help others or an example you would like us to discuss or a trend you noticed. We will spend the last 10 minutes sharing out.</a:t>
            </a:r>
          </a:p>
        </p:txBody>
      </p:sp>
      <p:sp>
        <p:nvSpPr>
          <p:cNvPr id="4" name="Slide Number Placeholder 3"/>
          <p:cNvSpPr>
            <a:spLocks noGrp="1"/>
          </p:cNvSpPr>
          <p:nvPr>
            <p:ph type="sldNum" sz="quarter" idx="5"/>
          </p:nvPr>
        </p:nvSpPr>
        <p:spPr/>
        <p:txBody>
          <a:bodyPr/>
          <a:lstStyle/>
          <a:p>
            <a:fld id="{B03B681A-0971-437A-97B1-44BF12E3167A}" type="slidenum">
              <a:rPr lang="en-US" smtClean="0"/>
              <a:t>49</a:t>
            </a:fld>
            <a:endParaRPr lang="en-US"/>
          </a:p>
        </p:txBody>
      </p:sp>
    </p:spTree>
    <p:extLst>
      <p:ext uri="{BB962C8B-B14F-4D97-AF65-F5344CB8AC3E}">
        <p14:creationId xmlns:p14="http://schemas.microsoft.com/office/powerpoint/2010/main" val="210488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a:t>
            </a: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5</a:t>
            </a:fld>
            <a:endParaRPr lang="en-US"/>
          </a:p>
        </p:txBody>
      </p:sp>
    </p:spTree>
    <p:extLst>
      <p:ext uri="{BB962C8B-B14F-4D97-AF65-F5344CB8AC3E}">
        <p14:creationId xmlns:p14="http://schemas.microsoft.com/office/powerpoint/2010/main" val="865140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Were all areas related to suspected exceptionality assessed? If an area related to the suspected exceptionality was not assessed, then document why that area was not assessed and the bases of that decision.</a:t>
            </a:r>
          </a:p>
          <a:p>
            <a:r>
              <a:rPr lang="en-US" dirty="0">
                <a:cs typeface="Calibri"/>
              </a:rPr>
              <a:t>Speak on special note at the bottom.</a:t>
            </a:r>
          </a:p>
        </p:txBody>
      </p:sp>
      <p:sp>
        <p:nvSpPr>
          <p:cNvPr id="4" name="Slide Number Placeholder 3"/>
          <p:cNvSpPr>
            <a:spLocks noGrp="1"/>
          </p:cNvSpPr>
          <p:nvPr>
            <p:ph type="sldNum" sz="quarter" idx="10"/>
          </p:nvPr>
        </p:nvSpPr>
        <p:spPr/>
        <p:txBody>
          <a:bodyPr/>
          <a:lstStyle/>
          <a:p>
            <a:fld id="{B03B681A-0971-437A-97B1-44BF12E3167A}" type="slidenum">
              <a:rPr lang="en-US" smtClean="0"/>
              <a:t>50</a:t>
            </a:fld>
            <a:endParaRPr lang="en-US"/>
          </a:p>
        </p:txBody>
      </p:sp>
    </p:spTree>
    <p:extLst>
      <p:ext uri="{BB962C8B-B14F-4D97-AF65-F5344CB8AC3E}">
        <p14:creationId xmlns:p14="http://schemas.microsoft.com/office/powerpoint/2010/main" val="729186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If the school required the parent to receive a medical diagnosis, did the school pay for it?  Parents can elect to obtain a medical diagnosis on their own, which the school is not required to reimburse the parent.</a:t>
            </a:r>
          </a:p>
          <a:p>
            <a:r>
              <a:rPr lang="en-US" dirty="0">
                <a:cs typeface="Calibri"/>
              </a:rPr>
              <a:t>We made a slight wording change on this question to make it clearer that this only applies to medical diagnosis that the school required the parent to obtain.</a:t>
            </a:r>
          </a:p>
        </p:txBody>
      </p:sp>
      <p:sp>
        <p:nvSpPr>
          <p:cNvPr id="4" name="Slide Number Placeholder 3"/>
          <p:cNvSpPr>
            <a:spLocks noGrp="1"/>
          </p:cNvSpPr>
          <p:nvPr>
            <p:ph type="sldNum" sz="quarter" idx="10"/>
          </p:nvPr>
        </p:nvSpPr>
        <p:spPr/>
        <p:txBody>
          <a:bodyPr/>
          <a:lstStyle/>
          <a:p>
            <a:fld id="{B03B681A-0971-437A-97B1-44BF12E3167A}" type="slidenum">
              <a:rPr lang="en-US" smtClean="0"/>
              <a:t>51</a:t>
            </a:fld>
            <a:endParaRPr lang="en-US"/>
          </a:p>
        </p:txBody>
      </p:sp>
    </p:spTree>
    <p:extLst>
      <p:ext uri="{BB962C8B-B14F-4D97-AF65-F5344CB8AC3E}">
        <p14:creationId xmlns:p14="http://schemas.microsoft.com/office/powerpoint/2010/main" val="2411239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Questions 6 asks "…“ In order to document the team of qualified professionals that were part of the decision, the requirement of each member to certify in writing whether the evaluation report reflects their own conclusion is sufficient documentation to show who was part of the professional team. The team must be made up of qualified professionals, not just one professional like the school psychologist. For student with sensory loss, don't forget it will be vital to have professional who specialize in that field as part of the team. The parent also needs to be included in the decision to determine whether the student has an exceptionality. For evidence of the parent involvement, documentation that they had the opportunity to provide input in the preparation of the evaluation report and eligibility at the meeting. If both a team of qualified professional AND the parent made the eligibility determination select YES. If neither or only one of the two made the eligibility determination, mark NO. If the parent does not attend, documentation will need to show 2 attempts to contact using two different methods. The parent must be given the opportunity to provide input on the evaluation and eligibility report even if they do not attend, however if they do choose not to attend this opportunity can still be obtained and documented later. </a:t>
            </a:r>
          </a:p>
          <a:p>
            <a:r>
              <a:rPr lang="en-US" dirty="0">
                <a:cs typeface="Calibri"/>
              </a:rPr>
              <a:t>For students who are suspected to have a specific learning disability select N/A and answer question 7 instead. </a:t>
            </a:r>
          </a:p>
          <a:p>
            <a:endParaRPr lang="en-US" dirty="0">
              <a:cs typeface="Calibri"/>
            </a:endParaRPr>
          </a:p>
          <a:p>
            <a:r>
              <a:rPr lang="en-US" dirty="0">
                <a:cs typeface="Calibri"/>
              </a:rPr>
              <a:t>There is a list of potential members of the evaluation team in chapter 3, page 40 of the process handbook.</a:t>
            </a:r>
          </a:p>
        </p:txBody>
      </p:sp>
      <p:sp>
        <p:nvSpPr>
          <p:cNvPr id="4" name="Slide Number Placeholder 3"/>
          <p:cNvSpPr>
            <a:spLocks noGrp="1"/>
          </p:cNvSpPr>
          <p:nvPr>
            <p:ph type="sldNum" sz="quarter" idx="10"/>
          </p:nvPr>
        </p:nvSpPr>
        <p:spPr/>
        <p:txBody>
          <a:bodyPr/>
          <a:lstStyle/>
          <a:p>
            <a:fld id="{B03B681A-0971-437A-97B1-44BF12E3167A}" type="slidenum">
              <a:rPr lang="en-US" smtClean="0"/>
              <a:t>52</a:t>
            </a:fld>
            <a:endParaRPr lang="en-US"/>
          </a:p>
        </p:txBody>
      </p:sp>
    </p:spTree>
    <p:extLst>
      <p:ext uri="{BB962C8B-B14F-4D97-AF65-F5344CB8AC3E}">
        <p14:creationId xmlns:p14="http://schemas.microsoft.com/office/powerpoint/2010/main" val="989524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SLD –  Must include parents, regular education teacher, and at least one person qualified to conduct individual diagnostic examination of children.</a:t>
            </a:r>
          </a:p>
          <a:p>
            <a:endParaRPr lang="en-US">
              <a:cs typeface="Calibri"/>
            </a:endParaRPr>
          </a:p>
          <a:p>
            <a:r>
              <a:rPr lang="en-US">
                <a:cs typeface="Calibri"/>
              </a:rPr>
              <a:t>Chapter 3 in the Process Handbook (</a:t>
            </a:r>
            <a:r>
              <a:rPr lang="en-US" err="1">
                <a:cs typeface="Calibri"/>
              </a:rPr>
              <a:t>pg</a:t>
            </a:r>
            <a:r>
              <a:rPr lang="en-US">
                <a:cs typeface="Calibri"/>
              </a:rPr>
              <a:t> 40-41) includes a description of the required Evaluation Team members. </a:t>
            </a:r>
          </a:p>
          <a:p>
            <a:endParaRPr lang="en-US">
              <a:cs typeface="Calibri"/>
            </a:endParaRPr>
          </a:p>
          <a:p>
            <a:r>
              <a:rPr lang="en-US">
                <a:cs typeface="Calibri"/>
              </a:rPr>
              <a:t>Review the record to ensure that all 3 required participants were involved in determining the student’s initial or continued eligibility. This can be found in the evaluation/eligibility report, meeting attendance record, meeting notes, etc. Parents need to have had the opportunity to provide input in the preparation of the evaluation report and at the eligibility meeting</a:t>
            </a:r>
          </a:p>
        </p:txBody>
      </p:sp>
      <p:sp>
        <p:nvSpPr>
          <p:cNvPr id="4" name="Slide Number Placeholder 3"/>
          <p:cNvSpPr>
            <a:spLocks noGrp="1"/>
          </p:cNvSpPr>
          <p:nvPr>
            <p:ph type="sldNum" sz="quarter" idx="10"/>
          </p:nvPr>
        </p:nvSpPr>
        <p:spPr/>
        <p:txBody>
          <a:bodyPr/>
          <a:lstStyle/>
          <a:p>
            <a:fld id="{B03B681A-0971-437A-97B1-44BF12E3167A}" type="slidenum">
              <a:rPr lang="en-US" smtClean="0"/>
              <a:t>53</a:t>
            </a:fld>
            <a:endParaRPr lang="en-US"/>
          </a:p>
        </p:txBody>
      </p:sp>
    </p:spTree>
    <p:extLst>
      <p:ext uri="{BB962C8B-B14F-4D97-AF65-F5344CB8AC3E}">
        <p14:creationId xmlns:p14="http://schemas.microsoft.com/office/powerpoint/2010/main" val="1520838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The FAQ document reminds reviewers that if the parent does NOT participate, despite opportunity, they should document attempts, same as question 6</a:t>
            </a:r>
          </a:p>
          <a:p>
            <a:r>
              <a:rPr lang="en-US" dirty="0">
                <a:cs typeface="Calibri"/>
              </a:rPr>
              <a:t>They need to have the OPPORTUNITY to meaningfully participate in the eligibility decision. There is no excusal form for eligibility meetings, only IEP meetings.</a:t>
            </a:r>
            <a:endParaRPr lang="en-US"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54</a:t>
            </a:fld>
            <a:endParaRPr lang="en-US"/>
          </a:p>
        </p:txBody>
      </p:sp>
    </p:spTree>
    <p:extLst>
      <p:ext uri="{BB962C8B-B14F-4D97-AF65-F5344CB8AC3E}">
        <p14:creationId xmlns:p14="http://schemas.microsoft.com/office/powerpoint/2010/main" val="180058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 8 pertains to continuation of exceptionality and continued educational needs of the student. In this question, the team of qualified professionals and the parent should be documenting and carefully considering information from a variety of sources when determining if the student is or continues to be a student with an exceptionality. The variety of information should come from aptitude and achievement tests, parent input, teacher recommendations, physical condition, social or culture background, and adaptive behavior. The file should have documentation that the team considered more than one assessment or record. If there are no concerns about adaptive behavior for the student, documentation should state that. A checklist alone is not acceptable documentation, instead the documentation should show that the information was carefully considered when making the eligibility decision. </a:t>
            </a:r>
            <a:r>
              <a:rPr lang="en-US" b="1" dirty="0">
                <a:cs typeface="Calibri"/>
              </a:rPr>
              <a:t>As a reminder, when considering a student for the alternate assessment, students must have significant deficits in cognitive AND in adaptive behavior</a:t>
            </a:r>
            <a:r>
              <a:rPr lang="en-US" dirty="0">
                <a:cs typeface="Calibri"/>
              </a:rPr>
              <a:t>. Select YES if documentation shows that multiple sources of information were carefully considered when determining initial or continued eligibility. Select NO if the documentation does not show this careful consideration, for example, a simple checklist of evaluation data does not show careful consideration and would be considered non-compliant. </a:t>
            </a:r>
          </a:p>
          <a:p>
            <a:endParaRPr lang="en-US" dirty="0">
              <a:cs typeface="Calibri"/>
            </a:endParaRPr>
          </a:p>
          <a:p>
            <a:r>
              <a:rPr lang="en-US" dirty="0">
                <a:cs typeface="Calibri"/>
              </a:rPr>
              <a:t>Special note: This isn’t an exhaustive list nor is it required to have every single piece of data listed. The point is to ensure more than one source is used in interpreting evaluation data and making determinations.</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55</a:t>
            </a:fld>
            <a:endParaRPr lang="en-US"/>
          </a:p>
        </p:txBody>
      </p:sp>
    </p:spTree>
    <p:extLst>
      <p:ext uri="{BB962C8B-B14F-4D97-AF65-F5344CB8AC3E}">
        <p14:creationId xmlns:p14="http://schemas.microsoft.com/office/powerpoint/2010/main" val="3347282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panose="020F0502020204030204"/>
              </a:rPr>
              <a:t>This question was a three way tie for the 3</a:t>
            </a:r>
            <a:r>
              <a:rPr lang="en-US" b="1" baseline="30000" dirty="0">
                <a:cs typeface="Calibri" panose="020F0502020204030204"/>
              </a:rPr>
              <a:t>rd</a:t>
            </a:r>
            <a:r>
              <a:rPr lang="en-US" b="1" dirty="0">
                <a:cs typeface="Calibri" panose="020F0502020204030204"/>
              </a:rPr>
              <a:t> highest number of non-compliant files last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Common findings: </a:t>
            </a:r>
            <a:r>
              <a:rPr lang="en-US" dirty="0"/>
              <a:t>Teams generally did a good job documenting for SLD in writing as required, but did not locate documentation demonstrating that exclusionary criteria were considered for initial or continued eligibility decisions for all other exceptionalities. Review the Evaluation/eligibility report for documentation that the team and the parent examined All of the exclusionary factors before determining the student is or continues to be a student with an exceptionality. </a:t>
            </a:r>
            <a:r>
              <a:rPr lang="en-US" b="1" dirty="0"/>
              <a:t>Exclusionary factors for gifted come into play when a gifted student is not determined eligible for gifted services due to one of the exclusionary factors. Since file review is based on students who are eligible for services, it would be assumed that exclusionary factors did not play into eligibility determinations for a gifted student, therefore all gifted students should be marked yes</a:t>
            </a:r>
            <a:r>
              <a:rPr lang="en-US" dirty="0"/>
              <a:t>. </a:t>
            </a:r>
            <a:r>
              <a:rPr lang="en-US" dirty="0">
                <a:cs typeface="Calibri" panose="020F0502020204030204"/>
              </a:rPr>
              <a:t> It is still best practice to include this documentation for gifted only students and should always be part of the eligibility conversations during determination meetings.</a:t>
            </a:r>
          </a:p>
          <a:p>
            <a:r>
              <a:rPr lang="en-US" dirty="0">
                <a:cs typeface="Calibri" panose="020F0502020204030204"/>
              </a:rPr>
              <a:t> </a:t>
            </a:r>
          </a:p>
          <a:p>
            <a:endParaRPr lang="en-US" b="1" dirty="0">
              <a:cs typeface="Calibri" panose="020F0502020204030204"/>
            </a:endParaRPr>
          </a:p>
          <a:p>
            <a:r>
              <a:rPr lang="en-US" b="1" dirty="0">
                <a:highlight>
                  <a:srgbClr val="FFFF00"/>
                </a:highlight>
                <a:cs typeface="Calibri" panose="020F0502020204030204"/>
              </a:rPr>
              <a:t>Did exclusionary factors prevent the student from being determined eligible. – add slide.</a:t>
            </a:r>
          </a:p>
        </p:txBody>
      </p:sp>
      <p:sp>
        <p:nvSpPr>
          <p:cNvPr id="4" name="Slide Number Placeholder 3"/>
          <p:cNvSpPr>
            <a:spLocks noGrp="1"/>
          </p:cNvSpPr>
          <p:nvPr>
            <p:ph type="sldNum" sz="quarter" idx="10"/>
          </p:nvPr>
        </p:nvSpPr>
        <p:spPr/>
        <p:txBody>
          <a:bodyPr/>
          <a:lstStyle/>
          <a:p>
            <a:fld id="{B03B681A-0971-437A-97B1-44BF12E3167A}" type="slidenum">
              <a:rPr lang="en-US" smtClean="0"/>
              <a:t>56</a:t>
            </a:fld>
            <a:endParaRPr lang="en-US"/>
          </a:p>
        </p:txBody>
      </p:sp>
    </p:spTree>
    <p:extLst>
      <p:ext uri="{BB962C8B-B14F-4D97-AF65-F5344CB8AC3E}">
        <p14:creationId xmlns:p14="http://schemas.microsoft.com/office/powerpoint/2010/main" val="228770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57</a:t>
            </a:fld>
            <a:endParaRPr lang="en-US"/>
          </a:p>
        </p:txBody>
      </p:sp>
    </p:spTree>
    <p:extLst>
      <p:ext uri="{BB962C8B-B14F-4D97-AF65-F5344CB8AC3E}">
        <p14:creationId xmlns:p14="http://schemas.microsoft.com/office/powerpoint/2010/main" val="247836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It would be preferred to have all three questions separate like the self-assessment shows, but these examples would still be considered compliant.</a:t>
            </a:r>
          </a:p>
        </p:txBody>
      </p:sp>
      <p:sp>
        <p:nvSpPr>
          <p:cNvPr id="4" name="Slide Number Placeholder 3"/>
          <p:cNvSpPr>
            <a:spLocks noGrp="1"/>
          </p:cNvSpPr>
          <p:nvPr>
            <p:ph type="sldNum" sz="quarter" idx="5"/>
          </p:nvPr>
        </p:nvSpPr>
        <p:spPr/>
        <p:txBody>
          <a:bodyPr/>
          <a:lstStyle/>
          <a:p>
            <a:fld id="{B03B681A-0971-437A-97B1-44BF12E3167A}" type="slidenum">
              <a:rPr lang="en-US" smtClean="0"/>
              <a:t>58</a:t>
            </a:fld>
            <a:endParaRPr lang="en-US"/>
          </a:p>
        </p:txBody>
      </p:sp>
    </p:spTree>
    <p:extLst>
      <p:ext uri="{BB962C8B-B14F-4D97-AF65-F5344CB8AC3E}">
        <p14:creationId xmlns:p14="http://schemas.microsoft.com/office/powerpoint/2010/main" val="2873670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59</a:t>
            </a:fld>
            <a:endParaRPr lang="en-US"/>
          </a:p>
        </p:txBody>
      </p:sp>
    </p:spTree>
    <p:extLst>
      <p:ext uri="{BB962C8B-B14F-4D97-AF65-F5344CB8AC3E}">
        <p14:creationId xmlns:p14="http://schemas.microsoft.com/office/powerpoint/2010/main" val="318226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6</a:t>
            </a:fld>
            <a:endParaRPr lang="en-US"/>
          </a:p>
        </p:txBody>
      </p:sp>
    </p:spTree>
    <p:extLst>
      <p:ext uri="{BB962C8B-B14F-4D97-AF65-F5344CB8AC3E}">
        <p14:creationId xmlns:p14="http://schemas.microsoft.com/office/powerpoint/2010/main" val="18169810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Q4-9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Q4-9 would you like to share with the group? This could be a good example that you think could help others or an example you would like us to discuss or a trend you noticed. We will spend the last 10 minutes sharing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60</a:t>
            </a:fld>
            <a:endParaRPr lang="en-US"/>
          </a:p>
        </p:txBody>
      </p:sp>
    </p:spTree>
    <p:extLst>
      <p:ext uri="{BB962C8B-B14F-4D97-AF65-F5344CB8AC3E}">
        <p14:creationId xmlns:p14="http://schemas.microsoft.com/office/powerpoint/2010/main" val="21449741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61</a:t>
            </a:fld>
            <a:endParaRPr lang="en-US"/>
          </a:p>
        </p:txBody>
      </p:sp>
    </p:spTree>
    <p:extLst>
      <p:ext uri="{BB962C8B-B14F-4D97-AF65-F5344CB8AC3E}">
        <p14:creationId xmlns:p14="http://schemas.microsoft.com/office/powerpoint/2010/main" val="4161084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We have included a link to the PLAAFP document located on the KIAS page this is a great resource for IEP teams</a:t>
            </a:r>
          </a:p>
        </p:txBody>
      </p:sp>
      <p:sp>
        <p:nvSpPr>
          <p:cNvPr id="4" name="Slide Number Placeholder 3"/>
          <p:cNvSpPr>
            <a:spLocks noGrp="1"/>
          </p:cNvSpPr>
          <p:nvPr>
            <p:ph type="sldNum" sz="quarter" idx="5"/>
          </p:nvPr>
        </p:nvSpPr>
        <p:spPr/>
        <p:txBody>
          <a:bodyPr/>
          <a:lstStyle/>
          <a:p>
            <a:fld id="{B03B681A-0971-437A-97B1-44BF12E3167A}" type="slidenum">
              <a:rPr lang="en-US" smtClean="0"/>
              <a:t>62</a:t>
            </a:fld>
            <a:endParaRPr lang="en-US"/>
          </a:p>
        </p:txBody>
      </p:sp>
    </p:spTree>
    <p:extLst>
      <p:ext uri="{BB962C8B-B14F-4D97-AF65-F5344CB8AC3E}">
        <p14:creationId xmlns:p14="http://schemas.microsoft.com/office/powerpoint/2010/main" val="4152299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63</a:t>
            </a:fld>
            <a:endParaRPr lang="en-US"/>
          </a:p>
        </p:txBody>
      </p:sp>
    </p:spTree>
    <p:extLst>
      <p:ext uri="{BB962C8B-B14F-4D97-AF65-F5344CB8AC3E}">
        <p14:creationId xmlns:p14="http://schemas.microsoft.com/office/powerpoint/2010/main" val="39794601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64</a:t>
            </a:fld>
            <a:endParaRPr lang="en-US"/>
          </a:p>
        </p:txBody>
      </p:sp>
    </p:spTree>
    <p:extLst>
      <p:ext uri="{BB962C8B-B14F-4D97-AF65-F5344CB8AC3E}">
        <p14:creationId xmlns:p14="http://schemas.microsoft.com/office/powerpoint/2010/main" val="33329666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PLAAFP statements prevent us from experiencing the dreaded and harmful “</a:t>
            </a:r>
            <a:r>
              <a:rPr lang="en-US" dirty="0" err="1"/>
              <a:t>assumacide</a:t>
            </a:r>
            <a:r>
              <a:rPr lang="en-US" dirty="0"/>
              <a:t>”. </a:t>
            </a:r>
            <a:r>
              <a:rPr lang="en-US" dirty="0" err="1"/>
              <a:t>Assumacide</a:t>
            </a:r>
            <a:r>
              <a:rPr lang="en-US" dirty="0"/>
              <a:t> is when we make decisions about programming or identify practices or supports based on our assumptions, rather than evidence. PLAAFPS are based on the individual needs that a child experiences because of the disability.</a:t>
            </a:r>
          </a:p>
          <a:p>
            <a:r>
              <a:rPr lang="en-US" dirty="0"/>
              <a:t>There are four essential elements of a high quality PLAAFP included on the tip sheet.  All PLAAFPs need to include student needs, effect on progress in the general education, baseline information, and connection to goals and/or services. </a:t>
            </a:r>
          </a:p>
          <a:p>
            <a:r>
              <a:rPr lang="en-US" dirty="0"/>
              <a:t>Element 1 -Student needs addresses information on the student’s current academic and/or functional needs. – Question 10 and 11</a:t>
            </a:r>
          </a:p>
          <a:p>
            <a:r>
              <a:rPr lang="en-US" dirty="0"/>
              <a:t>Element 2 – Effect on progress in the general education classroom is an explanation of how the disability affects the student’s involvement and progress in the general education curriculum. – Question 12</a:t>
            </a:r>
          </a:p>
          <a:p>
            <a:r>
              <a:rPr lang="en-US" dirty="0"/>
              <a:t>Element 3 -  Baseline information is the baseline data for monitoring student data. Baseline data needs to be specific, objective, and measurable.</a:t>
            </a:r>
          </a:p>
          <a:p>
            <a:r>
              <a:rPr lang="en-US" dirty="0"/>
              <a:t>Element 4 – connection to goals and/or services. This is the bridge between the PLAAFP statement and an annual goal, service, or supports listed in the IEP. – Question 13</a:t>
            </a:r>
          </a:p>
        </p:txBody>
      </p:sp>
      <p:sp>
        <p:nvSpPr>
          <p:cNvPr id="4" name="Slide Number Placeholder 3"/>
          <p:cNvSpPr>
            <a:spLocks noGrp="1"/>
          </p:cNvSpPr>
          <p:nvPr>
            <p:ph type="sldNum" sz="quarter" idx="5"/>
          </p:nvPr>
        </p:nvSpPr>
        <p:spPr/>
        <p:txBody>
          <a:bodyPr/>
          <a:lstStyle/>
          <a:p>
            <a:fld id="{B03B681A-0971-437A-97B1-44BF12E3167A}" type="slidenum">
              <a:rPr lang="en-US" smtClean="0"/>
              <a:t>65</a:t>
            </a:fld>
            <a:endParaRPr lang="en-US"/>
          </a:p>
        </p:txBody>
      </p:sp>
    </p:spTree>
    <p:extLst>
      <p:ext uri="{BB962C8B-B14F-4D97-AF65-F5344CB8AC3E}">
        <p14:creationId xmlns:p14="http://schemas.microsoft.com/office/powerpoint/2010/main" val="1301581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an example taken from the recent Prepping for Progress 2023 Conference on the ABC’s of IEPs  We have color coded and highlighted to help show how some of this information may overlap between the 4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sample was shared during the Prepping for Progress ABCs to IEPs</a:t>
            </a:r>
          </a:p>
          <a:p>
            <a:endParaRPr lang="en-US" dirty="0"/>
          </a:p>
          <a:p>
            <a:r>
              <a:rPr lang="en-US" b="1" dirty="0"/>
              <a:t>This slide needs to be adjusted get help from TAT Remove last sentence</a:t>
            </a:r>
          </a:p>
        </p:txBody>
      </p:sp>
      <p:sp>
        <p:nvSpPr>
          <p:cNvPr id="4" name="Slide Number Placeholder 3"/>
          <p:cNvSpPr>
            <a:spLocks noGrp="1"/>
          </p:cNvSpPr>
          <p:nvPr>
            <p:ph type="sldNum" sz="quarter" idx="5"/>
          </p:nvPr>
        </p:nvSpPr>
        <p:spPr/>
        <p:txBody>
          <a:bodyPr/>
          <a:lstStyle/>
          <a:p>
            <a:fld id="{B03B681A-0971-437A-97B1-44BF12E3167A}" type="slidenum">
              <a:rPr lang="en-US" smtClean="0"/>
              <a:t>67</a:t>
            </a:fld>
            <a:endParaRPr lang="en-US"/>
          </a:p>
        </p:txBody>
      </p:sp>
    </p:spTree>
    <p:extLst>
      <p:ext uri="{BB962C8B-B14F-4D97-AF65-F5344CB8AC3E}">
        <p14:creationId xmlns:p14="http://schemas.microsoft.com/office/powerpoint/2010/main" val="2323879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is another slide from the Prepping for Progress 2023 conference ABC’s of the IEP presented by the Progress center</a:t>
            </a: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Crista </a:t>
            </a:r>
          </a:p>
          <a:p>
            <a:pPr marL="0" indent="0">
              <a:buNone/>
            </a:pPr>
            <a:r>
              <a:rPr lang="en-US" sz="1200" b="0" dirty="0"/>
              <a:t>Academic achievement generally refers to a child’s performance in academic areas. It could vary depending on a child's circumstance or situation, therefore, a definition of academic achievement is not included in the IDEA regulations.  </a:t>
            </a:r>
          </a:p>
          <a:p>
            <a:pPr marL="0" indent="0">
              <a:buNone/>
            </a:pPr>
            <a:r>
              <a:rPr lang="en-US" sz="1200" b="1" dirty="0"/>
              <a:t>METHOD</a:t>
            </a:r>
            <a:r>
              <a:rPr lang="en-US" sz="1200" dirty="0"/>
              <a:t>: Review the IEP to determine if it includes information about the student’s current academic achievement. In most cases we are talking about reading, writing, math, science , and history.</a:t>
            </a:r>
          </a:p>
          <a:p>
            <a:pPr marL="0" indent="0">
              <a:buNone/>
            </a:pPr>
            <a:br>
              <a:rPr lang="en-US" sz="1200" dirty="0"/>
            </a:br>
            <a:endParaRPr lang="en-US" sz="1200" dirty="0"/>
          </a:p>
          <a:p>
            <a:pPr lvl="1"/>
            <a:r>
              <a:rPr lang="en-US" sz="1200" b="1" dirty="0"/>
              <a:t>Yes or No</a:t>
            </a:r>
            <a:r>
              <a:rPr lang="en-US" sz="1200" dirty="0"/>
              <a:t>: The IEP </a:t>
            </a:r>
            <a:r>
              <a:rPr lang="en-US" sz="1200" i="1" u="sng" dirty="0"/>
              <a:t>includes</a:t>
            </a:r>
            <a:r>
              <a:rPr lang="en-US" sz="1200" dirty="0"/>
              <a:t> or </a:t>
            </a:r>
            <a:r>
              <a:rPr lang="en-US" sz="1200" i="1" u="sng" dirty="0"/>
              <a:t>does not include </a:t>
            </a:r>
            <a:r>
              <a:rPr lang="en-US" sz="1200" dirty="0"/>
              <a:t>a description of the student’s current level of academic achievement.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69</a:t>
            </a:fld>
            <a:endParaRPr lang="en-US"/>
          </a:p>
        </p:txBody>
      </p:sp>
    </p:spTree>
    <p:extLst>
      <p:ext uri="{BB962C8B-B14F-4D97-AF65-F5344CB8AC3E}">
        <p14:creationId xmlns:p14="http://schemas.microsoft.com/office/powerpoint/2010/main" val="88562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7</a:t>
            </a:fld>
            <a:endParaRPr lang="en-US"/>
          </a:p>
        </p:txBody>
      </p:sp>
    </p:spTree>
    <p:extLst>
      <p:ext uri="{BB962C8B-B14F-4D97-AF65-F5344CB8AC3E}">
        <p14:creationId xmlns:p14="http://schemas.microsoft.com/office/powerpoint/2010/main" val="8100555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provided you with 2 examples that include </a:t>
            </a:r>
            <a:r>
              <a:rPr lang="en-US" sz="1200" dirty="0">
                <a:latin typeface="+mn-lt"/>
              </a:rPr>
              <a:t>a description of the student’s present level of </a:t>
            </a:r>
            <a:r>
              <a:rPr lang="en-US" sz="1200" b="1" dirty="0">
                <a:latin typeface="+mn-lt"/>
              </a:rPr>
              <a:t>academic achievement </a:t>
            </a:r>
            <a:r>
              <a:rPr lang="en-US" sz="1200" dirty="0">
                <a:latin typeface="+mn-lt"/>
              </a:rPr>
              <a:t>as part of the Present Levels of Academic Achievement and Functional Performance </a:t>
            </a:r>
          </a:p>
        </p:txBody>
      </p:sp>
      <p:sp>
        <p:nvSpPr>
          <p:cNvPr id="4" name="Slide Number Placeholder 3"/>
          <p:cNvSpPr>
            <a:spLocks noGrp="1"/>
          </p:cNvSpPr>
          <p:nvPr>
            <p:ph type="sldNum" sz="quarter" idx="5"/>
          </p:nvPr>
        </p:nvSpPr>
        <p:spPr/>
        <p:txBody>
          <a:bodyPr/>
          <a:lstStyle/>
          <a:p>
            <a:fld id="{B03B681A-0971-437A-97B1-44BF12E3167A}" type="slidenum">
              <a:rPr lang="en-US" smtClean="0"/>
              <a:t>70</a:t>
            </a:fld>
            <a:endParaRPr lang="en-US"/>
          </a:p>
        </p:txBody>
      </p:sp>
    </p:spTree>
    <p:extLst>
      <p:ext uri="{BB962C8B-B14F-4D97-AF65-F5344CB8AC3E}">
        <p14:creationId xmlns:p14="http://schemas.microsoft.com/office/powerpoint/2010/main" val="8039639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a:t>
            </a:r>
          </a:p>
          <a:p>
            <a:r>
              <a:rPr lang="en-US" dirty="0">
                <a:cs typeface="Calibri"/>
              </a:rPr>
              <a:t>Question number 11 is looking at whether or not the student's present level of functional performance is part of the IEP. There is no formal definition of functional performance in the law. Functional performance generally refers to activities that are not considered academic or related to a child's academic achievement. Functional often is used in the context of routine activities of daily living. Other examples of functional performance could be social/emotional skills, communication, attention, persistence, mobility and motor skills, memory, vocational or career interest, behavior, executive functioning, and independent living skills (dressing, eating, toileting). The PLAAFP must include a statement about the student’s current functional performance and its impact on progress in the general education curriculum. The purpose of including functional performance for all students that have exceptionalities is to prepare them for life after school. Functional performance applies to all exceptionalities, including gifted. However, the description of functional performance may look different for a gifted student, such as work completion, social skills, time management, and executive function. When you review this question, select YES if there is a description of the current level of functional performance in the student's IEP, and select NO if the IEP does not include this description. </a:t>
            </a:r>
          </a:p>
          <a:p>
            <a:endParaRPr lang="en-US" dirty="0">
              <a:cs typeface="Calibri"/>
            </a:endParaRPr>
          </a:p>
          <a:p>
            <a:r>
              <a:rPr lang="en-US" dirty="0">
                <a:cs typeface="Calibri"/>
              </a:rPr>
              <a:t>If there are no functional needs and functional performance is age appropriate, document and state why you feel that is true. Functional needs may be addressed in other areas of the PLAAFPs and do not need to be addressed in every PLAAFP area.</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71</a:t>
            </a:fld>
            <a:endParaRPr lang="en-US"/>
          </a:p>
        </p:txBody>
      </p:sp>
    </p:spTree>
    <p:extLst>
      <p:ext uri="{BB962C8B-B14F-4D97-AF65-F5344CB8AC3E}">
        <p14:creationId xmlns:p14="http://schemas.microsoft.com/office/powerpoint/2010/main" val="5766186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aa72a8901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aa72a8901_0_2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t>Josie</a:t>
            </a:r>
          </a:p>
          <a:p>
            <a:r>
              <a:rPr lang="en-US" dirty="0">
                <a:cs typeface="Calibri"/>
              </a:rPr>
              <a:t>As I mentioned on the last slide, functional performance applies to all students with exceptionalities but may look very different for gifted-only students. Page 4 of the Gifted IEP boot-camp that is included on the TASN website provides many examples on functional performance for gifted-only students. You can search Gifted IEP boot camp on ksdetasn.org. </a:t>
            </a:r>
          </a:p>
        </p:txBody>
      </p:sp>
      <p:sp>
        <p:nvSpPr>
          <p:cNvPr id="398" name="Google Shape;398;gfaa72a8901_0_2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Review the IEP for a specific description of how the student’s disability or giftedness affects the student’s involvement and progress in the general curriculum. We have a list of examples of what impact of exceptionality could look like on the next slide.</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73</a:t>
            </a:fld>
            <a:endParaRPr lang="en-US"/>
          </a:p>
        </p:txBody>
      </p:sp>
    </p:spTree>
    <p:extLst>
      <p:ext uri="{BB962C8B-B14F-4D97-AF65-F5344CB8AC3E}">
        <p14:creationId xmlns:p14="http://schemas.microsoft.com/office/powerpoint/2010/main" val="1586038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9f4144947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Crista </a:t>
            </a:r>
          </a:p>
        </p:txBody>
      </p:sp>
      <p:sp>
        <p:nvSpPr>
          <p:cNvPr id="391" name="Google Shape;391;gf9f4144947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7571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 Here are two examples of impact of exceptionality for  gifted students</a:t>
            </a:r>
          </a:p>
        </p:txBody>
      </p:sp>
      <p:sp>
        <p:nvSpPr>
          <p:cNvPr id="4" name="Slide Number Placeholder 3"/>
          <p:cNvSpPr>
            <a:spLocks noGrp="1"/>
          </p:cNvSpPr>
          <p:nvPr>
            <p:ph type="sldNum" sz="quarter" idx="5"/>
          </p:nvPr>
        </p:nvSpPr>
        <p:spPr/>
        <p:txBody>
          <a:bodyPr/>
          <a:lstStyle/>
          <a:p>
            <a:fld id="{B03B681A-0971-437A-97B1-44BF12E3167A}" type="slidenum">
              <a:rPr lang="en-US" smtClean="0"/>
              <a:t>75</a:t>
            </a:fld>
            <a:endParaRPr lang="en-US"/>
          </a:p>
        </p:txBody>
      </p:sp>
    </p:spTree>
    <p:extLst>
      <p:ext uri="{BB962C8B-B14F-4D97-AF65-F5344CB8AC3E}">
        <p14:creationId xmlns:p14="http://schemas.microsoft.com/office/powerpoint/2010/main" val="2011886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Goals should address the needs identified in the PLAAFPs. Students taking an alternate assessment also need to have goals that enable them to be involved in and make appropriate progress in the general education curriculum.</a:t>
            </a:r>
          </a:p>
        </p:txBody>
      </p:sp>
      <p:sp>
        <p:nvSpPr>
          <p:cNvPr id="4" name="Slide Number Placeholder 3"/>
          <p:cNvSpPr>
            <a:spLocks noGrp="1"/>
          </p:cNvSpPr>
          <p:nvPr>
            <p:ph type="sldNum" sz="quarter" idx="10"/>
          </p:nvPr>
        </p:nvSpPr>
        <p:spPr/>
        <p:txBody>
          <a:bodyPr/>
          <a:lstStyle/>
          <a:p>
            <a:fld id="{B03B681A-0971-437A-97B1-44BF12E3167A}" type="slidenum">
              <a:rPr lang="en-US" smtClean="0"/>
              <a:t>76</a:t>
            </a:fld>
            <a:endParaRPr lang="en-US"/>
          </a:p>
        </p:txBody>
      </p:sp>
    </p:spTree>
    <p:extLst>
      <p:ext uri="{BB962C8B-B14F-4D97-AF65-F5344CB8AC3E}">
        <p14:creationId xmlns:p14="http://schemas.microsoft.com/office/powerpoint/2010/main" val="15923759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What questions do you have over Q10-13? – we will have a breakout session coming up for you to look over those questions.</a:t>
            </a:r>
          </a:p>
        </p:txBody>
      </p:sp>
      <p:sp>
        <p:nvSpPr>
          <p:cNvPr id="4" name="Slide Number Placeholder 3"/>
          <p:cNvSpPr>
            <a:spLocks noGrp="1"/>
          </p:cNvSpPr>
          <p:nvPr>
            <p:ph type="sldNum" sz="quarter" idx="5"/>
          </p:nvPr>
        </p:nvSpPr>
        <p:spPr/>
        <p:txBody>
          <a:bodyPr/>
          <a:lstStyle/>
          <a:p>
            <a:fld id="{B03B681A-0971-437A-97B1-44BF12E3167A}" type="slidenum">
              <a:rPr lang="en-US" smtClean="0"/>
              <a:t>77</a:t>
            </a:fld>
            <a:endParaRPr lang="en-US"/>
          </a:p>
        </p:txBody>
      </p:sp>
    </p:spTree>
    <p:extLst>
      <p:ext uri="{BB962C8B-B14F-4D97-AF65-F5344CB8AC3E}">
        <p14:creationId xmlns:p14="http://schemas.microsoft.com/office/powerpoint/2010/main" val="34474562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 –</a:t>
            </a:r>
          </a:p>
          <a:p>
            <a:r>
              <a:rPr lang="en-US" dirty="0">
                <a:cs typeface="Calibri"/>
              </a:rPr>
              <a:t>Question 14 asks if all of the annual goals in the IEP are measurable. In order for a goal to be measurable it must contain behavior, condition, criteria and timeframe. If every goal in the IEP is measurable and contains these four components, select YES. If there is not at least 1 annual goal or if the annual goals in the IEP are NOT measurable, select NO.</a:t>
            </a:r>
          </a:p>
        </p:txBody>
      </p:sp>
      <p:sp>
        <p:nvSpPr>
          <p:cNvPr id="4" name="Slide Number Placeholder 3"/>
          <p:cNvSpPr>
            <a:spLocks noGrp="1"/>
          </p:cNvSpPr>
          <p:nvPr>
            <p:ph type="sldNum" sz="quarter" idx="10"/>
          </p:nvPr>
        </p:nvSpPr>
        <p:spPr/>
        <p:txBody>
          <a:bodyPr/>
          <a:lstStyle/>
          <a:p>
            <a:fld id="{B03B681A-0971-437A-97B1-44BF12E3167A}" type="slidenum">
              <a:rPr lang="en-US" smtClean="0"/>
              <a:t>78</a:t>
            </a:fld>
            <a:endParaRPr lang="en-US"/>
          </a:p>
        </p:txBody>
      </p:sp>
    </p:spTree>
    <p:extLst>
      <p:ext uri="{BB962C8B-B14F-4D97-AF65-F5344CB8AC3E}">
        <p14:creationId xmlns:p14="http://schemas.microsoft.com/office/powerpoint/2010/main" val="37384367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This is the progress centers tip sheet for measurable annual goals. </a:t>
            </a:r>
          </a:p>
          <a:p>
            <a:r>
              <a:rPr lang="en-US" dirty="0"/>
              <a:t>When writing a goal, start with the academic and functional needs identified in the PLAAFP statement. Then identify the needed skills to access and progress in grade level standards. Discuss what the student should be able to achieve during the next 12 months. Then develop an individualized, ambitious, but attainable goal. When reviewing your goals, it may help to think about “are the goals we write adequate and appropriate to determine effectiveness of our special education services?”</a:t>
            </a:r>
          </a:p>
        </p:txBody>
      </p:sp>
      <p:sp>
        <p:nvSpPr>
          <p:cNvPr id="4" name="Slide Number Placeholder 3"/>
          <p:cNvSpPr>
            <a:spLocks noGrp="1"/>
          </p:cNvSpPr>
          <p:nvPr>
            <p:ph type="sldNum" sz="quarter" idx="5"/>
          </p:nvPr>
        </p:nvSpPr>
        <p:spPr/>
        <p:txBody>
          <a:bodyPr/>
          <a:lstStyle/>
          <a:p>
            <a:fld id="{B03B681A-0971-437A-97B1-44BF12E3167A}" type="slidenum">
              <a:rPr lang="en-US" smtClean="0"/>
              <a:t>79</a:t>
            </a:fld>
            <a:endParaRPr lang="en-US"/>
          </a:p>
        </p:txBody>
      </p:sp>
    </p:spTree>
    <p:extLst>
      <p:ext uri="{BB962C8B-B14F-4D97-AF65-F5344CB8AC3E}">
        <p14:creationId xmlns:p14="http://schemas.microsoft.com/office/powerpoint/2010/main" val="233064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KSDE implements and oversees integrated monitoring that includes ESEA and IDEA. This system is in response to general supervision oversight expectation from the US Department of Education. The diagram on the right show the different general supervision elements that connect with KIAS. It represents the integration of ESEA and IDEA programs</a:t>
            </a:r>
          </a:p>
        </p:txBody>
      </p:sp>
      <p:sp>
        <p:nvSpPr>
          <p:cNvPr id="4" name="Slide Number Placeholder 3"/>
          <p:cNvSpPr>
            <a:spLocks noGrp="1"/>
          </p:cNvSpPr>
          <p:nvPr>
            <p:ph type="sldNum" sz="quarter" idx="5"/>
          </p:nvPr>
        </p:nvSpPr>
        <p:spPr/>
        <p:txBody>
          <a:bodyPr/>
          <a:lstStyle/>
          <a:p>
            <a:fld id="{B03B681A-0971-437A-97B1-44BF12E3167A}" type="slidenum">
              <a:rPr lang="en-US" smtClean="0"/>
              <a:t>8</a:t>
            </a:fld>
            <a:endParaRPr lang="en-US"/>
          </a:p>
        </p:txBody>
      </p:sp>
    </p:spTree>
    <p:extLst>
      <p:ext uri="{BB962C8B-B14F-4D97-AF65-F5344CB8AC3E}">
        <p14:creationId xmlns:p14="http://schemas.microsoft.com/office/powerpoint/2010/main" val="31566999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aa72a8901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aa72a8901_0_3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cs typeface="Calibri"/>
              </a:rPr>
              <a:t>Josie</a:t>
            </a:r>
          </a:p>
          <a:p>
            <a:r>
              <a:rPr lang="en-US" dirty="0">
                <a:cs typeface="Calibri"/>
              </a:rPr>
              <a:t>These are some general reminder for IEP goals, </a:t>
            </a:r>
          </a:p>
          <a:p>
            <a:r>
              <a:rPr lang="en-US" dirty="0">
                <a:cs typeface="Calibri"/>
              </a:rPr>
              <a:t>1. every IEP needs to have at least one goal. If there is not at least 1 measurable goal in the IEP, question 14 will need to be marked NO. </a:t>
            </a:r>
          </a:p>
          <a:p>
            <a:r>
              <a:rPr lang="en-US" dirty="0">
                <a:cs typeface="Calibri"/>
              </a:rPr>
              <a:t>2. The goals that are in the IEP should outline what improvements the IEP team expects the student to make, even if the only service the student is receiving is consultation. </a:t>
            </a:r>
          </a:p>
          <a:p>
            <a:r>
              <a:rPr lang="en-US" dirty="0">
                <a:cs typeface="Calibri"/>
              </a:rPr>
              <a:t>3. Again, all goals must be measurable, according to question 14. If a measurable annual goal is written correctly with the 4 required components, the requirement of how to progress toward completing the goal is measured is contained within the goal and no additional information is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4. You must have a baseline for the goal in order to judge the criteria component as appropriate and evaluate if the student is making progress. 5. The goal, the baseline, and the progress reports must use the same method of measuring the student's performance. Don’t say in the goal that the student will read 100 words in a minute with 90% accuracy and then have the progress monitoring only say “student is doing great”</a:t>
            </a:r>
          </a:p>
          <a:p>
            <a:r>
              <a:rPr lang="en-US" dirty="0">
                <a:cs typeface="Calibri"/>
              </a:rPr>
              <a:t>5. Lastly make sure you are clear about who is or will be doing the progress monitoring of the goal and reporting to the parents according to the frequency indicated in the IEP. </a:t>
            </a:r>
          </a:p>
        </p:txBody>
      </p:sp>
      <p:sp>
        <p:nvSpPr>
          <p:cNvPr id="438" name="Google Shape;438;gfaa72a8901_0_3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9f4144947_0_64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More information on annual measurable goals is found in chapter four of the special education process handbook. The handbook defines a measurable annual goal as a "description of what a child can reasonably be expected to accomplish within a 12-month period." This goal must be related to meeting the needs of the child that result from their exceptionality and there is a direct relationship between the measurable annual goal, baseline data, and the needs identified in the PLAAFPs. If we haven't stressed it enough, the four critical components of a measurable annual goal are timeframe - which is usually specified as number of weeks or a specific upcoming date, conditions - the manner by which progress towards the goal will be measured, behavior - which is the specific performance that is being monitored, and criterion - which identifies how much, how often, or to what standards the team will know that the goal has been reached. If you have eagle eyes, each of those critical components has an example of what that might look like in the individual goals of the children you will be reviewing files for. </a:t>
            </a:r>
          </a:p>
        </p:txBody>
      </p:sp>
      <p:sp>
        <p:nvSpPr>
          <p:cNvPr id="444" name="Google Shape;444;gf9f4144947_0_6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another example to assist IEP teams in writing measurable annual goals.</a:t>
            </a:r>
          </a:p>
        </p:txBody>
      </p:sp>
      <p:sp>
        <p:nvSpPr>
          <p:cNvPr id="4" name="Slide Number Placeholder 3"/>
          <p:cNvSpPr>
            <a:spLocks noGrp="1"/>
          </p:cNvSpPr>
          <p:nvPr>
            <p:ph type="sldNum" sz="quarter" idx="5"/>
          </p:nvPr>
        </p:nvSpPr>
        <p:spPr/>
        <p:txBody>
          <a:bodyPr/>
          <a:lstStyle/>
          <a:p>
            <a:fld id="{B03B681A-0971-437A-97B1-44BF12E3167A}" type="slidenum">
              <a:rPr lang="en-US" smtClean="0"/>
              <a:t>82</a:t>
            </a:fld>
            <a:endParaRPr lang="en-US"/>
          </a:p>
        </p:txBody>
      </p:sp>
    </p:spTree>
    <p:extLst>
      <p:ext uri="{BB962C8B-B14F-4D97-AF65-F5344CB8AC3E}">
        <p14:creationId xmlns:p14="http://schemas.microsoft.com/office/powerpoint/2010/main" val="22517961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On this slide we have provided several examples for each required component of the measurable goal.</a:t>
            </a:r>
          </a:p>
        </p:txBody>
      </p:sp>
      <p:sp>
        <p:nvSpPr>
          <p:cNvPr id="4" name="Slide Number Placeholder 3"/>
          <p:cNvSpPr>
            <a:spLocks noGrp="1"/>
          </p:cNvSpPr>
          <p:nvPr>
            <p:ph type="sldNum" sz="quarter" idx="5"/>
          </p:nvPr>
        </p:nvSpPr>
        <p:spPr/>
        <p:txBody>
          <a:bodyPr/>
          <a:lstStyle/>
          <a:p>
            <a:fld id="{B03B681A-0971-437A-97B1-44BF12E3167A}" type="slidenum">
              <a:rPr lang="en-US" smtClean="0"/>
              <a:t>83</a:t>
            </a:fld>
            <a:endParaRPr lang="en-US"/>
          </a:p>
        </p:txBody>
      </p:sp>
    </p:spTree>
    <p:extLst>
      <p:ext uri="{BB962C8B-B14F-4D97-AF65-F5344CB8AC3E}">
        <p14:creationId xmlns:p14="http://schemas.microsoft.com/office/powerpoint/2010/main" val="26142597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For the first example, if you’re using a rubric, make sure it is included in the progress monitoring as well.</a:t>
            </a:r>
          </a:p>
        </p:txBody>
      </p:sp>
      <p:sp>
        <p:nvSpPr>
          <p:cNvPr id="4" name="Slide Number Placeholder 3"/>
          <p:cNvSpPr>
            <a:spLocks noGrp="1"/>
          </p:cNvSpPr>
          <p:nvPr>
            <p:ph type="sldNum" sz="quarter" idx="5"/>
          </p:nvPr>
        </p:nvSpPr>
        <p:spPr/>
        <p:txBody>
          <a:bodyPr/>
          <a:lstStyle/>
          <a:p>
            <a:fld id="{B03B681A-0971-437A-97B1-44BF12E3167A}" type="slidenum">
              <a:rPr lang="en-US" smtClean="0"/>
              <a:t>84</a:t>
            </a:fld>
            <a:endParaRPr lang="en-US"/>
          </a:p>
        </p:txBody>
      </p:sp>
    </p:spTree>
    <p:extLst>
      <p:ext uri="{BB962C8B-B14F-4D97-AF65-F5344CB8AC3E}">
        <p14:creationId xmlns:p14="http://schemas.microsoft.com/office/powerpoint/2010/main" val="2685911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85</a:t>
            </a:fld>
            <a:endParaRPr lang="en-US"/>
          </a:p>
        </p:txBody>
      </p:sp>
    </p:spTree>
    <p:extLst>
      <p:ext uri="{BB962C8B-B14F-4D97-AF65-F5344CB8AC3E}">
        <p14:creationId xmlns:p14="http://schemas.microsoft.com/office/powerpoint/2010/main" val="34961981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cs typeface="Calibri"/>
              </a:rPr>
              <a:t>This question had the highest number of non-compliant files last year.</a:t>
            </a:r>
          </a:p>
          <a:p>
            <a:pPr marL="0" indent="0">
              <a:buNone/>
            </a:pPr>
            <a:endParaRPr lang="en-US" sz="1200" b="1" dirty="0"/>
          </a:p>
          <a:p>
            <a:pPr marL="0" indent="0">
              <a:buNone/>
            </a:pPr>
            <a:r>
              <a:rPr lang="en-US" sz="1200" b="1" dirty="0"/>
              <a:t>METHOD</a:t>
            </a:r>
            <a:r>
              <a:rPr lang="en-US" sz="1200" dirty="0"/>
              <a:t>: </a:t>
            </a:r>
          </a:p>
          <a:p>
            <a:pPr>
              <a:buClr>
                <a:schemeClr val="accent1"/>
              </a:buClr>
            </a:pPr>
            <a:r>
              <a:rPr lang="en-US" sz="1200" b="1" u="sng" dirty="0"/>
              <a:t>First</a:t>
            </a:r>
            <a:r>
              <a:rPr lang="en-US" sz="1200" dirty="0"/>
              <a:t>, review the IEP to determine if the IEP includes a description of how the student’s progress toward meeting each of the annual goals will be measured. This information could be contained within each goal or in a separate section of the IEP. </a:t>
            </a:r>
          </a:p>
          <a:p>
            <a:pPr>
              <a:buClr>
                <a:schemeClr val="accent1"/>
              </a:buClr>
            </a:pPr>
            <a:r>
              <a:rPr lang="en-US" sz="1200" b="1" u="sng" dirty="0"/>
              <a:t>Next</a:t>
            </a:r>
            <a:r>
              <a:rPr lang="en-US" sz="1200" dirty="0"/>
              <a:t>, review the IEP to determine if the IEP includes a description of when periodic reports on the progress the student is making toward meeting each of the annual goals will be provided. </a:t>
            </a:r>
          </a:p>
          <a:p>
            <a:pPr>
              <a:buClr>
                <a:schemeClr val="accent1"/>
              </a:buClr>
            </a:pPr>
            <a:r>
              <a:rPr lang="en-US" sz="1200" b="1" u="sng" dirty="0"/>
              <a:t>Finally</a:t>
            </a:r>
            <a:r>
              <a:rPr lang="en-US" sz="1200" dirty="0"/>
              <a:t>,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 </a:t>
            </a:r>
            <a:r>
              <a:rPr lang="en-US" sz="1200" b="1" dirty="0"/>
              <a:t>We always want the goal, baseline, and progress report to use the same measurement.</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86</a:t>
            </a:fld>
            <a:endParaRPr lang="en-US"/>
          </a:p>
        </p:txBody>
      </p:sp>
    </p:spTree>
    <p:extLst>
      <p:ext uri="{BB962C8B-B14F-4D97-AF65-F5344CB8AC3E}">
        <p14:creationId xmlns:p14="http://schemas.microsoft.com/office/powerpoint/2010/main" val="2713111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9f4144947_0_64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Cary</a:t>
            </a:r>
          </a:p>
          <a:p>
            <a:pPr>
              <a:buSzPts val="1400"/>
            </a:pPr>
            <a:r>
              <a:rPr lang="en-US" dirty="0"/>
              <a:t>Chapter 4 of the Process Handbook reminds us of the requirements for Q 15.</a:t>
            </a:r>
            <a:endParaRPr dirty="0"/>
          </a:p>
        </p:txBody>
      </p:sp>
      <p:sp>
        <p:nvSpPr>
          <p:cNvPr id="471" name="Google Shape;471;gf9f4144947_0_6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The Progress Monitoring TIP sheet is a great resource for your IEP teams. This is one of the materials that we had printed for you. </a:t>
            </a:r>
          </a:p>
        </p:txBody>
      </p:sp>
      <p:sp>
        <p:nvSpPr>
          <p:cNvPr id="4" name="Slide Number Placeholder 3"/>
          <p:cNvSpPr>
            <a:spLocks noGrp="1"/>
          </p:cNvSpPr>
          <p:nvPr>
            <p:ph type="sldNum" sz="quarter" idx="5"/>
          </p:nvPr>
        </p:nvSpPr>
        <p:spPr/>
        <p:txBody>
          <a:bodyPr/>
          <a:lstStyle/>
          <a:p>
            <a:fld id="{B03B681A-0971-437A-97B1-44BF12E3167A}" type="slidenum">
              <a:rPr lang="en-US" smtClean="0"/>
              <a:t>88</a:t>
            </a:fld>
            <a:endParaRPr lang="en-US"/>
          </a:p>
        </p:txBody>
      </p:sp>
    </p:spTree>
    <p:extLst>
      <p:ext uri="{BB962C8B-B14F-4D97-AF65-F5344CB8AC3E}">
        <p14:creationId xmlns:p14="http://schemas.microsoft.com/office/powerpoint/2010/main" val="8316580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When we talk about progress monitoring we are referring to methods for assessing a students progress on a regular and frequent bases so that we can evaluate the effectiveness of instruction. The measurement selected needs to align with the student’s goal.</a:t>
            </a:r>
          </a:p>
        </p:txBody>
      </p:sp>
      <p:sp>
        <p:nvSpPr>
          <p:cNvPr id="4" name="Slide Number Placeholder 3"/>
          <p:cNvSpPr>
            <a:spLocks noGrp="1"/>
          </p:cNvSpPr>
          <p:nvPr>
            <p:ph type="sldNum" sz="quarter" idx="5"/>
          </p:nvPr>
        </p:nvSpPr>
        <p:spPr/>
        <p:txBody>
          <a:bodyPr/>
          <a:lstStyle/>
          <a:p>
            <a:fld id="{B03B681A-0971-437A-97B1-44BF12E3167A}" type="slidenum">
              <a:rPr lang="en-US" smtClean="0"/>
              <a:t>89</a:t>
            </a:fld>
            <a:endParaRPr lang="en-US"/>
          </a:p>
        </p:txBody>
      </p:sp>
    </p:spTree>
    <p:extLst>
      <p:ext uri="{BB962C8B-B14F-4D97-AF65-F5344CB8AC3E}">
        <p14:creationId xmlns:p14="http://schemas.microsoft.com/office/powerpoint/2010/main" val="124532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New user – you will need to register for a common authentication login. If you have changed districts you will also need to do this. You will be notified once your access is approved.</a:t>
            </a:r>
          </a:p>
          <a:p>
            <a:r>
              <a:rPr lang="en-US" dirty="0"/>
              <a:t>Depending on the role, you may need to be promoted so that you have the necessary access – district administrator. Anyone can have access, but the special education director decides what level of access. The quick start guide explains all of this.</a:t>
            </a:r>
          </a:p>
          <a:p>
            <a:r>
              <a:rPr lang="en-US" dirty="0"/>
              <a:t>Interlocal directors need approval from their superintendent and then will need to approve themselves.</a:t>
            </a:r>
          </a:p>
        </p:txBody>
      </p:sp>
      <p:sp>
        <p:nvSpPr>
          <p:cNvPr id="4" name="Slide Number Placeholder 3"/>
          <p:cNvSpPr>
            <a:spLocks noGrp="1"/>
          </p:cNvSpPr>
          <p:nvPr>
            <p:ph type="sldNum" sz="quarter" idx="10"/>
          </p:nvPr>
        </p:nvSpPr>
        <p:spPr/>
        <p:txBody>
          <a:bodyPr/>
          <a:lstStyle/>
          <a:p>
            <a:fld id="{B03B681A-0971-437A-97B1-44BF12E3167A}" type="slidenum">
              <a:rPr lang="en-US" smtClean="0"/>
              <a:t>9</a:t>
            </a:fld>
            <a:endParaRPr lang="en-US"/>
          </a:p>
        </p:txBody>
      </p:sp>
    </p:spTree>
    <p:extLst>
      <p:ext uri="{BB962C8B-B14F-4D97-AF65-F5344CB8AC3E}">
        <p14:creationId xmlns:p14="http://schemas.microsoft.com/office/powerpoint/2010/main" val="9766623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Progress monitoring is part of specially designed instruction and helps providers know when to change instructional practices, adjust curriculum and add services and supports. Progress monitoring improves outcomes for all students and promotes closing the achievement gap.</a:t>
            </a:r>
          </a:p>
        </p:txBody>
      </p:sp>
      <p:sp>
        <p:nvSpPr>
          <p:cNvPr id="4" name="Slide Number Placeholder 3"/>
          <p:cNvSpPr>
            <a:spLocks noGrp="1"/>
          </p:cNvSpPr>
          <p:nvPr>
            <p:ph type="sldNum" sz="quarter" idx="5"/>
          </p:nvPr>
        </p:nvSpPr>
        <p:spPr/>
        <p:txBody>
          <a:bodyPr/>
          <a:lstStyle/>
          <a:p>
            <a:fld id="{B03B681A-0971-437A-97B1-44BF12E3167A}" type="slidenum">
              <a:rPr lang="en-US" smtClean="0"/>
              <a:t>90</a:t>
            </a:fld>
            <a:endParaRPr lang="en-US"/>
          </a:p>
        </p:txBody>
      </p:sp>
    </p:spTree>
    <p:extLst>
      <p:ext uri="{BB962C8B-B14F-4D97-AF65-F5344CB8AC3E}">
        <p14:creationId xmlns:p14="http://schemas.microsoft.com/office/powerpoint/2010/main" val="41290065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slide provides a timeline of what needs to be done before, during, and after progress monitoring. It shows how we make decisions base on whether the student was responsive or non-responsive to the instruction. It is important to make a change if the student is non-responsive.</a:t>
            </a:r>
          </a:p>
        </p:txBody>
      </p:sp>
      <p:sp>
        <p:nvSpPr>
          <p:cNvPr id="4" name="Slide Number Placeholder 3"/>
          <p:cNvSpPr>
            <a:spLocks noGrp="1"/>
          </p:cNvSpPr>
          <p:nvPr>
            <p:ph type="sldNum" sz="quarter" idx="5"/>
          </p:nvPr>
        </p:nvSpPr>
        <p:spPr/>
        <p:txBody>
          <a:bodyPr/>
          <a:lstStyle/>
          <a:p>
            <a:fld id="{B03B681A-0971-437A-97B1-44BF12E3167A}" type="slidenum">
              <a:rPr lang="en-US" smtClean="0"/>
              <a:t>91</a:t>
            </a:fld>
            <a:endParaRPr lang="en-US"/>
          </a:p>
        </p:txBody>
      </p:sp>
    </p:spTree>
    <p:extLst>
      <p:ext uri="{BB962C8B-B14F-4D97-AF65-F5344CB8AC3E}">
        <p14:creationId xmlns:p14="http://schemas.microsoft.com/office/powerpoint/2010/main" val="28292228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Resource shared on Stetson &amp; Associates. Progress Monitoring All students need to be monitored against grade level standards.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that are expected to pass grade level assessments should be monitored along the same schedule as general education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Some students are not anticipated to pass grade level assessments and should be monitored at least 2x per month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significantly below peers (1%) may need to be monitored weekly</a:t>
            </a:r>
          </a:p>
          <a:p>
            <a:endParaRPr lang="en-US" dirty="0"/>
          </a:p>
          <a:p>
            <a:r>
              <a:rPr lang="en-US" dirty="0"/>
              <a:t>General and special education should work together to create an individual progress monitoring plan for students with IEPs</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92</a:t>
            </a:fld>
            <a:endParaRPr lang="en-US"/>
          </a:p>
        </p:txBody>
      </p:sp>
    </p:spTree>
    <p:extLst>
      <p:ext uri="{BB962C8B-B14F-4D97-AF65-F5344CB8AC3E}">
        <p14:creationId xmlns:p14="http://schemas.microsoft.com/office/powerpoint/2010/main" val="26473508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Monitoring progress using rubrics</a:t>
            </a:r>
          </a:p>
          <a:p>
            <a:pPr marL="171450" indent="-171450">
              <a:buFontTx/>
              <a:buChar char="-"/>
            </a:pPr>
            <a:r>
              <a:rPr lang="en-US" dirty="0"/>
              <a:t>Rubrics can be an easy way to track specific student progress</a:t>
            </a:r>
          </a:p>
          <a:p>
            <a:pPr marL="171450" indent="-171450">
              <a:buFontTx/>
              <a:buChar char="-"/>
            </a:pPr>
            <a:r>
              <a:rPr lang="en-US" dirty="0"/>
              <a:t>Search for already published rubrics to simplify the task</a:t>
            </a:r>
          </a:p>
          <a:p>
            <a:pPr marL="171450" indent="-171450">
              <a:buFontTx/>
              <a:buChar char="-"/>
            </a:pPr>
            <a:r>
              <a:rPr lang="en-US" dirty="0"/>
              <a:t>Rubrics serve to task analyze some skill areas</a:t>
            </a:r>
          </a:p>
          <a:p>
            <a:pPr marL="171450" indent="-171450">
              <a:buFontTx/>
              <a:buChar char="-"/>
            </a:pPr>
            <a:r>
              <a:rPr lang="en-US" dirty="0"/>
              <a:t>A single rubric can be used to track student progress over time.</a:t>
            </a:r>
          </a:p>
          <a:p>
            <a:pPr marL="171450" indent="-171450">
              <a:buFontTx/>
              <a:buChar char="-"/>
            </a:pPr>
            <a:endParaRPr lang="en-US" dirty="0"/>
          </a:p>
          <a:p>
            <a:pPr marL="0" indent="0">
              <a:buFontTx/>
              <a:buNone/>
            </a:pPr>
            <a:r>
              <a:rPr lang="en-US" dirty="0"/>
              <a:t>The images in the slide are of  an Elementary writing rubric in student friendly terms</a:t>
            </a:r>
          </a:p>
          <a:p>
            <a:pPr marL="0" indent="0">
              <a:buFontTx/>
              <a:buNone/>
            </a:pPr>
            <a:r>
              <a:rPr lang="en-US" dirty="0"/>
              <a:t>We have included the link which takes you to lots of rubrics</a:t>
            </a:r>
          </a:p>
        </p:txBody>
      </p:sp>
      <p:sp>
        <p:nvSpPr>
          <p:cNvPr id="4" name="Slide Number Placeholder 3"/>
          <p:cNvSpPr>
            <a:spLocks noGrp="1"/>
          </p:cNvSpPr>
          <p:nvPr>
            <p:ph type="sldNum" sz="quarter" idx="5"/>
          </p:nvPr>
        </p:nvSpPr>
        <p:spPr/>
        <p:txBody>
          <a:bodyPr/>
          <a:lstStyle/>
          <a:p>
            <a:fld id="{B03B681A-0971-437A-97B1-44BF12E3167A}" type="slidenum">
              <a:rPr lang="en-US" smtClean="0"/>
              <a:t>93</a:t>
            </a:fld>
            <a:endParaRPr lang="en-US"/>
          </a:p>
        </p:txBody>
      </p:sp>
    </p:spTree>
    <p:extLst>
      <p:ext uri="{BB962C8B-B14F-4D97-AF65-F5344CB8AC3E}">
        <p14:creationId xmlns:p14="http://schemas.microsoft.com/office/powerpoint/2010/main" val="3166907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From University of Wisconsin – Stout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a:t>
            </a:r>
          </a:p>
        </p:txBody>
      </p:sp>
      <p:sp>
        <p:nvSpPr>
          <p:cNvPr id="4" name="Slide Number Placeholder 3"/>
          <p:cNvSpPr>
            <a:spLocks noGrp="1"/>
          </p:cNvSpPr>
          <p:nvPr>
            <p:ph type="sldNum" sz="quarter" idx="5"/>
          </p:nvPr>
        </p:nvSpPr>
        <p:spPr/>
        <p:txBody>
          <a:bodyPr/>
          <a:lstStyle/>
          <a:p>
            <a:fld id="{B03B681A-0971-437A-97B1-44BF12E3167A}" type="slidenum">
              <a:rPr lang="en-US" smtClean="0"/>
              <a:t>94</a:t>
            </a:fld>
            <a:endParaRPr lang="en-US"/>
          </a:p>
        </p:txBody>
      </p:sp>
    </p:spTree>
    <p:extLst>
      <p:ext uri="{BB962C8B-B14F-4D97-AF65-F5344CB8AC3E}">
        <p14:creationId xmlns:p14="http://schemas.microsoft.com/office/powerpoint/2010/main" val="1290553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Cary</a:t>
            </a:r>
          </a:p>
          <a:p>
            <a:pPr marL="0" indent="0">
              <a:buFont typeface="+mj-lt"/>
              <a:buNone/>
            </a:pPr>
            <a:r>
              <a:rPr lang="en-US" dirty="0"/>
              <a:t>This slide provides some techniques for progress monitoring. The IRIS Module: intensive intervention part 2 is on collecting and analyzing data for data-based individualization</a:t>
            </a:r>
          </a:p>
        </p:txBody>
      </p:sp>
      <p:sp>
        <p:nvSpPr>
          <p:cNvPr id="4" name="Slide Number Placeholder 3"/>
          <p:cNvSpPr>
            <a:spLocks noGrp="1"/>
          </p:cNvSpPr>
          <p:nvPr>
            <p:ph type="sldNum" sz="quarter" idx="5"/>
          </p:nvPr>
        </p:nvSpPr>
        <p:spPr/>
        <p:txBody>
          <a:bodyPr/>
          <a:lstStyle/>
          <a:p>
            <a:fld id="{B03B681A-0971-437A-97B1-44BF12E3167A}" type="slidenum">
              <a:rPr lang="en-US" smtClean="0"/>
              <a:t>95</a:t>
            </a:fld>
            <a:endParaRPr lang="en-US"/>
          </a:p>
        </p:txBody>
      </p:sp>
    </p:spTree>
    <p:extLst>
      <p:ext uri="{BB962C8B-B14F-4D97-AF65-F5344CB8AC3E}">
        <p14:creationId xmlns:p14="http://schemas.microsoft.com/office/powerpoint/2010/main" val="2471127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96</a:t>
            </a:fld>
            <a:endParaRPr lang="en-US"/>
          </a:p>
        </p:txBody>
      </p:sp>
    </p:spTree>
    <p:extLst>
      <p:ext uri="{BB962C8B-B14F-4D97-AF65-F5344CB8AC3E}">
        <p14:creationId xmlns:p14="http://schemas.microsoft.com/office/powerpoint/2010/main" val="2302008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97</a:t>
            </a:fld>
            <a:endParaRPr lang="en-US"/>
          </a:p>
        </p:txBody>
      </p:sp>
    </p:spTree>
    <p:extLst>
      <p:ext uri="{BB962C8B-B14F-4D97-AF65-F5344CB8AC3E}">
        <p14:creationId xmlns:p14="http://schemas.microsoft.com/office/powerpoint/2010/main" val="4623453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dirty="0"/>
              <a:t>Cary</a:t>
            </a:r>
          </a:p>
        </p:txBody>
      </p:sp>
      <p:sp>
        <p:nvSpPr>
          <p:cNvPr id="465" name="Google Shape;46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Progress was also reported for all reporting periods.</a:t>
            </a:r>
          </a:p>
        </p:txBody>
      </p:sp>
      <p:sp>
        <p:nvSpPr>
          <p:cNvPr id="4" name="Slide Number Placeholder 3"/>
          <p:cNvSpPr>
            <a:spLocks noGrp="1"/>
          </p:cNvSpPr>
          <p:nvPr>
            <p:ph type="sldNum" sz="quarter" idx="5"/>
          </p:nvPr>
        </p:nvSpPr>
        <p:spPr/>
        <p:txBody>
          <a:bodyPr/>
          <a:lstStyle/>
          <a:p>
            <a:fld id="{B03B681A-0971-437A-97B1-44BF12E3167A}" type="slidenum">
              <a:rPr lang="en-US" smtClean="0"/>
              <a:t>99</a:t>
            </a:fld>
            <a:endParaRPr lang="en-US"/>
          </a:p>
        </p:txBody>
      </p:sp>
    </p:spTree>
    <p:extLst>
      <p:ext uri="{BB962C8B-B14F-4D97-AF65-F5344CB8AC3E}">
        <p14:creationId xmlns:p14="http://schemas.microsoft.com/office/powerpoint/2010/main" val="3508681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9.svg"/><Relationship Id="rId4" Type="http://schemas.openxmlformats.org/officeDocument/2006/relationships/image" Target="../media/image16.jpeg"/><Relationship Id="rId9"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666"/>
            <a:ext cx="12189630" cy="6856666"/>
          </a:xfrm>
          <a:prstGeom prst="rect">
            <a:avLst/>
          </a:prstGeom>
        </p:spPr>
      </p:pic>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97699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8"/>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746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a:p>
        </p:txBody>
      </p:sp>
      <p:sp>
        <p:nvSpPr>
          <p:cNvPr id="2" name="Date Placeholder 1"/>
          <p:cNvSpPr>
            <a:spLocks noGrp="1"/>
          </p:cNvSpPr>
          <p:nvPr>
            <p:ph type="dt" sz="half" idx="10"/>
          </p:nvPr>
        </p:nvSpPr>
        <p:spPr/>
        <p:txBody>
          <a:bodyPr/>
          <a:lstStyle/>
          <a:p>
            <a:fld id="{4A706AEE-E4B8-4315-A38A-5DBF50C52D73}"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645465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96624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43242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179874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5123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3247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389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561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665726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393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4545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5771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920571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2789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666933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4368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175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71162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8959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3586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6" cy="6856664"/>
          </a:xfrm>
          <a:prstGeom prst="rect">
            <a:avLst/>
          </a:prstGeom>
        </p:spPr>
      </p:pic>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882145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3786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66512590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82221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29873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2880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378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44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44928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a:p>
        </p:txBody>
      </p:sp>
    </p:spTree>
    <p:extLst>
      <p:ext uri="{BB962C8B-B14F-4D97-AF65-F5344CB8AC3E}">
        <p14:creationId xmlns:p14="http://schemas.microsoft.com/office/powerpoint/2010/main" val="243890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368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4"/>
            <a:ext cx="12185906"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12/16/2024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6366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608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75" r:id="rId8"/>
    <p:sldLayoutId id="2147483676" r:id="rId9"/>
    <p:sldLayoutId id="2147483667" r:id="rId10"/>
    <p:sldLayoutId id="2147483673" r:id="rId11"/>
    <p:sldLayoutId id="2147483668" r:id="rId12"/>
    <p:sldLayoutId id="2147483669"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043340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3.xml.rels><?xml version="1.0" encoding="UTF-8" standalone="yes"?>
<Relationships xmlns="http://schemas.openxmlformats.org/package/2006/relationships"><Relationship Id="rId3" Type="http://schemas.openxmlformats.org/officeDocument/2006/relationships/hyperlink" Target="https://promotingprogress.org/sites/default/files/2020-09/Participation_Assessment_IEP_Tips.pdf"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59.png"/><Relationship Id="rId4" Type="http://schemas.openxmlformats.org/officeDocument/2006/relationships/image" Target="../media/image5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105.xml.rels><?xml version="1.0" encoding="UTF-8" standalone="yes"?>
<Relationships xmlns="http://schemas.openxmlformats.org/package/2006/relationships"><Relationship Id="rId3" Type="http://schemas.openxmlformats.org/officeDocument/2006/relationships/hyperlink" Target="https://promotingprogress.org/sites/default/files/2021-05/StatementServ_IEP_Tips.pdf"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61.png"/><Relationship Id="rId4" Type="http://schemas.openxmlformats.org/officeDocument/2006/relationships/image" Target="../media/image60.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07.xml.rels><?xml version="1.0" encoding="UTF-8" standalone="yes"?>
<Relationships xmlns="http://schemas.openxmlformats.org/package/2006/relationships"><Relationship Id="rId3" Type="http://schemas.openxmlformats.org/officeDocument/2006/relationships/hyperlink" Target="https://promotingprogress.org/sites/default/files/2020-09/Date_Frequency_Services_IEP_Tips.pdf" TargetMode="External"/><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s://drive.google.com/file/d/1TW6wNZt2T-PNI6bf9MZkqstHbHlWxyVp/view?usp=sharin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hyperlink" Target="https://drive.google.com/file/d/1ScLJDnlfzfoNLq4FwWXnnVGNDZSs4vox/view?usp=shar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hyperlink" Target="https://www.ksde.org/Portals/0/SES/legal/regulations/OSEP-DearColleague-Myths-Facts-Assistive-Technology.pdf" TargetMode="External"/><Relationship Id="rId3" Type="http://schemas.openxmlformats.org/officeDocument/2006/relationships/hyperlink" Target="https://www.ksde.org/Portals/0/SES/KIAS/FrequencyLocationDuration-AssuringDocumentation.pdf" TargetMode="External"/><Relationship Id="rId7" Type="http://schemas.openxmlformats.org/officeDocument/2006/relationships/hyperlink" Target="https://ksdetasn.org/resources/3751"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hyperlink" Target="https://www.ksde.org/Portals/0/SES/pubs/ConsiderationForAccessibleEducationalMaterials.pdf" TargetMode="External"/><Relationship Id="rId5" Type="http://schemas.openxmlformats.org/officeDocument/2006/relationships/hyperlink" Target="https://www.ksde.org/Portals/0/SES/KIAS/FrequencyLocationDuration-Documenting.pdf" TargetMode="External"/><Relationship Id="rId4" Type="http://schemas.openxmlformats.org/officeDocument/2006/relationships/hyperlink" Target="https://www.ksde.org/Portals/0/SES/KIAS/FrequencyLocationDuration-ExamplesForAccommodModification.pdf" TargetMode="External"/><Relationship Id="rId9" Type="http://schemas.openxmlformats.org/officeDocument/2006/relationships/hyperlink" Target="https://www.ksde.org/Portals/0/SES/legal/regulations/OSEP-Myths-Facts-Assistive-Technology-Devices.pdf"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20.xml.rels><?xml version="1.0" encoding="UTF-8" standalone="yes"?>
<Relationships xmlns="http://schemas.openxmlformats.org/package/2006/relationships"><Relationship Id="rId3" Type="http://schemas.openxmlformats.org/officeDocument/2006/relationships/hyperlink" Target="https://drive.google.com/file/d/1iCc7PiTeEUSlDMs3elLzVnQAaCmZj6iS/view?usp=share_link" TargetMode="External"/><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22.xml.rels><?xml version="1.0" encoding="UTF-8" standalone="yes"?>
<Relationships xmlns="http://schemas.openxmlformats.org/package/2006/relationships"><Relationship Id="rId3" Type="http://schemas.openxmlformats.org/officeDocument/2006/relationships/hyperlink" Target="https://www.ksde.org/LinkClick.aspx?fileticket=p5Fwd94O9xk%3d&amp;tabid=598&amp;portalid=0&amp;mid=1518"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27.xml.rels><?xml version="1.0" encoding="UTF-8" standalone="yes"?>
<Relationships xmlns="http://schemas.openxmlformats.org/package/2006/relationships"><Relationship Id="rId3" Type="http://schemas.openxmlformats.org/officeDocument/2006/relationships/hyperlink" Target="https://promotingprogress.org/sites/default/files/2021-06/Educational_Setting_IEP_Tips.pdf" TargetMode="External"/><Relationship Id="rId2" Type="http://schemas.openxmlformats.org/officeDocument/2006/relationships/notesSlide" Target="../notesSlides/notesSlide12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68.png"/><Relationship Id="rId4" Type="http://schemas.openxmlformats.org/officeDocument/2006/relationships/image" Target="../media/image6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sites.ed.gov/idea/idea-files/dear-colleague-letter-general-supervision-responsibilities-july-24-2023/"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hyperlink" Target="https://sites.ed.gov/idea/idea-files/guidance-on-state-general-supervision-responsibilities-under-parts-b-and-c-of-the-idea-july-24-2023/"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53.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www.ksde.org/Default.aspx?tabid=510"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5&amp;c=E,1,2PmqiRmeHQSyDeZLT31ekw1PrexsxsyK-ZeEsuMGOE4AXljgy7V-2UAl5tNSVTj8z5mHiCW5XG_z9xNJz8SW1MyqgCGV6HNFg6yMKIFhPFpQFCMLWg3onsGB1w,,&amp;typo=1" TargetMode="External"/><Relationship Id="rId13" Type="http://schemas.openxmlformats.org/officeDocument/2006/relationships/image" Target="../media/image79.png"/><Relationship Id="rId3" Type="http://schemas.openxmlformats.org/officeDocument/2006/relationships/notesSlide" Target="../notesSlides/notesSlide155.xml"/><Relationship Id="rId7" Type="http://schemas.openxmlformats.org/officeDocument/2006/relationships/hyperlink" Target="https://www.ksdetasn.org/resources/1504" TargetMode="External"/><Relationship Id="rId12" Type="http://schemas.openxmlformats.org/officeDocument/2006/relationships/hyperlink" Target="https://languageusa.com/en/"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linkprotect.cudasvc.com/url?a=https%3a%2f%2fksdetasn.org%2fresources%2f3936&amp;c=E,1,aEMeoV6QDSd7pBOaWtKVmr7AJvTyE4--3soMC2rWGCxQRRhJVHlNjqShi37y7F9D18okL-3sL-JTMbzDvuYqACp35BtzVElIxEHA0dk4KqJ9l5XhRqNl&amp;typo=1" TargetMode="External"/><Relationship Id="rId11" Type="http://schemas.openxmlformats.org/officeDocument/2006/relationships/hyperlink" Target="https://drive.google.com/file/d/1nmMk4vkxn1dOr1SR18Eux2kLSwD-2Wo8/view?usp=sharing" TargetMode="External"/><Relationship Id="rId5" Type="http://schemas.openxmlformats.org/officeDocument/2006/relationships/hyperlink" Target="https://www.ksde.org/Portals/0/SES/misc/iep/Evaluation_Report_Checklist.pdf" TargetMode="External"/><Relationship Id="rId10" Type="http://schemas.openxmlformats.org/officeDocument/2006/relationships/hyperlink" Target="https://drive.google.com/file/d/1iCc7PiTeEUSlDMs3elLzVnQAaCmZj6iS/view?usp=share_link" TargetMode="External"/><Relationship Id="rId4" Type="http://schemas.openxmlformats.org/officeDocument/2006/relationships/hyperlink" Target="https://www.ksdetasn.org/tasn/idea-gifted-file-review-tool-kit" TargetMode="External"/><Relationship Id="rId9" Type="http://schemas.openxmlformats.org/officeDocument/2006/relationships/hyperlink" Target="https://drive.google.com/file/d/1_EFyYiEDzkOWHfQGDK7LcznDGyY54W2k/view?usp=share_link"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mailto:dtressler@keystonelearning.org" TargetMode="External"/><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hyperlink" Target="http://www.ksdetasn.org/" TargetMode="Externa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80.png"/><Relationship Id="rId4" Type="http://schemas.openxmlformats.org/officeDocument/2006/relationships/hyperlink" Target="http://www.ksdetasn.org/" TargetMode="Externa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hyperlink" Target="mailto:cgrimwood@ksde.org" TargetMode="External"/><Relationship Id="rId2" Type="http://schemas.openxmlformats.org/officeDocument/2006/relationships/slideLayout" Target="../slideLayouts/slideLayout14.xml"/><Relationship Id="rId1" Type="http://schemas.openxmlformats.org/officeDocument/2006/relationships/tags" Target="../tags/tag41.xml"/><Relationship Id="rId6" Type="http://schemas.openxmlformats.org/officeDocument/2006/relationships/hyperlink" Target="mailto:filereview@ksde.org" TargetMode="External"/><Relationship Id="rId5" Type="http://schemas.openxmlformats.org/officeDocument/2006/relationships/hyperlink" Target="mailto:jmcclendon@ksde.org" TargetMode="External"/><Relationship Id="rId4" Type="http://schemas.openxmlformats.org/officeDocument/2006/relationships/hyperlink" Target="mailto:name@ksde.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drive.google.com/file/d/13igHjkOoi9EX7xQLUwyWg7KdjbdXhXgS/view?usp=share_link" TargetMode="External"/><Relationship Id="rId4" Type="http://schemas.openxmlformats.org/officeDocument/2006/relationships/hyperlink" Target="https://drive.google.com/file/d/1_EFyYiEDzkOWHfQGDK7LcznDGyY54W2k/view?usp=share_lin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_EFyYiEDzkOWHfQGDK7LcznDGyY54W2k/view?usp=share_lin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hyperlink" Target="https://www.ksde.org/Portals/0/ECSETS/KIAS/FileReviewSelfAssess-IDEA-Gifted.pdf" TargetMode="External"/><Relationship Id="rId4" Type="http://schemas.openxmlformats.org/officeDocument/2006/relationships/hyperlink" Target="https://drive.google.com/file/d/1iCc7PiTeEUSlDMs3elLzVnQAaCmZj6iS/view?usp=share_link"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4&amp;c=E,1,cnm9UJnAeMsaUiqA2kQBgjwNPitc1VBQ7qfYbZZ28zMXMlRlUpwifs6EAaPAT3gTgGOkBp8Zs57GRcpb3O8NV8pUQkp7HLwL4t3K7c60Ee3g4vVwEhbqyQ,,&amp;typo=1" TargetMode="External"/><Relationship Id="rId3" Type="http://schemas.openxmlformats.org/officeDocument/2006/relationships/hyperlink" Target="https://ksdetasn.org/resources/3922" TargetMode="External"/><Relationship Id="rId7" Type="http://schemas.openxmlformats.org/officeDocument/2006/relationships/hyperlink" Target="https://linkprotect.cudasvc.com/url?a=https%3a%2f%2fksdetasn.org%2fresources%2f3933&amp;c=E,1,GJVaJ2y8YJr4WHiMznNpUnLayjt-QQTGIePlpctgL6L3bC8BepkOqP0f1NOiK16vyTr_r7z-BPemKDvJ8pROvUsj62qqwOOCp9RNS9IpgrRSjvDD8T8,&amp;typo=1"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linkprotect.cudasvc.com/url?a=https%3a%2f%2fksdetasn.org%2fresources%2f3932&amp;c=E,1,LWCCSWRdAuO3q_KMjVypHiCDQwKagxQYKfzn1b0ILrzfIZ5a3f3A-J4_aHh8ctg3Dmmuu47ySQ6breluKMQ219MaLvuq-hYzuG9ShEMNnik_CMh6xHe0_mMGJwpQ&amp;typo=1" TargetMode="External"/><Relationship Id="rId5" Type="http://schemas.openxmlformats.org/officeDocument/2006/relationships/hyperlink" Target="https://linkprotect.cudasvc.com/url?a=https%3a%2f%2fksdetasn.org%2fresources%2f3919&amp;c=E,1,lgvtscdoPktEkZG-BwFDtOKHCt4UQsEQ7Iudwu43IPbk-aa59_l8o4Kbazy01qOI-2fgud8GCo21S1w2I6Fitb6JtSz1betIGialosLB&amp;typo=1" TargetMode="External"/><Relationship Id="rId4" Type="http://schemas.openxmlformats.org/officeDocument/2006/relationships/hyperlink" Target="https://linkprotect.cudasvc.com/url?a=https%3a%2f%2fksdetasn.org%2fresources%2f3920&amp;c=E,1,3VZNIgzDMS6tEbr11KzWowwkVgfGCjMh5-PLTIm9h0FMNKrh6TGUPSCHch4kW2qAJG7BebWketpi74hrP4p-rrGq2Fi5GXhDwme-wgyF2GfDfI3FwlA,&amp;typo=1" TargetMode="External"/><Relationship Id="rId9" Type="http://schemas.openxmlformats.org/officeDocument/2006/relationships/hyperlink" Target="https://drive.google.com/file/d/1iCc7PiTeEUSlDMs3elLzVnQAaCmZj6iS/view?usp=share_lin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zn4jodm_F40f0_hX3oPCGsp8d6ul_wPn/view?usp=shar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ites.ed.gov/idea/regs/b/d/300.305"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sites.ed.gov/idea/regs/b/d/300.305/d/1" TargetMode="External"/><Relationship Id="rId5" Type="http://schemas.openxmlformats.org/officeDocument/2006/relationships/hyperlink" Target="https://sites.ed.gov/idea/files/idea/policy/speced/guid/idea/letters/2007-1/redacted020607eval1q2007.pdf" TargetMode="External"/><Relationship Id="rId4" Type="http://schemas.openxmlformats.org/officeDocument/2006/relationships/hyperlink" Target="https://www.ksrevisor.org/statutes/chapters/ch72/072_034_0028.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s://www.govinfo.gov/content/pkg/FR-1999-03-12/pdf/99-5754.pdf#page=231" TargetMode="External"/><Relationship Id="rId5" Type="http://schemas.openxmlformats.org/officeDocument/2006/relationships/hyperlink" Target="https://sos.ks.gov/publications/pubs_kar_Regs.aspx?KAR=91-40-10" TargetMode="External"/><Relationship Id="rId4" Type="http://schemas.openxmlformats.org/officeDocument/2006/relationships/hyperlink" Target="https://sites.ed.gov/idea/regs/b/d/300.306/c"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hyperlink" Target="https://www.ksde.org/Portals/0/SES/KIAS/PLAAFP.pdf" TargetMode="External"/><Relationship Id="rId4" Type="http://schemas.openxmlformats.org/officeDocument/2006/relationships/hyperlink" Target="https://drive.google.com/file/d/1iCc7PiTeEUSlDMs3elLzVnQAaCmZj6iS/view?usp=share_link"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hyperlink" Target="https://www.ksde.org/Default.aspx?tabid=301"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hyperlink" Target="https://ksdetasn.org/resources/3942" TargetMode="External"/><Relationship Id="rId4" Type="http://schemas.openxmlformats.org/officeDocument/2006/relationships/hyperlink" Target="https://ksdetasn.org/resources/3944"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9.xml.rels><?xml version="1.0" encoding="UTF-8" standalone="yes"?>
<Relationships xmlns="http://schemas.openxmlformats.org/package/2006/relationships"><Relationship Id="rId3" Type="http://schemas.openxmlformats.org/officeDocument/2006/relationships/hyperlink" Target="https://promotingprogress.org/sites/default/files/2020-09/Goal_IEP_Tips.pdf" TargetMode="Externa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9.xml"/><Relationship Id="rId7"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hyperlink" Target="https://www.ksde.org/Portals/0/ECSETS/KIAS/Auth_App_Regist_Acct_KIAS.pdf" TargetMode="External"/><Relationship Id="rId5" Type="http://schemas.openxmlformats.org/officeDocument/2006/relationships/hyperlink" Target="https://apps.ksde.org/authentication/login.aspx" TargetMode="External"/><Relationship Id="rId4" Type="http://schemas.openxmlformats.org/officeDocument/2006/relationships/hyperlink" Target="https://www.ksde.org/Portals/0/ECSETS/KIAS/KIAS_QSG_Ind13_IDEA_Gifted.pdf" TargetMode="External"/><Relationship Id="rId9" Type="http://schemas.openxmlformats.org/officeDocument/2006/relationships/image" Target="../media/image2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docs.google.com/document/d/105uMRYQcMWJix_qtm8psH6UzL0W_plM5/edit?usp=sharing&amp;ouid=104518938249390933190&amp;rtpof=true&amp;sd=tru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hyperlink" Target="https://drive.google.com/file/d/1YiK2BstKsg6xn9cbGUkPBzx3TNLrLGxt/view?usp=sharing" TargetMode="Externa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hyperlink" Target="https://www2.uwstout.edu/content/profdev/rubrics/secondaryteamworkrubric.html"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hyperlink" Target="https://www.uwstout.edu/academics/online-distance-education/online-professional-development/educational-resources-rubrics/creating-and-using-rubrics-assessment"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iris.peabody.vanderbilt.edu/module/dbi2/"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96.xml.rels><?xml version="1.0" encoding="UTF-8" standalone="yes"?>
<Relationships xmlns="http://schemas.openxmlformats.org/package/2006/relationships"><Relationship Id="rId8" Type="http://schemas.openxmlformats.org/officeDocument/2006/relationships/hyperlink" Target="https://www.rtinetwork.org/learn/what/whatisrti" TargetMode="External"/><Relationship Id="rId3" Type="http://schemas.openxmlformats.org/officeDocument/2006/relationships/hyperlink" Target="https://www.easycbm.com/" TargetMode="External"/><Relationship Id="rId7" Type="http://schemas.openxmlformats.org/officeDocument/2006/relationships/hyperlink" Target="https://ici.umn.edu/projects/7"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s://www.air.org/centers/national-center-intensive-intervention" TargetMode="External"/><Relationship Id="rId5" Type="http://schemas.openxmlformats.org/officeDocument/2006/relationships/hyperlink" Target="https://www.interventioncentral.org/" TargetMode="External"/><Relationship Id="rId4" Type="http://schemas.openxmlformats.org/officeDocument/2006/relationships/hyperlink" Target="https://osepideasthatwork.or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4290581"/>
            <a:ext cx="11353800" cy="891019"/>
          </a:xfrm>
        </p:spPr>
        <p:txBody>
          <a:bodyPr>
            <a:normAutofit fontScale="90000"/>
          </a:bodyPr>
          <a:lstStyle/>
          <a:p>
            <a:r>
              <a:rPr lang="en-US" dirty="0">
                <a:latin typeface="Open Sans Semibold"/>
                <a:ea typeface="Open Sans Semibold"/>
                <a:cs typeface="Open Sans Semibold"/>
              </a:rPr>
              <a:t>IDEA and Gifted Requirements File Review Cohort 2 (SY2025-2026)</a:t>
            </a:r>
            <a:endParaRPr lang="en-US" dirty="0"/>
          </a:p>
        </p:txBody>
      </p:sp>
    </p:spTree>
    <p:custDataLst>
      <p:tags r:id="rId1"/>
    </p:custDataLst>
    <p:extLst>
      <p:ext uri="{BB962C8B-B14F-4D97-AF65-F5344CB8AC3E}">
        <p14:creationId xmlns:p14="http://schemas.microsoft.com/office/powerpoint/2010/main" val="43027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58080"/>
            <a:ext cx="11457992" cy="1325563"/>
          </a:xfrm>
        </p:spPr>
        <p:txBody>
          <a:bodyPr/>
          <a:lstStyle/>
          <a:p>
            <a:r>
              <a:rPr lang="en-US"/>
              <a:t>Directory Updates</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rgbClr val="12284C"/>
                </a:solidFill>
              </a:rPr>
              <a:t>KIAS pulls in contact information from KSDE’s Directory Updates web application.</a:t>
            </a:r>
            <a:endParaRPr lang="en-US" sz="2400" dirty="0"/>
          </a:p>
          <a:p>
            <a:pPr marL="285750" indent="-285750">
              <a:spcAft>
                <a:spcPts val="600"/>
              </a:spcAft>
              <a:buFont typeface="Arial" panose="020B0604020202020204" pitchFamily="34" charset="0"/>
              <a:buChar char="•"/>
            </a:pPr>
            <a:r>
              <a:rPr lang="en-US" sz="2400" dirty="0"/>
              <a:t>If the Directory Updates web application is not updated appropriately, you will not receive KIAS notifications!</a:t>
            </a:r>
          </a:p>
          <a:p>
            <a:pPr marL="285750" indent="-285750">
              <a:spcAft>
                <a:spcPts val="600"/>
              </a:spcAft>
              <a:buFont typeface="Arial" panose="020B0604020202020204" pitchFamily="34" charset="0"/>
              <a:buChar char="•"/>
            </a:pPr>
            <a:r>
              <a:rPr lang="en-US" sz="2400" dirty="0"/>
              <a:t>Only </a:t>
            </a:r>
            <a:r>
              <a:rPr lang="en-US" sz="2400" u="sng" dirty="0">
                <a:highlight>
                  <a:srgbClr val="FFFF00"/>
                </a:highlight>
              </a:rPr>
              <a:t>Special Education Director </a:t>
            </a:r>
            <a:r>
              <a:rPr lang="en-US" sz="2400" dirty="0"/>
              <a:t>receive KIAS notifications about IDEA/Gifted File Review.</a:t>
            </a:r>
          </a:p>
        </p:txBody>
      </p:sp>
      <p:pic>
        <p:nvPicPr>
          <p:cNvPr id="1026" name="Picture 2" descr="screen shot from KIAS showing the web applications with an orange arrow pointing to directory updates.">
            <a:extLst>
              <a:ext uri="{FF2B5EF4-FFF2-40B4-BE49-F238E27FC236}">
                <a16:creationId xmlns:a16="http://schemas.microsoft.com/office/drawing/2014/main" id="{CD977ADE-897A-8399-4104-9A7707F7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942" y="935381"/>
            <a:ext cx="6257141" cy="23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Down 2" descr="orange arrow">
            <a:extLst>
              <a:ext uri="{FF2B5EF4-FFF2-40B4-BE49-F238E27FC236}">
                <a16:creationId xmlns:a16="http://schemas.microsoft.com/office/drawing/2014/main" id="{D2C3A011-E60C-7244-D9E0-E1AFB14F4565}"/>
              </a:ext>
            </a:extLst>
          </p:cNvPr>
          <p:cNvSpPr/>
          <p:nvPr/>
        </p:nvSpPr>
        <p:spPr>
          <a:xfrm rot="3789488">
            <a:off x="8314797" y="1139853"/>
            <a:ext cx="139921" cy="2199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creen shot of KIAS showing Administrative Contacts with an arrow pointing to position which states special education director">
            <a:extLst>
              <a:ext uri="{FF2B5EF4-FFF2-40B4-BE49-F238E27FC236}">
                <a16:creationId xmlns:a16="http://schemas.microsoft.com/office/drawing/2014/main" id="{4F124676-602E-4C6B-20AA-674E7A3DE1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776"/>
          <a:stretch/>
        </p:blipFill>
        <p:spPr bwMode="auto">
          <a:xfrm>
            <a:off x="4427473" y="4713911"/>
            <a:ext cx="7310436" cy="14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descr="orange arrow">
            <a:extLst>
              <a:ext uri="{FF2B5EF4-FFF2-40B4-BE49-F238E27FC236}">
                <a16:creationId xmlns:a16="http://schemas.microsoft.com/office/drawing/2014/main" id="{7878503E-DD72-02EB-3753-8FD35CFBF174}"/>
              </a:ext>
            </a:extLst>
          </p:cNvPr>
          <p:cNvSpPr/>
          <p:nvPr/>
        </p:nvSpPr>
        <p:spPr>
          <a:xfrm rot="3789488">
            <a:off x="10676282" y="4048974"/>
            <a:ext cx="228451" cy="21991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148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Noncompliant Example Q15</a:t>
            </a:r>
          </a:p>
        </p:txBody>
      </p:sp>
      <p:pic>
        <p:nvPicPr>
          <p:cNvPr id="4" name="Picture 3" descr="Screen shot image showing measurable annual goal">
            <a:extLst>
              <a:ext uri="{FF2B5EF4-FFF2-40B4-BE49-F238E27FC236}">
                <a16:creationId xmlns:a16="http://schemas.microsoft.com/office/drawing/2014/main" id="{59FD7A1C-C969-42B7-A12A-D1B99DF524B0}"/>
              </a:ext>
            </a:extLst>
          </p:cNvPr>
          <p:cNvPicPr>
            <a:picLocks noChangeAspect="1"/>
          </p:cNvPicPr>
          <p:nvPr/>
        </p:nvPicPr>
        <p:blipFill>
          <a:blip r:embed="rId3"/>
          <a:stretch>
            <a:fillRect/>
          </a:stretch>
        </p:blipFill>
        <p:spPr>
          <a:xfrm>
            <a:off x="5766131" y="203148"/>
            <a:ext cx="5587669" cy="2077467"/>
          </a:xfrm>
          <a:prstGeom prst="rect">
            <a:avLst/>
          </a:prstGeom>
        </p:spPr>
      </p:pic>
      <p:pic>
        <p:nvPicPr>
          <p:cNvPr id="5" name="Picture 4" descr="screen shot image of progress report indicating yes and continue for the progress.">
            <a:extLst>
              <a:ext uri="{FF2B5EF4-FFF2-40B4-BE49-F238E27FC236}">
                <a16:creationId xmlns:a16="http://schemas.microsoft.com/office/drawing/2014/main" id="{5BC97693-CBD8-4F49-91A9-28ACAEAE48CC}"/>
              </a:ext>
            </a:extLst>
          </p:cNvPr>
          <p:cNvPicPr>
            <a:picLocks noChangeAspect="1"/>
          </p:cNvPicPr>
          <p:nvPr/>
        </p:nvPicPr>
        <p:blipFill>
          <a:blip r:embed="rId4"/>
          <a:stretch>
            <a:fillRect/>
          </a:stretch>
        </p:blipFill>
        <p:spPr>
          <a:xfrm>
            <a:off x="655320" y="2442592"/>
            <a:ext cx="6259267" cy="1743155"/>
          </a:xfrm>
          <a:prstGeom prst="rect">
            <a:avLst/>
          </a:prstGeom>
        </p:spPr>
      </p:pic>
      <p:pic>
        <p:nvPicPr>
          <p:cNvPr id="6" name="Picture 5" descr="screen shot image indicating parent(s)/legal decision maker will be informed of the student's progress at least one time every 9 weeks/quarter which is at least as often as parents are informed of their nonexceptional children's progress. Parent(s)/legal educational decision maker will be informed of the student's progress by written report">
            <a:extLst>
              <a:ext uri="{FF2B5EF4-FFF2-40B4-BE49-F238E27FC236}">
                <a16:creationId xmlns:a16="http://schemas.microsoft.com/office/drawing/2014/main" id="{647061B3-06C3-4841-905B-917811190C36}"/>
              </a:ext>
            </a:extLst>
          </p:cNvPr>
          <p:cNvPicPr>
            <a:picLocks noChangeAspect="1"/>
          </p:cNvPicPr>
          <p:nvPr/>
        </p:nvPicPr>
        <p:blipFill>
          <a:blip r:embed="rId5"/>
          <a:stretch>
            <a:fillRect/>
          </a:stretch>
        </p:blipFill>
        <p:spPr>
          <a:xfrm>
            <a:off x="655320" y="4477317"/>
            <a:ext cx="6792071" cy="1343886"/>
          </a:xfrm>
          <a:prstGeom prst="rect">
            <a:avLst/>
          </a:prstGeom>
        </p:spPr>
      </p:pic>
    </p:spTree>
    <p:extLst>
      <p:ext uri="{BB962C8B-B14F-4D97-AF65-F5344CB8AC3E}">
        <p14:creationId xmlns:p14="http://schemas.microsoft.com/office/powerpoint/2010/main" val="2819487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20 minutes</a:t>
            </a:r>
          </a:p>
        </p:txBody>
      </p:sp>
    </p:spTree>
    <p:extLst>
      <p:ext uri="{BB962C8B-B14F-4D97-AF65-F5344CB8AC3E}">
        <p14:creationId xmlns:p14="http://schemas.microsoft.com/office/powerpoint/2010/main" val="3597554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13821"/>
            <a:ext cx="10515600" cy="522999"/>
          </a:xfrm>
        </p:spPr>
        <p:txBody>
          <a:bodyPr>
            <a:noAutofit/>
          </a:bodyPr>
          <a:lstStyle/>
          <a:p>
            <a:r>
              <a:rPr lang="en-US" sz="1600">
                <a:latin typeface="+mn-lt"/>
              </a:rPr>
              <a:t>Question 17</a:t>
            </a:r>
          </a:p>
        </p:txBody>
      </p:sp>
      <p:sp>
        <p:nvSpPr>
          <p:cNvPr id="2" name="Content Placeholder 1">
            <a:extLst>
              <a:ext uri="{FF2B5EF4-FFF2-40B4-BE49-F238E27FC236}">
                <a16:creationId xmlns:a16="http://schemas.microsoft.com/office/drawing/2014/main" id="{9FE37345-F924-45D2-9C55-1658CF620799}"/>
              </a:ext>
            </a:extLst>
          </p:cNvPr>
          <p:cNvSpPr>
            <a:spLocks noGrp="1"/>
          </p:cNvSpPr>
          <p:nvPr>
            <p:ph idx="1"/>
          </p:nvPr>
        </p:nvSpPr>
        <p:spPr>
          <a:xfrm>
            <a:off x="741381" y="244806"/>
            <a:ext cx="10515600" cy="2625712"/>
          </a:xfrm>
        </p:spPr>
        <p:txBody>
          <a:bodyPr>
            <a:normAutofit fontScale="47500" lnSpcReduction="20000"/>
          </a:bodyPr>
          <a:lstStyle/>
          <a:p>
            <a:pPr marL="0" indent="0">
              <a:lnSpc>
                <a:spcPct val="120000"/>
              </a:lnSpc>
              <a:buNone/>
            </a:pPr>
            <a:r>
              <a:rPr lang="en-US" b="1" dirty="0"/>
              <a:t>16</a:t>
            </a:r>
            <a:r>
              <a:rPr lang="en-US" dirty="0"/>
              <a:t>. If the IEP team has determined that the student with a disability must take an alternate assessment instead of a particular state or districtwide assessment, was that determination made in alignment with the KSDE Dynamic Learning Maps Participation Guidelines for Kansas and does the IEP include BOTH of the following?: (A) A statement of why the student cannot participate in the general state or district assessment; and (B) A statement of why the particular alternate assessment selected is appropriate for the student. 34 C.F.R. 300.320(a)(6)(ii), 300.160(c); K.S.A. 72-3429(c)(6)(B)</a:t>
            </a:r>
            <a:br>
              <a:rPr lang="en-US" dirty="0"/>
            </a:br>
            <a:br>
              <a:rPr lang="en-US" dirty="0"/>
            </a:br>
            <a:r>
              <a:rPr lang="en-US" b="1" dirty="0"/>
              <a:t>METHOD</a:t>
            </a:r>
            <a:r>
              <a:rPr lang="en-US" dirty="0"/>
              <a:t>: First, review the IEP to determine if the student must take an alternate assessment or regular state/districtwide assessment. Next, if the IEP states the student must take an alternative assessment, next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Finally, review the IEP to determine if it includes a statement of why the student cannot participate in the general state or districtwide assessment, and a statement of why the particular alternate assessment selected is appropriate for the student. Every goal must have at least 2 benchmarks/objectives.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2870519"/>
            <a:ext cx="3920973" cy="30993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 </a:t>
            </a:r>
          </a:p>
          <a:p>
            <a:pPr marL="95250" lvl="0" indent="0">
              <a:lnSpc>
                <a:spcPct val="100000"/>
              </a:lnSpc>
              <a:buNone/>
            </a:pPr>
            <a:r>
              <a:rPr lang="en-US" sz="1150" b="1" kern="0">
                <a:solidFill>
                  <a:srgbClr val="000000"/>
                </a:solidFill>
                <a:latin typeface="+mn-lt"/>
                <a:ea typeface="Arial Narrow"/>
                <a:cs typeface="Arial Narrow"/>
                <a:sym typeface="Arial Narrow"/>
              </a:rPr>
              <a:t>Select YES if documentation shows ALL of the following: </a:t>
            </a:r>
          </a:p>
          <a:p>
            <a:pPr marL="95250" lvl="0" indent="0">
              <a:lnSpc>
                <a:spcPct val="100000"/>
              </a:lnSpc>
              <a:buNone/>
            </a:pPr>
            <a:r>
              <a:rPr lang="en-US" sz="1150" b="1" kern="0">
                <a:solidFill>
                  <a:srgbClr val="000000"/>
                </a:solidFill>
                <a:latin typeface="+mn-lt"/>
                <a:ea typeface="Arial Narrow"/>
                <a:cs typeface="Arial Narrow"/>
                <a:sym typeface="Arial Narrow"/>
              </a:rPr>
              <a:t>• The student meets all of the criteria listed in the KSDE Dynamic Learning Maps Participation Guidelines for Kansas;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student cannot participate in the general state or district assessment;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particular alternate assessment selected is appropriate for the student.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0" y="2870518"/>
            <a:ext cx="3494779" cy="309935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documentation DOES NOT show ALL of the following: </a:t>
            </a:r>
          </a:p>
          <a:p>
            <a:pPr marL="0" indent="0">
              <a:buNone/>
            </a:pPr>
            <a:r>
              <a:rPr lang="en-US" sz="1150" b="1">
                <a:latin typeface="+mn-lt"/>
              </a:rPr>
              <a:t>• The student meets all of the criteria listed in the KSDE Dynamic Learning Maps Participation Guidelines for Kansas; </a:t>
            </a:r>
          </a:p>
          <a:p>
            <a:pPr marL="0" indent="0">
              <a:buNone/>
            </a:pPr>
            <a:r>
              <a:rPr lang="en-US" sz="1150" b="1">
                <a:latin typeface="+mn-lt"/>
              </a:rPr>
              <a:t>AND </a:t>
            </a:r>
          </a:p>
          <a:p>
            <a:pPr marL="0" indent="0">
              <a:buNone/>
            </a:pPr>
            <a:r>
              <a:rPr lang="en-US" sz="1150" b="1">
                <a:latin typeface="+mn-lt"/>
              </a:rPr>
              <a:t>• The IEP includes a statement of why the student cannot participate in the general state or district assessment; </a:t>
            </a:r>
          </a:p>
          <a:p>
            <a:pPr marL="0" indent="0">
              <a:buNone/>
            </a:pPr>
            <a:r>
              <a:rPr lang="en-US" sz="1150" b="1">
                <a:latin typeface="+mn-lt"/>
              </a:rPr>
              <a:t>AND </a:t>
            </a:r>
          </a:p>
          <a:p>
            <a:pPr marL="0" indent="0">
              <a:buNone/>
            </a:pPr>
            <a:r>
              <a:rPr lang="en-US" sz="1150" b="1">
                <a:latin typeface="+mn-lt"/>
              </a:rPr>
              <a:t>• The IEP includes a statement of why the particular alternate assessment selected is appropriate for the student.</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2870518"/>
            <a:ext cx="3610188" cy="309935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dirty="0">
                <a:solidFill>
                  <a:srgbClr val="12284C"/>
                </a:solidFill>
                <a:latin typeface="Open Sans Light"/>
                <a:ea typeface="+mn-ea"/>
                <a:cs typeface="+mn-cs"/>
              </a:rPr>
              <a:t>N/A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student who is convicted as an adult under State law and incarcerated in an adult prison (34 C.F.R. 300.324(d)(1)(i); K.A.R. 91-40-5(c)(2)(A));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The IEP Team determined that the student with a disability will take a regular State or districtwide assessment.</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5867476"/>
            <a:ext cx="7016664" cy="461665"/>
          </a:xfrm>
          <a:prstGeom prst="rect">
            <a:avLst/>
          </a:prstGeom>
        </p:spPr>
        <p:txBody>
          <a:bodyPr wrap="none">
            <a:spAutoFit/>
          </a:bodyPr>
          <a:lstStyle/>
          <a:p>
            <a:pPr lvl="0"/>
            <a:r>
              <a:rPr lang="en-US" sz="800">
                <a:solidFill>
                  <a:srgbClr val="12284C"/>
                </a:solidFill>
              </a:rPr>
              <a:t>Kansas Special Education Process Handbook, Chapter 4, Section E.2.e.</a:t>
            </a:r>
          </a:p>
          <a:p>
            <a:pPr lvl="0"/>
            <a:r>
              <a:rPr lang="en-US" sz="800">
                <a:solidFill>
                  <a:srgbClr val="12284C"/>
                </a:solidFill>
              </a:rPr>
              <a:t>KSDE Dynamic Learning Maps Participation Guidelines for Kansas </a:t>
            </a:r>
          </a:p>
          <a:p>
            <a:pPr lvl="0"/>
            <a:r>
              <a:rPr lang="en-US" sz="800">
                <a:solidFill>
                  <a:srgbClr val="12284C"/>
                </a:solidFill>
              </a:rPr>
              <a:t>KSDE Rubric for Determining Student Eligibility for the Kansas Alternate Assessment (DLM) for Students with the Most Significant Cognitive Disabilities</a:t>
            </a:r>
          </a:p>
        </p:txBody>
      </p:sp>
    </p:spTree>
    <p:custDataLst>
      <p:tags r:id="rId1"/>
    </p:custDataLst>
    <p:extLst>
      <p:ext uri="{BB962C8B-B14F-4D97-AF65-F5344CB8AC3E}">
        <p14:creationId xmlns:p14="http://schemas.microsoft.com/office/powerpoint/2010/main" val="18405852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F3527-2523-C975-8F8B-A79BF2C97039}"/>
              </a:ext>
            </a:extLst>
          </p:cNvPr>
          <p:cNvSpPr>
            <a:spLocks noGrp="1"/>
          </p:cNvSpPr>
          <p:nvPr>
            <p:ph type="title"/>
          </p:nvPr>
        </p:nvSpPr>
        <p:spPr>
          <a:xfrm>
            <a:off x="6172200" y="365125"/>
            <a:ext cx="3789218" cy="1560657"/>
          </a:xfrm>
        </p:spPr>
        <p:txBody>
          <a:bodyPr>
            <a:normAutofit fontScale="90000"/>
          </a:bodyPr>
          <a:lstStyle/>
          <a:p>
            <a:r>
              <a:rPr lang="en-US" dirty="0">
                <a:hlinkClick r:id="rId3"/>
              </a:rPr>
              <a:t>Participation in Assessment Tip Sheet</a:t>
            </a:r>
            <a:endParaRPr lang="en-US" dirty="0"/>
          </a:p>
        </p:txBody>
      </p:sp>
      <p:pic>
        <p:nvPicPr>
          <p:cNvPr id="6" name="Content Placeholder 5" descr="screenshot image of page 1 of the IEP Tip Sheet Participation in Assessment">
            <a:extLst>
              <a:ext uri="{FF2B5EF4-FFF2-40B4-BE49-F238E27FC236}">
                <a16:creationId xmlns:a16="http://schemas.microsoft.com/office/drawing/2014/main" id="{6FA26395-4B9D-EBE1-E9A7-BF2AF1B75659}"/>
              </a:ext>
            </a:extLst>
          </p:cNvPr>
          <p:cNvPicPr>
            <a:picLocks noGrp="1" noChangeAspect="1"/>
          </p:cNvPicPr>
          <p:nvPr>
            <p:ph sz="half" idx="1"/>
          </p:nvPr>
        </p:nvPicPr>
        <p:blipFill>
          <a:blip r:embed="rId4"/>
          <a:stretch>
            <a:fillRect/>
          </a:stretch>
        </p:blipFill>
        <p:spPr>
          <a:xfrm>
            <a:off x="1353344" y="365125"/>
            <a:ext cx="4151312" cy="5811838"/>
          </a:xfrm>
        </p:spPr>
      </p:pic>
      <p:pic>
        <p:nvPicPr>
          <p:cNvPr id="8" name="Content Placeholder 7" descr="screenshot image of page 2 of the IEP Tip Sheet Participation in Assessment">
            <a:extLst>
              <a:ext uri="{FF2B5EF4-FFF2-40B4-BE49-F238E27FC236}">
                <a16:creationId xmlns:a16="http://schemas.microsoft.com/office/drawing/2014/main" id="{B2E101A6-B600-C2EE-C336-8CBDAC5C975D}"/>
              </a:ext>
            </a:extLst>
          </p:cNvPr>
          <p:cNvPicPr>
            <a:picLocks noGrp="1" noChangeAspect="1"/>
          </p:cNvPicPr>
          <p:nvPr>
            <p:ph sz="half" idx="2"/>
          </p:nvPr>
        </p:nvPicPr>
        <p:blipFill>
          <a:blip r:embed="rId5"/>
          <a:stretch>
            <a:fillRect/>
          </a:stretch>
        </p:blipFill>
        <p:spPr>
          <a:xfrm>
            <a:off x="6149009" y="2148423"/>
            <a:ext cx="4743125" cy="4127686"/>
          </a:xfrm>
        </p:spPr>
      </p:pic>
      <p:pic>
        <p:nvPicPr>
          <p:cNvPr id="3" name="Picture 2" descr="QR code">
            <a:extLst>
              <a:ext uri="{FF2B5EF4-FFF2-40B4-BE49-F238E27FC236}">
                <a16:creationId xmlns:a16="http://schemas.microsoft.com/office/drawing/2014/main" id="{A027F5C0-4743-4CB1-2FC6-59191F53F641}"/>
              </a:ext>
            </a:extLst>
          </p:cNvPr>
          <p:cNvPicPr>
            <a:picLocks noChangeAspect="1"/>
          </p:cNvPicPr>
          <p:nvPr/>
        </p:nvPicPr>
        <p:blipFill>
          <a:blip r:embed="rId6"/>
          <a:stretch>
            <a:fillRect/>
          </a:stretch>
        </p:blipFill>
        <p:spPr>
          <a:xfrm>
            <a:off x="9767093" y="73890"/>
            <a:ext cx="2143125" cy="2143125"/>
          </a:xfrm>
          <a:prstGeom prst="rect">
            <a:avLst/>
          </a:prstGeom>
        </p:spPr>
      </p:pic>
    </p:spTree>
    <p:extLst>
      <p:ext uri="{BB962C8B-B14F-4D97-AF65-F5344CB8AC3E}">
        <p14:creationId xmlns:p14="http://schemas.microsoft.com/office/powerpoint/2010/main" val="3214928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0C36491-C459-4671-B18E-0EA97A80B4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18</a:t>
            </a:r>
          </a:p>
        </p:txBody>
      </p:sp>
      <p:sp>
        <p:nvSpPr>
          <p:cNvPr id="10" name="TextBox 9">
            <a:extLst>
              <a:ext uri="{FF2B5EF4-FFF2-40B4-BE49-F238E27FC236}">
                <a16:creationId xmlns:a16="http://schemas.microsoft.com/office/drawing/2014/main" id="{A7505EA3-7A2F-4BB7-BB7E-9530B170DF45}"/>
              </a:ext>
            </a:extLst>
          </p:cNvPr>
          <p:cNvSpPr txBox="1"/>
          <p:nvPr/>
        </p:nvSpPr>
        <p:spPr>
          <a:xfrm>
            <a:off x="367002" y="142749"/>
            <a:ext cx="11556292" cy="2031325"/>
          </a:xfrm>
          <a:prstGeom prst="rect">
            <a:avLst/>
          </a:prstGeom>
          <a:noFill/>
        </p:spPr>
        <p:txBody>
          <a:bodyPr wrap="square">
            <a:spAutoFit/>
          </a:bodyPr>
          <a:lstStyle/>
          <a:p>
            <a:r>
              <a:rPr lang="en-US" sz="1800" b="1">
                <a:latin typeface="+mn-lt"/>
              </a:rPr>
              <a:t>17</a:t>
            </a:r>
            <a:r>
              <a:rPr lang="en-US" sz="1800">
                <a:latin typeface="+mn-lt"/>
              </a:rPr>
              <a:t>. Does the IEP include the projected date for the beginning of special education and related services, supplementary aids and services (including accommodations), program modifications and supports for school personnel? 34 C.F.R. 300.320(a)(7); K.S.A. 72-3429(c)(7)</a:t>
            </a:r>
            <a:br>
              <a:rPr lang="en-US" sz="1800">
                <a:latin typeface="+mn-lt"/>
              </a:rPr>
            </a:br>
            <a:br>
              <a:rPr lang="en-US" sz="1800">
                <a:latin typeface="+mn-lt"/>
              </a:rPr>
            </a:br>
            <a:r>
              <a:rPr lang="en-US" sz="1800" b="1">
                <a:latin typeface="+mn-lt"/>
              </a:rPr>
              <a:t>METHOD</a:t>
            </a:r>
            <a:r>
              <a:rPr lang="en-US" sz="1800">
                <a:latin typeface="+mn-lt"/>
              </a:rPr>
              <a:t>: Review the IEP to determine whether it contains a projected beginning date for EACH of the special education and related services, the supplementary aids and services (including accommodations), program modifications and supports for school personnel that will be provided.</a:t>
            </a:r>
            <a:endParaRPr lang="en-US"/>
          </a:p>
        </p:txBody>
      </p:sp>
      <p:sp>
        <p:nvSpPr>
          <p:cNvPr id="8" name="TextBox 7">
            <a:extLst>
              <a:ext uri="{FF2B5EF4-FFF2-40B4-BE49-F238E27FC236}">
                <a16:creationId xmlns:a16="http://schemas.microsoft.com/office/drawing/2014/main" id="{AD9E5BB1-E5E8-4E0A-9EAE-1396B829F919}"/>
              </a:ext>
            </a:extLst>
          </p:cNvPr>
          <p:cNvSpPr txBox="1"/>
          <p:nvPr/>
        </p:nvSpPr>
        <p:spPr>
          <a:xfrm>
            <a:off x="3064304" y="2107527"/>
            <a:ext cx="6094428" cy="369332"/>
          </a:xfrm>
          <a:prstGeom prst="rect">
            <a:avLst/>
          </a:prstGeom>
          <a:noFill/>
        </p:spPr>
        <p:txBody>
          <a:bodyPr wrap="square">
            <a:spAutoFit/>
          </a:bodyPr>
          <a:lstStyle/>
          <a:p>
            <a:pPr algn="ctr"/>
            <a:r>
              <a:rPr lang="en-US" b="1"/>
              <a:t>For Each and Every Service</a:t>
            </a:r>
          </a:p>
        </p:txBody>
      </p:sp>
      <p:graphicFrame>
        <p:nvGraphicFramePr>
          <p:cNvPr id="2" name="Table 1">
            <a:extLst>
              <a:ext uri="{FF2B5EF4-FFF2-40B4-BE49-F238E27FC236}">
                <a16:creationId xmlns:a16="http://schemas.microsoft.com/office/drawing/2014/main" id="{B4058718-29A9-4D5C-9538-7829B8C51237}"/>
              </a:ext>
            </a:extLst>
          </p:cNvPr>
          <p:cNvGraphicFramePr>
            <a:graphicFrameLocks noGrp="1"/>
          </p:cNvGraphicFramePr>
          <p:nvPr>
            <p:extLst>
              <p:ext uri="{D42A27DB-BD31-4B8C-83A1-F6EECF244321}">
                <p14:modId xmlns:p14="http://schemas.microsoft.com/office/powerpoint/2010/main" val="1822846708"/>
              </p:ext>
            </p:extLst>
          </p:nvPr>
        </p:nvGraphicFramePr>
        <p:xfrm>
          <a:off x="1859903" y="2476859"/>
          <a:ext cx="8128000" cy="146304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154607516"/>
                    </a:ext>
                  </a:extLst>
                </a:gridCol>
                <a:gridCol w="4064000">
                  <a:extLst>
                    <a:ext uri="{9D8B030D-6E8A-4147-A177-3AD203B41FA5}">
                      <a16:colId xmlns:a16="http://schemas.microsoft.com/office/drawing/2014/main" val="1232454422"/>
                    </a:ext>
                  </a:extLst>
                </a:gridCol>
              </a:tblGrid>
              <a:tr h="370840">
                <a:tc>
                  <a:txBody>
                    <a:bodyPr/>
                    <a:lstStyle/>
                    <a:p>
                      <a:pPr marL="285750" indent="-285750">
                        <a:buFont typeface="Arial" panose="020B0604020202020204" pitchFamily="34" charset="0"/>
                        <a:buChar char="•"/>
                      </a:pPr>
                      <a:r>
                        <a:rPr lang="en-US"/>
                        <a:t>Describe the service (see above)</a:t>
                      </a:r>
                    </a:p>
                  </a:txBody>
                  <a:tcPr/>
                </a:tc>
                <a:tc>
                  <a:txBody>
                    <a:bodyPr/>
                    <a:lstStyle/>
                    <a:p>
                      <a:pPr marL="285750" indent="-285750">
                        <a:buFont typeface="Arial" panose="020B0604020202020204" pitchFamily="34" charset="0"/>
                        <a:buChar char="•"/>
                      </a:pPr>
                      <a:r>
                        <a:rPr lang="en-US" sz="1800"/>
                        <a:t>Provide the projected date for the beginning of each service (Note: the IEP start date does NOT serve the function of the start date for any service) </a:t>
                      </a:r>
                      <a:endParaRPr lang="en-US"/>
                    </a:p>
                  </a:txBody>
                  <a:tcPr/>
                </a:tc>
                <a:extLst>
                  <a:ext uri="{0D108BD9-81ED-4DB2-BD59-A6C34878D82A}">
                    <a16:rowId xmlns:a16="http://schemas.microsoft.com/office/drawing/2014/main" val="4231847148"/>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242684"/>
            <a:ext cx="5394604" cy="179151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a projected beginning date for EACH of the special education and related services, supplementary aids and services (including accommodations, program modifications, and supports for school personnel that will be provided.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242684"/>
            <a:ext cx="5190836" cy="17915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a projected beginning date for EACH of the special education and related services, supplementary aids and services (including accommodations, program modifications, and supports for school personnel that will be provided.</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264226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5AA1C-D587-3441-23BB-8130A1000915}"/>
              </a:ext>
            </a:extLst>
          </p:cNvPr>
          <p:cNvSpPr>
            <a:spLocks noGrp="1"/>
          </p:cNvSpPr>
          <p:nvPr>
            <p:ph type="title"/>
          </p:nvPr>
        </p:nvSpPr>
        <p:spPr>
          <a:xfrm>
            <a:off x="6172200" y="365125"/>
            <a:ext cx="3068782" cy="1325563"/>
          </a:xfrm>
        </p:spPr>
        <p:txBody>
          <a:bodyPr/>
          <a:lstStyle/>
          <a:p>
            <a:r>
              <a:rPr lang="en-US" dirty="0">
                <a:hlinkClick r:id="rId3"/>
              </a:rPr>
              <a:t>Services Tip Sheet</a:t>
            </a:r>
            <a:endParaRPr lang="en-US" dirty="0"/>
          </a:p>
        </p:txBody>
      </p:sp>
      <p:pic>
        <p:nvPicPr>
          <p:cNvPr id="9" name="Content Placeholder 8" descr="screenshot image of page 1 of the IEP Tip Sheet Overview of the Statement of Services and Aids">
            <a:extLst>
              <a:ext uri="{FF2B5EF4-FFF2-40B4-BE49-F238E27FC236}">
                <a16:creationId xmlns:a16="http://schemas.microsoft.com/office/drawing/2014/main" id="{DDFDCF25-775C-5983-30AA-B0D3B3ECC0EC}"/>
              </a:ext>
            </a:extLst>
          </p:cNvPr>
          <p:cNvPicPr>
            <a:picLocks noGrp="1" noChangeAspect="1"/>
          </p:cNvPicPr>
          <p:nvPr>
            <p:ph sz="half" idx="1"/>
          </p:nvPr>
        </p:nvPicPr>
        <p:blipFill>
          <a:blip r:embed="rId4"/>
          <a:stretch>
            <a:fillRect/>
          </a:stretch>
        </p:blipFill>
        <p:spPr>
          <a:xfrm>
            <a:off x="871695" y="365125"/>
            <a:ext cx="4087446" cy="5811838"/>
          </a:xfrm>
        </p:spPr>
      </p:pic>
      <p:pic>
        <p:nvPicPr>
          <p:cNvPr id="11" name="Content Placeholder 10" descr="screenshot image of page 2 of the IEP Tip Sheet Overview of the Statement of Services and Aids">
            <a:extLst>
              <a:ext uri="{FF2B5EF4-FFF2-40B4-BE49-F238E27FC236}">
                <a16:creationId xmlns:a16="http://schemas.microsoft.com/office/drawing/2014/main" id="{0D298C28-6127-A70F-ABA5-1C11F298B40A}"/>
              </a:ext>
            </a:extLst>
          </p:cNvPr>
          <p:cNvPicPr>
            <a:picLocks noGrp="1" noChangeAspect="1"/>
          </p:cNvPicPr>
          <p:nvPr>
            <p:ph sz="half" idx="2"/>
          </p:nvPr>
        </p:nvPicPr>
        <p:blipFill>
          <a:blip r:embed="rId5"/>
          <a:stretch>
            <a:fillRect/>
          </a:stretch>
        </p:blipFill>
        <p:spPr>
          <a:xfrm>
            <a:off x="5882382" y="2064327"/>
            <a:ext cx="5830989" cy="3920837"/>
          </a:xfrm>
        </p:spPr>
      </p:pic>
      <p:pic>
        <p:nvPicPr>
          <p:cNvPr id="3" name="Picture 2" descr="QR code">
            <a:extLst>
              <a:ext uri="{FF2B5EF4-FFF2-40B4-BE49-F238E27FC236}">
                <a16:creationId xmlns:a16="http://schemas.microsoft.com/office/drawing/2014/main" id="{E50AF90D-A776-E171-C08D-359198506108}"/>
              </a:ext>
            </a:extLst>
          </p:cNvPr>
          <p:cNvPicPr>
            <a:picLocks noChangeAspect="1"/>
          </p:cNvPicPr>
          <p:nvPr/>
        </p:nvPicPr>
        <p:blipFill>
          <a:blip r:embed="rId6"/>
          <a:stretch>
            <a:fillRect/>
          </a:stretch>
        </p:blipFill>
        <p:spPr>
          <a:xfrm>
            <a:off x="9687224" y="152400"/>
            <a:ext cx="2025361" cy="2025361"/>
          </a:xfrm>
          <a:prstGeom prst="rect">
            <a:avLst/>
          </a:prstGeom>
        </p:spPr>
      </p:pic>
    </p:spTree>
    <p:extLst>
      <p:ext uri="{BB962C8B-B14F-4D97-AF65-F5344CB8AC3E}">
        <p14:creationId xmlns:p14="http://schemas.microsoft.com/office/powerpoint/2010/main" val="26715251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4EE6913-DE9F-44B1-8728-AD30D3862B4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19</a:t>
            </a:r>
          </a:p>
        </p:txBody>
      </p:sp>
      <p:sp>
        <p:nvSpPr>
          <p:cNvPr id="8" name="TextBox 7">
            <a:extLst>
              <a:ext uri="{FF2B5EF4-FFF2-40B4-BE49-F238E27FC236}">
                <a16:creationId xmlns:a16="http://schemas.microsoft.com/office/drawing/2014/main" id="{E54A2985-EA81-42BE-9A47-6921F6AE85E3}"/>
              </a:ext>
            </a:extLst>
          </p:cNvPr>
          <p:cNvSpPr txBox="1"/>
          <p:nvPr/>
        </p:nvSpPr>
        <p:spPr>
          <a:xfrm>
            <a:off x="438737" y="36095"/>
            <a:ext cx="11508621" cy="1923604"/>
          </a:xfrm>
          <a:prstGeom prst="rect">
            <a:avLst/>
          </a:prstGeom>
          <a:noFill/>
        </p:spPr>
        <p:txBody>
          <a:bodyPr wrap="square" rtlCol="0">
            <a:spAutoFit/>
          </a:bodyPr>
          <a:lstStyle/>
          <a:p>
            <a:r>
              <a:rPr lang="en-US" sz="1700" b="1" dirty="0"/>
              <a:t>18</a:t>
            </a:r>
            <a:r>
              <a:rPr lang="en-US" sz="1700" dirty="0"/>
              <a:t>. Does the IEP include anticipated frequency, location and duration of special education and related services, supplementary aids and services (including accommodations), program modifications and supports for school personnel? 34 C.F.R. 300.320(a)(7); K.S.A. 72-3429(c)(7)</a:t>
            </a:r>
            <a:br>
              <a:rPr lang="en-US" sz="1700" dirty="0"/>
            </a:br>
            <a:br>
              <a:rPr lang="en-US" sz="1700" dirty="0"/>
            </a:br>
            <a:r>
              <a:rPr lang="en-US" sz="1700" b="1" dirty="0"/>
              <a:t>METHOD</a:t>
            </a:r>
            <a:r>
              <a:rPr lang="en-US" sz="1700" dirty="0"/>
              <a:t>: Review the IEP to determine whether it contains the anticipated frequency, location, and duration for EACH of the special education and related services, supplementary aids and services (including accommodations), program modifications and supports for school personnel.</a:t>
            </a:r>
          </a:p>
        </p:txBody>
      </p:sp>
      <p:sp>
        <p:nvSpPr>
          <p:cNvPr id="3" name="TextBox 2">
            <a:extLst>
              <a:ext uri="{FF2B5EF4-FFF2-40B4-BE49-F238E27FC236}">
                <a16:creationId xmlns:a16="http://schemas.microsoft.com/office/drawing/2014/main" id="{96FE707F-6E45-4B91-98C1-972C5B20092F}"/>
              </a:ext>
            </a:extLst>
          </p:cNvPr>
          <p:cNvSpPr txBox="1"/>
          <p:nvPr/>
        </p:nvSpPr>
        <p:spPr>
          <a:xfrm>
            <a:off x="2611053" y="1865871"/>
            <a:ext cx="7305870" cy="369332"/>
          </a:xfrm>
          <a:prstGeom prst="rect">
            <a:avLst/>
          </a:prstGeom>
          <a:noFill/>
        </p:spPr>
        <p:txBody>
          <a:bodyPr wrap="square" rtlCol="0">
            <a:spAutoFit/>
          </a:bodyPr>
          <a:lstStyle/>
          <a:p>
            <a:r>
              <a:rPr lang="en-US" b="1"/>
              <a:t>Examples of Frequency, Location, Durations for Related Services</a:t>
            </a:r>
          </a:p>
        </p:txBody>
      </p:sp>
      <p:graphicFrame>
        <p:nvGraphicFramePr>
          <p:cNvPr id="2" name="Table 2">
            <a:extLst>
              <a:ext uri="{FF2B5EF4-FFF2-40B4-BE49-F238E27FC236}">
                <a16:creationId xmlns:a16="http://schemas.microsoft.com/office/drawing/2014/main" id="{B9E23B03-CE90-4274-B99A-E46D1991BB13}"/>
              </a:ext>
            </a:extLst>
          </p:cNvPr>
          <p:cNvGraphicFramePr>
            <a:graphicFrameLocks noGrp="1"/>
          </p:cNvGraphicFramePr>
          <p:nvPr>
            <p:extLst>
              <p:ext uri="{D42A27DB-BD31-4B8C-83A1-F6EECF244321}">
                <p14:modId xmlns:p14="http://schemas.microsoft.com/office/powerpoint/2010/main" val="3454424458"/>
              </p:ext>
            </p:extLst>
          </p:nvPr>
        </p:nvGraphicFramePr>
        <p:xfrm>
          <a:off x="438737" y="2221619"/>
          <a:ext cx="11314521" cy="2276308"/>
        </p:xfrm>
        <a:graphic>
          <a:graphicData uri="http://schemas.openxmlformats.org/drawingml/2006/table">
            <a:tbl>
              <a:tblPr firstRow="1" bandRow="1">
                <a:tableStyleId>{5C22544A-7EE6-4342-B048-85BDC9FD1C3A}</a:tableStyleId>
              </a:tblPr>
              <a:tblGrid>
                <a:gridCol w="3771507">
                  <a:extLst>
                    <a:ext uri="{9D8B030D-6E8A-4147-A177-3AD203B41FA5}">
                      <a16:colId xmlns:a16="http://schemas.microsoft.com/office/drawing/2014/main" val="3426583241"/>
                    </a:ext>
                  </a:extLst>
                </a:gridCol>
                <a:gridCol w="3771507">
                  <a:extLst>
                    <a:ext uri="{9D8B030D-6E8A-4147-A177-3AD203B41FA5}">
                      <a16:colId xmlns:a16="http://schemas.microsoft.com/office/drawing/2014/main" val="3994294883"/>
                    </a:ext>
                  </a:extLst>
                </a:gridCol>
                <a:gridCol w="3771507">
                  <a:extLst>
                    <a:ext uri="{9D8B030D-6E8A-4147-A177-3AD203B41FA5}">
                      <a16:colId xmlns:a16="http://schemas.microsoft.com/office/drawing/2014/main" val="3078145596"/>
                    </a:ext>
                  </a:extLst>
                </a:gridCol>
              </a:tblGrid>
              <a:tr h="300923">
                <a:tc>
                  <a:txBody>
                    <a:bodyPr/>
                    <a:lstStyle/>
                    <a:p>
                      <a:r>
                        <a:rPr lang="en-US">
                          <a:solidFill>
                            <a:schemeClr val="tx1"/>
                          </a:solidFill>
                        </a:rPr>
                        <a:t>Transportation</a:t>
                      </a:r>
                    </a:p>
                  </a:txBody>
                  <a:tcPr>
                    <a:solidFill>
                      <a:schemeClr val="accent1"/>
                    </a:solidFill>
                  </a:tcPr>
                </a:tc>
                <a:tc>
                  <a:txBody>
                    <a:bodyPr/>
                    <a:lstStyle/>
                    <a:p>
                      <a:r>
                        <a:rPr lang="en-US">
                          <a:solidFill>
                            <a:schemeClr val="tx1"/>
                          </a:solidFill>
                        </a:rPr>
                        <a:t>Counseling Services</a:t>
                      </a:r>
                    </a:p>
                  </a:txBody>
                  <a:tcPr>
                    <a:solidFill>
                      <a:schemeClr val="accent1"/>
                    </a:solidFill>
                  </a:tcPr>
                </a:tc>
                <a:tc>
                  <a:txBody>
                    <a:bodyPr/>
                    <a:lstStyle/>
                    <a:p>
                      <a:r>
                        <a:rPr lang="en-US">
                          <a:solidFill>
                            <a:schemeClr val="tx1"/>
                          </a:solidFill>
                        </a:rPr>
                        <a:t>Occupational Therapy</a:t>
                      </a:r>
                    </a:p>
                  </a:txBody>
                  <a:tcPr>
                    <a:solidFill>
                      <a:schemeClr val="accent1"/>
                    </a:solidFill>
                  </a:tcPr>
                </a:tc>
                <a:extLst>
                  <a:ext uri="{0D108BD9-81ED-4DB2-BD59-A6C34878D82A}">
                    <a16:rowId xmlns:a16="http://schemas.microsoft.com/office/drawing/2014/main" val="3758361321"/>
                  </a:ext>
                </a:extLst>
              </a:tr>
              <a:tr h="526616">
                <a:tc>
                  <a:txBody>
                    <a:bodyPr/>
                    <a:lstStyle/>
                    <a:p>
                      <a:r>
                        <a:rPr lang="en-US" sz="1600"/>
                        <a:t>Frequency: Every day when school is in session</a:t>
                      </a:r>
                    </a:p>
                  </a:txBody>
                  <a:tcPr/>
                </a:tc>
                <a:tc>
                  <a:txBody>
                    <a:bodyPr/>
                    <a:lstStyle/>
                    <a:p>
                      <a:r>
                        <a:rPr lang="en-US" sz="1600"/>
                        <a:t>Frequency: Three Days per week</a:t>
                      </a:r>
                    </a:p>
                  </a:txBody>
                  <a:tcPr/>
                </a:tc>
                <a:tc>
                  <a:txBody>
                    <a:bodyPr/>
                    <a:lstStyle/>
                    <a:p>
                      <a:r>
                        <a:rPr lang="en-US" sz="1600"/>
                        <a:t>Frequency: Once per week</a:t>
                      </a:r>
                    </a:p>
                  </a:txBody>
                  <a:tcPr/>
                </a:tc>
                <a:extLst>
                  <a:ext uri="{0D108BD9-81ED-4DB2-BD59-A6C34878D82A}">
                    <a16:rowId xmlns:a16="http://schemas.microsoft.com/office/drawing/2014/main" val="3285704352"/>
                  </a:ext>
                </a:extLst>
              </a:tr>
              <a:tr h="526616">
                <a:tc>
                  <a:txBody>
                    <a:bodyPr/>
                    <a:lstStyle/>
                    <a:p>
                      <a:r>
                        <a:rPr lang="en-US" sz="1600"/>
                        <a:t>Location: In district special education vehicle</a:t>
                      </a:r>
                    </a:p>
                  </a:txBody>
                  <a:tcPr/>
                </a:tc>
                <a:tc>
                  <a:txBody>
                    <a:bodyPr/>
                    <a:lstStyle/>
                    <a:p>
                      <a:r>
                        <a:rPr lang="en-US" sz="1600"/>
                        <a:t>Location: Counselor’s Office</a:t>
                      </a:r>
                    </a:p>
                  </a:txBody>
                  <a:tcPr/>
                </a:tc>
                <a:tc>
                  <a:txBody>
                    <a:bodyPr/>
                    <a:lstStyle/>
                    <a:p>
                      <a:r>
                        <a:rPr lang="en-US" sz="1600"/>
                        <a:t>Location: Resource Room</a:t>
                      </a:r>
                    </a:p>
                  </a:txBody>
                  <a:tcPr/>
                </a:tc>
                <a:extLst>
                  <a:ext uri="{0D108BD9-81ED-4DB2-BD59-A6C34878D82A}">
                    <a16:rowId xmlns:a16="http://schemas.microsoft.com/office/drawing/2014/main" val="2702874489"/>
                  </a:ext>
                </a:extLst>
              </a:tr>
              <a:tr h="752308">
                <a:tc>
                  <a:txBody>
                    <a:bodyPr/>
                    <a:lstStyle/>
                    <a:p>
                      <a:r>
                        <a:rPr lang="en-US" sz="1600"/>
                        <a:t>Duration: Travel time from home to school/school to home via bus route</a:t>
                      </a:r>
                    </a:p>
                  </a:txBody>
                  <a:tcPr/>
                </a:tc>
                <a:tc>
                  <a:txBody>
                    <a:bodyPr/>
                    <a:lstStyle/>
                    <a:p>
                      <a:r>
                        <a:rPr lang="en-US" sz="1600"/>
                        <a:t>Duration: A total of 600 minutes per semester</a:t>
                      </a:r>
                    </a:p>
                  </a:txBody>
                  <a:tcPr/>
                </a:tc>
                <a:tc>
                  <a:txBody>
                    <a:bodyPr/>
                    <a:lstStyle/>
                    <a:p>
                      <a:r>
                        <a:rPr lang="en-US" sz="1600"/>
                        <a:t>Duration: Twenty minutes per week</a:t>
                      </a:r>
                    </a:p>
                  </a:txBody>
                  <a:tcPr/>
                </a:tc>
                <a:extLst>
                  <a:ext uri="{0D108BD9-81ED-4DB2-BD59-A6C34878D82A}">
                    <a16:rowId xmlns:a16="http://schemas.microsoft.com/office/drawing/2014/main" val="3722531624"/>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96178"/>
            <a:ext cx="5394604" cy="133802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the anticipated frequency, location, and duration for EACH of the special education and related services, supplementary aids and services (including accommodations), program modifications, and supports for school personnel.</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96176"/>
            <a:ext cx="5190836" cy="133802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the anticipated frequency, location, and duration for EACH of the special education and related services, supplementary aids and services (including accommodations), program modifications, and supports for school personnel.</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0764459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64EC8-A8A7-01BA-2E78-C076E5DB29A9}"/>
              </a:ext>
            </a:extLst>
          </p:cNvPr>
          <p:cNvSpPr>
            <a:spLocks noGrp="1"/>
          </p:cNvSpPr>
          <p:nvPr>
            <p:ph type="title"/>
          </p:nvPr>
        </p:nvSpPr>
        <p:spPr>
          <a:xfrm>
            <a:off x="6172199" y="365125"/>
            <a:ext cx="3789220" cy="2142548"/>
          </a:xfrm>
        </p:spPr>
        <p:txBody>
          <a:bodyPr>
            <a:normAutofit fontScale="90000"/>
          </a:bodyPr>
          <a:lstStyle/>
          <a:p>
            <a:r>
              <a:rPr lang="en-US">
                <a:hlinkClick r:id="rId3"/>
              </a:rPr>
              <a:t>Frequency, Location, Duration Tip Sheet</a:t>
            </a:r>
            <a:endParaRPr lang="en-US"/>
          </a:p>
        </p:txBody>
      </p:sp>
      <p:pic>
        <p:nvPicPr>
          <p:cNvPr id="9" name="Content Placeholder 8" descr="screenshot image of page 1 of the IEP Tip Sheet Dates, Frequency, Location, and Duration of Services">
            <a:extLst>
              <a:ext uri="{FF2B5EF4-FFF2-40B4-BE49-F238E27FC236}">
                <a16:creationId xmlns:a16="http://schemas.microsoft.com/office/drawing/2014/main" id="{379544CF-9F34-F398-564C-19C4023A73C1}"/>
              </a:ext>
            </a:extLst>
          </p:cNvPr>
          <p:cNvPicPr>
            <a:picLocks noGrp="1" noChangeAspect="1"/>
          </p:cNvPicPr>
          <p:nvPr>
            <p:ph sz="half" idx="1"/>
          </p:nvPr>
        </p:nvPicPr>
        <p:blipFill>
          <a:blip r:embed="rId4"/>
          <a:stretch>
            <a:fillRect/>
          </a:stretch>
        </p:blipFill>
        <p:spPr>
          <a:xfrm>
            <a:off x="1359912" y="365125"/>
            <a:ext cx="4138175" cy="5811838"/>
          </a:xfrm>
        </p:spPr>
      </p:pic>
      <p:pic>
        <p:nvPicPr>
          <p:cNvPr id="11" name="Content Placeholder 10" descr="screenshot image of page 2 of the IEP Tip Sheet Dates, Frequency, Location, and Duration of Services">
            <a:extLst>
              <a:ext uri="{FF2B5EF4-FFF2-40B4-BE49-F238E27FC236}">
                <a16:creationId xmlns:a16="http://schemas.microsoft.com/office/drawing/2014/main" id="{70D8C403-FB5D-F132-3D1A-6930A802F7D1}"/>
              </a:ext>
            </a:extLst>
          </p:cNvPr>
          <p:cNvPicPr>
            <a:picLocks noGrp="1" noChangeAspect="1"/>
          </p:cNvPicPr>
          <p:nvPr>
            <p:ph sz="half" idx="2"/>
          </p:nvPr>
        </p:nvPicPr>
        <p:blipFill>
          <a:blip r:embed="rId5"/>
          <a:stretch>
            <a:fillRect/>
          </a:stretch>
        </p:blipFill>
        <p:spPr>
          <a:xfrm>
            <a:off x="6095356" y="2867891"/>
            <a:ext cx="5869596" cy="2493818"/>
          </a:xfrm>
        </p:spPr>
      </p:pic>
      <p:pic>
        <p:nvPicPr>
          <p:cNvPr id="3" name="Picture 2" descr="QR code">
            <a:extLst>
              <a:ext uri="{FF2B5EF4-FFF2-40B4-BE49-F238E27FC236}">
                <a16:creationId xmlns:a16="http://schemas.microsoft.com/office/drawing/2014/main" id="{9924AA29-540B-91FB-D86E-DF941E03A970}"/>
              </a:ext>
            </a:extLst>
          </p:cNvPr>
          <p:cNvPicPr>
            <a:picLocks noChangeAspect="1"/>
          </p:cNvPicPr>
          <p:nvPr/>
        </p:nvPicPr>
        <p:blipFill>
          <a:blip r:embed="rId6"/>
          <a:stretch>
            <a:fillRect/>
          </a:stretch>
        </p:blipFill>
        <p:spPr>
          <a:xfrm>
            <a:off x="9647096" y="365125"/>
            <a:ext cx="1976870" cy="1976870"/>
          </a:xfrm>
          <a:prstGeom prst="rect">
            <a:avLst/>
          </a:prstGeom>
        </p:spPr>
      </p:pic>
    </p:spTree>
    <p:extLst>
      <p:ext uri="{BB962C8B-B14F-4D97-AF65-F5344CB8AC3E}">
        <p14:creationId xmlns:p14="http://schemas.microsoft.com/office/powerpoint/2010/main" val="34144825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shot image of the accommodation rubric from Stetson and Associates">
            <a:extLst>
              <a:ext uri="{FF2B5EF4-FFF2-40B4-BE49-F238E27FC236}">
                <a16:creationId xmlns:a16="http://schemas.microsoft.com/office/drawing/2014/main" id="{EF8C09B8-4BE1-6110-DE15-D469EADCD1D2}"/>
              </a:ext>
            </a:extLst>
          </p:cNvPr>
          <p:cNvPicPr>
            <a:picLocks noGrp="1" noChangeAspect="1"/>
          </p:cNvPicPr>
          <p:nvPr>
            <p:ph idx="1"/>
          </p:nvPr>
        </p:nvPicPr>
        <p:blipFill rotWithShape="1">
          <a:blip r:embed="rId3"/>
          <a:srcRect b="3474"/>
          <a:stretch/>
        </p:blipFill>
        <p:spPr>
          <a:xfrm>
            <a:off x="2424545" y="728197"/>
            <a:ext cx="7495309" cy="5464786"/>
          </a:xfrm>
        </p:spPr>
      </p:pic>
      <p:sp>
        <p:nvSpPr>
          <p:cNvPr id="5" name="Title 4">
            <a:extLst>
              <a:ext uri="{FF2B5EF4-FFF2-40B4-BE49-F238E27FC236}">
                <a16:creationId xmlns:a16="http://schemas.microsoft.com/office/drawing/2014/main" id="{4FE96F8E-22B6-78C1-0D13-075BC39C8E05}"/>
              </a:ext>
            </a:extLst>
          </p:cNvPr>
          <p:cNvSpPr>
            <a:spLocks noGrp="1"/>
          </p:cNvSpPr>
          <p:nvPr>
            <p:ph type="title"/>
          </p:nvPr>
        </p:nvSpPr>
        <p:spPr>
          <a:xfrm>
            <a:off x="838200" y="365125"/>
            <a:ext cx="10515600" cy="660111"/>
          </a:xfrm>
        </p:spPr>
        <p:txBody>
          <a:bodyPr>
            <a:normAutofit fontScale="90000"/>
          </a:bodyPr>
          <a:lstStyle/>
          <a:p>
            <a:r>
              <a:rPr lang="en-US">
                <a:hlinkClick r:id="rId4"/>
              </a:rPr>
              <a:t>Accommodation Rubric</a:t>
            </a:r>
            <a:endParaRPr lang="en-US"/>
          </a:p>
        </p:txBody>
      </p:sp>
    </p:spTree>
    <p:extLst>
      <p:ext uri="{BB962C8B-B14F-4D97-AF65-F5344CB8AC3E}">
        <p14:creationId xmlns:p14="http://schemas.microsoft.com/office/powerpoint/2010/main" val="1461636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the accommodations audit form from Stetson and Associates">
            <a:extLst>
              <a:ext uri="{FF2B5EF4-FFF2-40B4-BE49-F238E27FC236}">
                <a16:creationId xmlns:a16="http://schemas.microsoft.com/office/drawing/2014/main" id="{535D1DE2-9E0E-20DD-C2F7-CCB18CA2F485}"/>
              </a:ext>
            </a:extLst>
          </p:cNvPr>
          <p:cNvPicPr>
            <a:picLocks noGrp="1" noChangeAspect="1"/>
          </p:cNvPicPr>
          <p:nvPr>
            <p:ph idx="1"/>
          </p:nvPr>
        </p:nvPicPr>
        <p:blipFill>
          <a:blip r:embed="rId3"/>
          <a:stretch>
            <a:fillRect/>
          </a:stretch>
        </p:blipFill>
        <p:spPr>
          <a:xfrm>
            <a:off x="2535381" y="878440"/>
            <a:ext cx="7148945" cy="5298524"/>
          </a:xfrm>
        </p:spPr>
      </p:pic>
      <p:sp>
        <p:nvSpPr>
          <p:cNvPr id="3" name="Title 2">
            <a:extLst>
              <a:ext uri="{FF2B5EF4-FFF2-40B4-BE49-F238E27FC236}">
                <a16:creationId xmlns:a16="http://schemas.microsoft.com/office/drawing/2014/main" id="{F1FD28B4-43D6-C5B7-79AE-9F136938EB70}"/>
              </a:ext>
            </a:extLst>
          </p:cNvPr>
          <p:cNvSpPr>
            <a:spLocks noGrp="1"/>
          </p:cNvSpPr>
          <p:nvPr>
            <p:ph type="title"/>
          </p:nvPr>
        </p:nvSpPr>
        <p:spPr>
          <a:xfrm>
            <a:off x="838200" y="365125"/>
            <a:ext cx="10515600" cy="798657"/>
          </a:xfrm>
        </p:spPr>
        <p:txBody>
          <a:bodyPr/>
          <a:lstStyle/>
          <a:p>
            <a:r>
              <a:rPr lang="en-US">
                <a:hlinkClick r:id="rId4"/>
              </a:rPr>
              <a:t>Accommodations Audit Form</a:t>
            </a:r>
            <a:endParaRPr lang="en-US"/>
          </a:p>
        </p:txBody>
      </p:sp>
    </p:spTree>
    <p:extLst>
      <p:ext uri="{BB962C8B-B14F-4D97-AF65-F5344CB8AC3E}">
        <p14:creationId xmlns:p14="http://schemas.microsoft.com/office/powerpoint/2010/main" val="222561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Who Should Conduct the Review?</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440120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a:solidFill>
                  <a:srgbClr val="12284C"/>
                </a:solidFill>
              </a:rPr>
              <a:t>Personnel who are familiar with the IEP process and how the files are organized</a:t>
            </a:r>
            <a:endParaRPr lang="en-US" sz="2400"/>
          </a:p>
          <a:p>
            <a:pPr marL="285750" indent="-285750">
              <a:spcAft>
                <a:spcPts val="600"/>
              </a:spcAft>
              <a:buFont typeface="Arial" panose="020B0604020202020204" pitchFamily="34" charset="0"/>
              <a:buChar char="•"/>
            </a:pPr>
            <a:r>
              <a:rPr lang="en-US" sz="2400"/>
              <a:t>Personnel who could be included</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Gifted facilitators or special education teachers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Special education/gifted coordinators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School psychologists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Administrators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Related services providers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ea typeface="Open Sans Light"/>
                <a:cs typeface="Open Sans Light"/>
              </a:rPr>
              <a:t>MIS clerk</a:t>
            </a:r>
            <a:endParaRPr lang="en-US" sz="2400"/>
          </a:p>
          <a:p>
            <a:pPr marL="742950" lvl="1" indent="-285750">
              <a:spcAft>
                <a:spcPts val="600"/>
              </a:spcAft>
              <a:buFont typeface="Arial" panose="020B0604020202020204" pitchFamily="34" charset="0"/>
              <a:buChar char="•"/>
            </a:pPr>
            <a:r>
              <a:rPr lang="en-US" sz="2400"/>
              <a:t>Principals</a:t>
            </a:r>
            <a:endParaRPr lang="en-US" sz="2400">
              <a:ea typeface="Open Sans Light"/>
              <a:cs typeface="Open Sans Light"/>
            </a:endParaRPr>
          </a:p>
        </p:txBody>
      </p:sp>
    </p:spTree>
    <p:extLst>
      <p:ext uri="{BB962C8B-B14F-4D97-AF65-F5344CB8AC3E}">
        <p14:creationId xmlns:p14="http://schemas.microsoft.com/office/powerpoint/2010/main" val="7532586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D2B439-5051-4B72-8D49-C614E908C178}"/>
              </a:ext>
            </a:extLst>
          </p:cNvPr>
          <p:cNvSpPr>
            <a:spLocks noGrp="1"/>
          </p:cNvSpPr>
          <p:nvPr>
            <p:ph idx="1"/>
          </p:nvPr>
        </p:nvSpPr>
        <p:spPr/>
        <p:txBody>
          <a:bodyPr>
            <a:normAutofit fontScale="62500" lnSpcReduction="20000"/>
          </a:bodyPr>
          <a:lstStyle/>
          <a:p>
            <a:pPr>
              <a:lnSpc>
                <a:spcPct val="120000"/>
              </a:lnSpc>
            </a:pPr>
            <a:r>
              <a:rPr lang="en-US" sz="3200" dirty="0">
                <a:latin typeface="+mn-lt"/>
                <a:ea typeface="Open Sans Light"/>
                <a:cs typeface="Open Sans Light"/>
                <a:hlinkClick r:id="rId3" tooltip="Assuring the Documentation of Frequency, Location, and Duration of Accommodations on the IEP">
                  <a:extLst>
                    <a:ext uri="{A12FA001-AC4F-418D-AE19-62706E023703}">
                      <ahyp:hlinkClr xmlns:ahyp="http://schemas.microsoft.com/office/drawing/2018/hyperlinkcolor" val="tx"/>
                    </a:ext>
                  </a:extLst>
                </a:hlinkClick>
              </a:rPr>
              <a:t>Assuring the Documentation of Frequency, Location, and Duration of Accommodations on the IEP</a:t>
            </a:r>
            <a:r>
              <a:rPr lang="en-US" sz="3200" dirty="0">
                <a:latin typeface="+mn-lt"/>
                <a:ea typeface="Open Sans Light"/>
                <a:cs typeface="Open Sans Light"/>
              </a:rPr>
              <a:t> (PDF)</a:t>
            </a:r>
          </a:p>
          <a:p>
            <a:pPr>
              <a:lnSpc>
                <a:spcPct val="120000"/>
              </a:lnSpc>
            </a:pPr>
            <a:r>
              <a:rPr lang="en-US" sz="3200" b="0" i="0" u="none" strike="noStrike" dirty="0">
                <a:effectLst/>
                <a:latin typeface="+mn-lt"/>
                <a:hlinkClick r:id="rId4" tooltip="Examples of Frequency, Location, and Duration for Accommodations and Modifications">
                  <a:extLst>
                    <a:ext uri="{A12FA001-AC4F-418D-AE19-62706E023703}">
                      <ahyp:hlinkClr xmlns:ahyp="http://schemas.microsoft.com/office/drawing/2018/hyperlinkcolor" val="tx"/>
                    </a:ext>
                  </a:extLst>
                </a:hlinkClick>
              </a:rPr>
              <a:t>Examples of Frequency, Location, and Duration for Accommodations &amp; Modifications</a:t>
            </a:r>
            <a:r>
              <a:rPr lang="en-US" sz="3200" b="0" i="0" dirty="0">
                <a:effectLst/>
                <a:latin typeface="+mn-lt"/>
              </a:rPr>
              <a:t> (PDF)</a:t>
            </a:r>
            <a:endParaRPr lang="en-US" sz="3200" dirty="0">
              <a:latin typeface="+mn-lt"/>
              <a:ea typeface="Open Sans Light"/>
              <a:cs typeface="Open Sans Light"/>
            </a:endParaRPr>
          </a:p>
          <a:p>
            <a:pPr>
              <a:lnSpc>
                <a:spcPct val="120000"/>
              </a:lnSpc>
            </a:pPr>
            <a:r>
              <a:rPr lang="en-US" sz="3200" dirty="0">
                <a:latin typeface="+mn-lt"/>
                <a:ea typeface="Open Sans Light"/>
                <a:cs typeface="Open Sans Light"/>
                <a:hlinkClick r:id="rId5" tooltip="Documenting Frequency, Location, and Duration of Accommodations and Modifications on the IEP during the 2020-21 school year">
                  <a:extLst>
                    <a:ext uri="{A12FA001-AC4F-418D-AE19-62706E023703}">
                      <ahyp:hlinkClr xmlns:ahyp="http://schemas.microsoft.com/office/drawing/2018/hyperlinkcolor" val="tx"/>
                    </a:ext>
                  </a:extLst>
                </a:hlinkClick>
              </a:rPr>
              <a:t>Documenting Frequency, Location, and Duration of Accommodations and Modifications on the IEP during the school year</a:t>
            </a:r>
            <a:r>
              <a:rPr lang="en-US" sz="3200" dirty="0">
                <a:latin typeface="+mn-lt"/>
                <a:ea typeface="Open Sans Light"/>
                <a:cs typeface="Open Sans Light"/>
              </a:rPr>
              <a:t> (PDF) (examples specific to Text-to-Speech)</a:t>
            </a:r>
          </a:p>
          <a:p>
            <a:pPr>
              <a:lnSpc>
                <a:spcPct val="120000"/>
              </a:lnSpc>
            </a:pPr>
            <a:r>
              <a:rPr lang="en-US" sz="3200" b="0" i="0" u="none" strike="noStrike" dirty="0">
                <a:solidFill>
                  <a:srgbClr val="3333FF"/>
                </a:solidFill>
                <a:effectLst/>
                <a:highlight>
                  <a:srgbClr val="FFFFFF"/>
                </a:highlight>
                <a:latin typeface="+mn-lt"/>
                <a:hlinkClick r:id="rId6" tooltip="Considerations for Accessible Educational Materials"/>
              </a:rPr>
              <a:t>Considerations for Accessible Educational Materials</a:t>
            </a:r>
            <a:r>
              <a:rPr lang="en-US" sz="3200" b="0" i="0" dirty="0">
                <a:solidFill>
                  <a:srgbClr val="000000"/>
                </a:solidFill>
                <a:effectLst/>
                <a:highlight>
                  <a:srgbClr val="FFFFFF"/>
                </a:highlight>
                <a:latin typeface="+mn-lt"/>
              </a:rPr>
              <a:t> (PDF)</a:t>
            </a:r>
            <a:endParaRPr lang="en-US" sz="3200" dirty="0">
              <a:latin typeface="+mn-lt"/>
              <a:ea typeface="Open Sans Light"/>
              <a:cs typeface="Open Sans Light"/>
              <a:hlinkClick r:id="rId7">
                <a:extLst>
                  <a:ext uri="{A12FA001-AC4F-418D-AE19-62706E023703}">
                    <ahyp:hlinkClr xmlns:ahyp="http://schemas.microsoft.com/office/drawing/2018/hyperlinkcolor" val="tx"/>
                  </a:ext>
                </a:extLst>
              </a:hlinkClick>
            </a:endParaRPr>
          </a:p>
          <a:p>
            <a:pPr>
              <a:lnSpc>
                <a:spcPct val="120000"/>
              </a:lnSpc>
            </a:pPr>
            <a:r>
              <a:rPr lang="en-US" sz="3200" dirty="0">
                <a:latin typeface="+mn-lt"/>
                <a:ea typeface="Open Sans Light"/>
                <a:cs typeface="Open Sans Light"/>
                <a:hlinkClick r:id="rId7">
                  <a:extLst>
                    <a:ext uri="{A12FA001-AC4F-418D-AE19-62706E023703}">
                      <ahyp:hlinkClr xmlns:ahyp="http://schemas.microsoft.com/office/drawing/2018/hyperlinkcolor" val="tx"/>
                    </a:ext>
                  </a:extLst>
                </a:hlinkClick>
              </a:rPr>
              <a:t>Kansas Assistive Technology Guide</a:t>
            </a:r>
            <a:endParaRPr lang="en-US" sz="3200" dirty="0">
              <a:latin typeface="+mn-lt"/>
              <a:ea typeface="Open Sans Light"/>
              <a:cs typeface="Open Sans Light"/>
            </a:endParaRPr>
          </a:p>
          <a:p>
            <a:pPr>
              <a:lnSpc>
                <a:spcPct val="120000"/>
              </a:lnSpc>
            </a:pPr>
            <a:r>
              <a:rPr lang="en-US" sz="3200" b="0" i="0" dirty="0">
                <a:effectLst/>
                <a:latin typeface="+mn-lt"/>
              </a:rPr>
              <a:t> </a:t>
            </a:r>
            <a:r>
              <a:rPr lang="en-US" sz="3200" b="0" i="0" u="none" strike="noStrike" dirty="0">
                <a:effectLst/>
                <a:latin typeface="+mn-lt"/>
                <a:hlinkClick r:id="rId8" tooltip="Dear Colleague Letter">
                  <a:extLst>
                    <a:ext uri="{A12FA001-AC4F-418D-AE19-62706E023703}">
                      <ahyp:hlinkClr xmlns:ahyp="http://schemas.microsoft.com/office/drawing/2018/hyperlinkcolor" val="tx"/>
                    </a:ext>
                  </a:extLst>
                </a:hlinkClick>
              </a:rPr>
              <a:t>Assistive Technology Dear Colleague Letter</a:t>
            </a:r>
            <a:r>
              <a:rPr lang="en-US" sz="3200" b="0" i="0" dirty="0">
                <a:effectLst/>
                <a:latin typeface="+mn-lt"/>
              </a:rPr>
              <a:t> (PDF)</a:t>
            </a:r>
          </a:p>
          <a:p>
            <a:pPr>
              <a:lnSpc>
                <a:spcPct val="120000"/>
              </a:lnSpc>
            </a:pPr>
            <a:r>
              <a:rPr lang="en-US" sz="3200" b="0" i="0" u="none" strike="noStrike" dirty="0">
                <a:effectLst/>
                <a:latin typeface="+mn-lt"/>
                <a:hlinkClick r:id="rId9" tooltip="Myths and Facts">
                  <a:extLst>
                    <a:ext uri="{A12FA001-AC4F-418D-AE19-62706E023703}">
                      <ahyp:hlinkClr xmlns:ahyp="http://schemas.microsoft.com/office/drawing/2018/hyperlinkcolor" val="tx"/>
                    </a:ext>
                  </a:extLst>
                </a:hlinkClick>
              </a:rPr>
              <a:t>Myths and Facts Surrounding Assistive Technology Devices</a:t>
            </a:r>
            <a:r>
              <a:rPr lang="en-US" sz="3200" b="0" i="0" dirty="0">
                <a:effectLst/>
                <a:latin typeface="+mn-lt"/>
              </a:rPr>
              <a:t> (PDF)</a:t>
            </a:r>
            <a:endParaRPr lang="en-US" sz="3200" dirty="0">
              <a:latin typeface="+mn-lt"/>
              <a:ea typeface="Open Sans Light"/>
              <a:cs typeface="Open Sans Light"/>
            </a:endParaRPr>
          </a:p>
          <a:p>
            <a:pPr>
              <a:lnSpc>
                <a:spcPct val="100000"/>
              </a:lnSpc>
            </a:pPr>
            <a:endParaRPr lang="en-US" sz="3200" dirty="0">
              <a:solidFill>
                <a:srgbClr val="FF0000"/>
              </a:solidFill>
              <a:latin typeface="Open Sans Light"/>
              <a:ea typeface="Open Sans Light"/>
              <a:cs typeface="Open Sans Light"/>
            </a:endParaRPr>
          </a:p>
          <a:p>
            <a:endParaRPr lang="en-US" dirty="0"/>
          </a:p>
        </p:txBody>
      </p:sp>
      <p:sp>
        <p:nvSpPr>
          <p:cNvPr id="5" name="Title 4">
            <a:extLst>
              <a:ext uri="{FF2B5EF4-FFF2-40B4-BE49-F238E27FC236}">
                <a16:creationId xmlns:a16="http://schemas.microsoft.com/office/drawing/2014/main" id="{ABB3D59E-C2FF-4D6A-9374-865C0EBD738D}"/>
              </a:ext>
            </a:extLst>
          </p:cNvPr>
          <p:cNvSpPr>
            <a:spLocks noGrp="1"/>
          </p:cNvSpPr>
          <p:nvPr>
            <p:ph type="title"/>
          </p:nvPr>
        </p:nvSpPr>
        <p:spPr/>
        <p:txBody>
          <a:bodyPr/>
          <a:lstStyle/>
          <a:p>
            <a:r>
              <a:rPr lang="en-US"/>
              <a:t>Documenting Accommodations</a:t>
            </a:r>
          </a:p>
        </p:txBody>
      </p:sp>
    </p:spTree>
    <p:extLst>
      <p:ext uri="{BB962C8B-B14F-4D97-AF65-F5344CB8AC3E}">
        <p14:creationId xmlns:p14="http://schemas.microsoft.com/office/powerpoint/2010/main" val="2939540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04EC-0F76-39D2-60C2-B9DD6C835A46}"/>
              </a:ext>
            </a:extLst>
          </p:cNvPr>
          <p:cNvSpPr>
            <a:spLocks noGrp="1"/>
          </p:cNvSpPr>
          <p:nvPr>
            <p:ph type="title"/>
          </p:nvPr>
        </p:nvSpPr>
        <p:spPr>
          <a:xfrm>
            <a:off x="838200" y="102053"/>
            <a:ext cx="10506529" cy="1044349"/>
          </a:xfrm>
        </p:spPr>
        <p:txBody>
          <a:bodyPr>
            <a:normAutofit fontScale="90000"/>
          </a:bodyPr>
          <a:lstStyle/>
          <a:p>
            <a:r>
              <a:rPr lang="en-US">
                <a:latin typeface="Open Sans Semibold"/>
                <a:ea typeface="Open Sans Semibold"/>
                <a:cs typeface="Open Sans Semibold"/>
              </a:rPr>
              <a:t>Examples: Accommodations and Modifications (Q17 &amp; Q18)</a:t>
            </a:r>
            <a:endParaRPr lang="en-US"/>
          </a:p>
        </p:txBody>
      </p:sp>
      <p:sp>
        <p:nvSpPr>
          <p:cNvPr id="7" name="TextBox 6">
            <a:extLst>
              <a:ext uri="{FF2B5EF4-FFF2-40B4-BE49-F238E27FC236}">
                <a16:creationId xmlns:a16="http://schemas.microsoft.com/office/drawing/2014/main" id="{6AB72E3A-B4CE-4D11-0FF6-C999A9C05EA6}"/>
              </a:ext>
            </a:extLst>
          </p:cNvPr>
          <p:cNvSpPr txBox="1"/>
          <p:nvPr/>
        </p:nvSpPr>
        <p:spPr>
          <a:xfrm>
            <a:off x="787400" y="10686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cs typeface="Times New Roman"/>
              </a:rPr>
              <a:t>ACCOMMODATION EXAMPLES: </a:t>
            </a:r>
          </a:p>
        </p:txBody>
      </p:sp>
      <p:graphicFrame>
        <p:nvGraphicFramePr>
          <p:cNvPr id="6" name="Content Placeholder 5">
            <a:extLst>
              <a:ext uri="{FF2B5EF4-FFF2-40B4-BE49-F238E27FC236}">
                <a16:creationId xmlns:a16="http://schemas.microsoft.com/office/drawing/2014/main" id="{CC511E16-086F-89FA-9251-4D528A9CD7F7}"/>
              </a:ext>
            </a:extLst>
          </p:cNvPr>
          <p:cNvGraphicFramePr>
            <a:graphicFrameLocks noGrp="1"/>
          </p:cNvGraphicFramePr>
          <p:nvPr>
            <p:ph idx="1"/>
            <p:extLst>
              <p:ext uri="{D42A27DB-BD31-4B8C-83A1-F6EECF244321}">
                <p14:modId xmlns:p14="http://schemas.microsoft.com/office/powerpoint/2010/main" val="389188453"/>
              </p:ext>
            </p:extLst>
          </p:nvPr>
        </p:nvGraphicFramePr>
        <p:xfrm>
          <a:off x="838200" y="1336221"/>
          <a:ext cx="10515597" cy="2377440"/>
        </p:xfrm>
        <a:graphic>
          <a:graphicData uri="http://schemas.openxmlformats.org/drawingml/2006/table">
            <a:tbl>
              <a:tblPr firstRow="1" firstCol="1" bandRow="1">
                <a:tableStyleId>{3B4B98B0-60AC-42C2-AFA5-B58CD77FA1E5}</a:tableStyleId>
              </a:tblPr>
              <a:tblGrid>
                <a:gridCol w="2218888">
                  <a:extLst>
                    <a:ext uri="{9D8B030D-6E8A-4147-A177-3AD203B41FA5}">
                      <a16:colId xmlns:a16="http://schemas.microsoft.com/office/drawing/2014/main" val="2164518417"/>
                    </a:ext>
                  </a:extLst>
                </a:gridCol>
                <a:gridCol w="1447100">
                  <a:extLst>
                    <a:ext uri="{9D8B030D-6E8A-4147-A177-3AD203B41FA5}">
                      <a16:colId xmlns:a16="http://schemas.microsoft.com/office/drawing/2014/main" val="914193468"/>
                    </a:ext>
                  </a:extLst>
                </a:gridCol>
                <a:gridCol w="1832994">
                  <a:extLst>
                    <a:ext uri="{9D8B030D-6E8A-4147-A177-3AD203B41FA5}">
                      <a16:colId xmlns:a16="http://schemas.microsoft.com/office/drawing/2014/main" val="977752879"/>
                    </a:ext>
                  </a:extLst>
                </a:gridCol>
                <a:gridCol w="2122414">
                  <a:extLst>
                    <a:ext uri="{9D8B030D-6E8A-4147-A177-3AD203B41FA5}">
                      <a16:colId xmlns:a16="http://schemas.microsoft.com/office/drawing/2014/main" val="441819279"/>
                    </a:ext>
                  </a:extLst>
                </a:gridCol>
                <a:gridCol w="2894201">
                  <a:extLst>
                    <a:ext uri="{9D8B030D-6E8A-4147-A177-3AD203B41FA5}">
                      <a16:colId xmlns:a16="http://schemas.microsoft.com/office/drawing/2014/main" val="1461599039"/>
                    </a:ext>
                  </a:extLst>
                </a:gridCol>
              </a:tblGrid>
              <a:tr h="0">
                <a:tc>
                  <a:txBody>
                    <a:bodyPr/>
                    <a:lstStyle/>
                    <a:p>
                      <a:pPr algn="ctr">
                        <a:spcAft>
                          <a:spcPts val="0"/>
                        </a:spcAft>
                      </a:pPr>
                      <a:r>
                        <a:rPr lang="en-US" sz="1200">
                          <a:effectLst/>
                        </a:rPr>
                        <a:t>Accommodation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865310835"/>
                  </a:ext>
                </a:extLst>
              </a:tr>
              <a:tr h="0">
                <a:tc>
                  <a:txBody>
                    <a:bodyPr/>
                    <a:lstStyle/>
                    <a:p>
                      <a:pPr>
                        <a:spcAft>
                          <a:spcPts val="0"/>
                        </a:spcAft>
                      </a:pPr>
                      <a:r>
                        <a:rPr lang="en-US" sz="1200">
                          <a:effectLst/>
                        </a:rPr>
                        <a:t>Extended time for assignments</a:t>
                      </a:r>
                      <a:endParaRPr lang="en-US">
                        <a:effectLst/>
                      </a:endParaRPr>
                    </a:p>
                    <a:p>
                      <a:pPr>
                        <a:spcAft>
                          <a:spcPts val="0"/>
                        </a:spcAft>
                      </a:pPr>
                      <a:endParaRPr lang="en-US">
                        <a:effectLst/>
                      </a:endParaRPr>
                    </a:p>
                  </a:txBody>
                  <a:tcPr marL="68580" marR="68580" marT="0" marB="0"/>
                </a:tc>
                <a:tc>
                  <a:txBody>
                    <a:bodyPr/>
                    <a:lstStyle/>
                    <a:p>
                      <a:pPr algn="ctr">
                        <a:spcAft>
                          <a:spcPts val="0"/>
                        </a:spcAft>
                      </a:pPr>
                      <a:r>
                        <a:rPr lang="en-US" sz="1200">
                          <a:effectLst/>
                        </a:rPr>
                        <a:t>3/3/22</a:t>
                      </a:r>
                      <a:endParaRPr lang="en-US">
                        <a:effectLst/>
                      </a:endParaRPr>
                    </a:p>
                  </a:txBody>
                  <a:tcPr marL="68580" marR="68580" marT="0" marB="0"/>
                </a:tc>
                <a:tc>
                  <a:txBody>
                    <a:bodyPr/>
                    <a:lstStyle/>
                    <a:p>
                      <a:pPr>
                        <a:spcAft>
                          <a:spcPts val="0"/>
                        </a:spcAft>
                      </a:pPr>
                      <a:r>
                        <a:rPr lang="en-US" sz="1200">
                          <a:effectLst/>
                        </a:rPr>
                        <a:t>In all core classes (social studies, science, math, and language arts)</a:t>
                      </a:r>
                      <a:endParaRPr lang="en-US">
                        <a:effectLst/>
                      </a:endParaRPr>
                    </a:p>
                  </a:txBody>
                  <a:tcPr marL="68580" marR="68580" marT="0" marB="0"/>
                </a:tc>
                <a:tc>
                  <a:txBody>
                    <a:bodyPr/>
                    <a:lstStyle/>
                    <a:p>
                      <a:pPr>
                        <a:spcAft>
                          <a:spcPts val="0"/>
                        </a:spcAft>
                      </a:pPr>
                      <a:r>
                        <a:rPr lang="en-US" sz="1200">
                          <a:effectLst/>
                        </a:rPr>
                        <a:t>Whenever written assignments are given</a:t>
                      </a:r>
                      <a:endParaRPr lang="en-US">
                        <a:effectLst/>
                      </a:endParaRPr>
                    </a:p>
                  </a:txBody>
                  <a:tcPr marL="68580" marR="68580" marT="0" marB="0"/>
                </a:tc>
                <a:tc>
                  <a:txBody>
                    <a:bodyPr/>
                    <a:lstStyle/>
                    <a:p>
                      <a:pPr>
                        <a:spcAft>
                          <a:spcPts val="0"/>
                        </a:spcAft>
                      </a:pPr>
                      <a:r>
                        <a:rPr lang="en-US" sz="1200">
                          <a:effectLst/>
                        </a:rPr>
                        <a:t>Todd will receive a time extension of 1 ½ of the required assignment time to complete the assignment</a:t>
                      </a:r>
                      <a:endParaRPr lang="en-US">
                        <a:effectLst/>
                      </a:endParaRPr>
                    </a:p>
                  </a:txBody>
                  <a:tcPr marL="68580" marR="68580" marT="0" marB="0"/>
                </a:tc>
                <a:extLst>
                  <a:ext uri="{0D108BD9-81ED-4DB2-BD59-A6C34878D82A}">
                    <a16:rowId xmlns:a16="http://schemas.microsoft.com/office/drawing/2014/main" val="1742314334"/>
                  </a:ext>
                </a:extLst>
              </a:tr>
              <a:tr h="0">
                <a:tc>
                  <a:txBody>
                    <a:bodyPr/>
                    <a:lstStyle/>
                    <a:p>
                      <a:pPr>
                        <a:spcAft>
                          <a:spcPts val="0"/>
                        </a:spcAft>
                      </a:pPr>
                      <a:r>
                        <a:rPr lang="en-US" sz="1200">
                          <a:effectLst/>
                        </a:rPr>
                        <a:t>Text read aloud via human or electronic reader</a:t>
                      </a:r>
                      <a:endParaRPr lang="en-US">
                        <a:effectLst/>
                      </a:endParaRPr>
                    </a:p>
                  </a:txBody>
                  <a:tcPr marL="68580" marR="68580" marT="0" marB="0"/>
                </a:tc>
                <a:tc>
                  <a:txBody>
                    <a:bodyPr/>
                    <a:lstStyle/>
                    <a:p>
                      <a:pPr algn="ctr">
                        <a:spcAft>
                          <a:spcPts val="0"/>
                        </a:spcAft>
                      </a:pPr>
                      <a:r>
                        <a:rPr lang="en-US" sz="1200">
                          <a:effectLst/>
                        </a:rPr>
                        <a:t>8/15/22</a:t>
                      </a:r>
                      <a:endParaRPr lang="en-US">
                        <a:effectLst/>
                      </a:endParaRPr>
                    </a:p>
                  </a:txBody>
                  <a:tcPr marL="68580" marR="68580" marT="0" marB="0"/>
                </a:tc>
                <a:tc>
                  <a:txBody>
                    <a:bodyPr/>
                    <a:lstStyle/>
                    <a:p>
                      <a:pPr>
                        <a:spcAft>
                          <a:spcPts val="0"/>
                        </a:spcAft>
                      </a:pPr>
                      <a:r>
                        <a:rPr lang="en-US" sz="1200">
                          <a:effectLst/>
                        </a:rPr>
                        <a:t>In all settings, both general and special education</a:t>
                      </a:r>
                      <a:endParaRPr lang="en-US">
                        <a:effectLst/>
                      </a:endParaRPr>
                    </a:p>
                  </a:txBody>
                  <a:tcPr marL="68580" marR="68580" marT="0" marB="0"/>
                </a:tc>
                <a:tc>
                  <a:txBody>
                    <a:bodyPr/>
                    <a:lstStyle/>
                    <a:p>
                      <a:pPr>
                        <a:spcAft>
                          <a:spcPts val="0"/>
                        </a:spcAft>
                      </a:pPr>
                      <a:r>
                        <a:rPr lang="en-US" sz="1200">
                          <a:effectLst/>
                        </a:rPr>
                        <a:t>When given material above a second-grade level</a:t>
                      </a:r>
                      <a:endParaRPr lang="en-US">
                        <a:effectLst/>
                      </a:endParaRPr>
                    </a:p>
                  </a:txBody>
                  <a:tcPr marL="68580" marR="68580" marT="0" marB="0"/>
                </a:tc>
                <a:tc>
                  <a:txBody>
                    <a:bodyPr/>
                    <a:lstStyle/>
                    <a:p>
                      <a:pPr>
                        <a:spcAft>
                          <a:spcPts val="0"/>
                        </a:spcAft>
                      </a:pPr>
                      <a:r>
                        <a:rPr lang="en-US" sz="1200">
                          <a:effectLst/>
                        </a:rPr>
                        <a:t>Until reading of assigned text is completed </a:t>
                      </a:r>
                      <a:endParaRPr lang="en-US">
                        <a:effectLst/>
                      </a:endParaRPr>
                    </a:p>
                  </a:txBody>
                  <a:tcPr marL="68580" marR="68580" marT="0" marB="0"/>
                </a:tc>
                <a:extLst>
                  <a:ext uri="{0D108BD9-81ED-4DB2-BD59-A6C34878D82A}">
                    <a16:rowId xmlns:a16="http://schemas.microsoft.com/office/drawing/2014/main" val="1685505986"/>
                  </a:ext>
                </a:extLst>
              </a:tr>
              <a:tr h="0">
                <a:tc>
                  <a:txBody>
                    <a:bodyPr/>
                    <a:lstStyle/>
                    <a:p>
                      <a:pPr>
                        <a:spcAft>
                          <a:spcPts val="0"/>
                        </a:spcAft>
                      </a:pPr>
                      <a:r>
                        <a:rPr lang="en-US" sz="1200">
                          <a:effectLst/>
                        </a:rPr>
                        <a:t>Use of calculator</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In general education math class</a:t>
                      </a:r>
                      <a:endParaRPr lang="en-US">
                        <a:effectLst/>
                      </a:endParaRPr>
                    </a:p>
                  </a:txBody>
                  <a:tcPr marL="68580" marR="68580" marT="0" marB="0"/>
                </a:tc>
                <a:tc>
                  <a:txBody>
                    <a:bodyPr/>
                    <a:lstStyle/>
                    <a:p>
                      <a:pPr>
                        <a:spcAft>
                          <a:spcPts val="0"/>
                        </a:spcAft>
                      </a:pPr>
                      <a:r>
                        <a:rPr lang="en-US" sz="1200">
                          <a:effectLst/>
                        </a:rPr>
                        <a:t>Whenever assignment requires math calculation</a:t>
                      </a:r>
                      <a:endParaRPr lang="en-US">
                        <a:effectLst/>
                      </a:endParaRPr>
                    </a:p>
                  </a:txBody>
                  <a:tcPr marL="68580" marR="68580" marT="0" marB="0"/>
                </a:tc>
                <a:tc>
                  <a:txBody>
                    <a:bodyPr/>
                    <a:lstStyle/>
                    <a:p>
                      <a:pPr>
                        <a:spcAft>
                          <a:spcPts val="0"/>
                        </a:spcAft>
                      </a:pPr>
                      <a:r>
                        <a:rPr lang="en-US" sz="1200">
                          <a:effectLst/>
                        </a:rPr>
                        <a:t>For duration of math class</a:t>
                      </a:r>
                      <a:endParaRPr lang="en-US">
                        <a:effectLst/>
                      </a:endParaRPr>
                    </a:p>
                    <a:p>
                      <a:pPr>
                        <a:spcAft>
                          <a:spcPts val="0"/>
                        </a:spcAft>
                      </a:pPr>
                      <a:endParaRPr lang="en-US">
                        <a:effectLst/>
                      </a:endParaRPr>
                    </a:p>
                  </a:txBody>
                  <a:tcPr marL="68580" marR="68580" marT="0" marB="0"/>
                </a:tc>
                <a:extLst>
                  <a:ext uri="{0D108BD9-81ED-4DB2-BD59-A6C34878D82A}">
                    <a16:rowId xmlns:a16="http://schemas.microsoft.com/office/drawing/2014/main" val="1659166591"/>
                  </a:ext>
                </a:extLst>
              </a:tr>
              <a:tr h="0">
                <a:tc>
                  <a:txBody>
                    <a:bodyPr/>
                    <a:lstStyle/>
                    <a:p>
                      <a:pPr>
                        <a:spcAft>
                          <a:spcPts val="0"/>
                        </a:spcAft>
                      </a:pPr>
                      <a:r>
                        <a:rPr lang="en-US" sz="1200">
                          <a:effectLst/>
                        </a:rPr>
                        <a:t>Provide copy of notes, study guide, or cloze activity to be used for review </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Across all general education classrooms</a:t>
                      </a:r>
                      <a:endParaRPr lang="en-US">
                        <a:effectLst/>
                      </a:endParaRPr>
                    </a:p>
                  </a:txBody>
                  <a:tcPr marL="68580" marR="68580" marT="0" marB="0"/>
                </a:tc>
                <a:tc>
                  <a:txBody>
                    <a:bodyPr/>
                    <a:lstStyle/>
                    <a:p>
                      <a:pPr>
                        <a:spcAft>
                          <a:spcPts val="0"/>
                        </a:spcAft>
                      </a:pPr>
                      <a:r>
                        <a:rPr lang="en-US" sz="1200">
                          <a:effectLst/>
                        </a:rPr>
                        <a:t>For each chapter or unit of study</a:t>
                      </a:r>
                      <a:endParaRPr lang="en-US">
                        <a:effectLst/>
                      </a:endParaRPr>
                    </a:p>
                  </a:txBody>
                  <a:tcPr marL="68580" marR="68580" marT="0" marB="0"/>
                </a:tc>
                <a:tc>
                  <a:txBody>
                    <a:bodyPr/>
                    <a:lstStyle/>
                    <a:p>
                      <a:pPr>
                        <a:spcAft>
                          <a:spcPts val="0"/>
                        </a:spcAft>
                      </a:pPr>
                      <a:r>
                        <a:rPr lang="en-US" sz="1200">
                          <a:effectLst/>
                        </a:rPr>
                        <a:t>Notes, study guide, or cloze activity provided at least 4 days before any chapter or unit test </a:t>
                      </a:r>
                      <a:endParaRPr lang="en-US">
                        <a:effectLst/>
                      </a:endParaRPr>
                    </a:p>
                  </a:txBody>
                  <a:tcPr marL="68580" marR="68580" marT="0" marB="0"/>
                </a:tc>
                <a:extLst>
                  <a:ext uri="{0D108BD9-81ED-4DB2-BD59-A6C34878D82A}">
                    <a16:rowId xmlns:a16="http://schemas.microsoft.com/office/drawing/2014/main" val="1827383313"/>
                  </a:ext>
                </a:extLst>
              </a:tr>
            </a:tbl>
          </a:graphicData>
        </a:graphic>
      </p:graphicFrame>
      <p:sp>
        <p:nvSpPr>
          <p:cNvPr id="10" name="TextBox 9">
            <a:extLst>
              <a:ext uri="{FF2B5EF4-FFF2-40B4-BE49-F238E27FC236}">
                <a16:creationId xmlns:a16="http://schemas.microsoft.com/office/drawing/2014/main" id="{299F7A29-6AAF-B4C3-B5B9-6ED03C589DDF}"/>
              </a:ext>
            </a:extLst>
          </p:cNvPr>
          <p:cNvSpPr txBox="1"/>
          <p:nvPr/>
        </p:nvSpPr>
        <p:spPr>
          <a:xfrm>
            <a:off x="787401" y="36902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mbria"/>
                <a:ea typeface="MS Mincho"/>
                <a:cs typeface="Times New Roman"/>
              </a:rPr>
              <a:t>MODIFICATION EXAMPLES: </a:t>
            </a:r>
          </a:p>
        </p:txBody>
      </p:sp>
      <p:graphicFrame>
        <p:nvGraphicFramePr>
          <p:cNvPr id="9" name="Table 8">
            <a:extLst>
              <a:ext uri="{FF2B5EF4-FFF2-40B4-BE49-F238E27FC236}">
                <a16:creationId xmlns:a16="http://schemas.microsoft.com/office/drawing/2014/main" id="{D2B09495-C178-60F1-B28E-96A8080C76CF}"/>
              </a:ext>
            </a:extLst>
          </p:cNvPr>
          <p:cNvGraphicFramePr>
            <a:graphicFrameLocks noGrp="1"/>
          </p:cNvGraphicFramePr>
          <p:nvPr>
            <p:extLst>
              <p:ext uri="{D42A27DB-BD31-4B8C-83A1-F6EECF244321}">
                <p14:modId xmlns:p14="http://schemas.microsoft.com/office/powerpoint/2010/main" val="4268558204"/>
              </p:ext>
            </p:extLst>
          </p:nvPr>
        </p:nvGraphicFramePr>
        <p:xfrm>
          <a:off x="831397" y="3983083"/>
          <a:ext cx="10512777" cy="2194560"/>
        </p:xfrm>
        <a:graphic>
          <a:graphicData uri="http://schemas.openxmlformats.org/drawingml/2006/table">
            <a:tbl>
              <a:tblPr firstRow="1" firstCol="1" bandRow="1">
                <a:tableStyleId>{3B4B98B0-60AC-42C2-AFA5-B58CD77FA1E5}</a:tableStyleId>
              </a:tblPr>
              <a:tblGrid>
                <a:gridCol w="2213427">
                  <a:extLst>
                    <a:ext uri="{9D8B030D-6E8A-4147-A177-3AD203B41FA5}">
                      <a16:colId xmlns:a16="http://schemas.microsoft.com/office/drawing/2014/main" val="2441992529"/>
                    </a:ext>
                  </a:extLst>
                </a:gridCol>
                <a:gridCol w="1451428">
                  <a:extLst>
                    <a:ext uri="{9D8B030D-6E8A-4147-A177-3AD203B41FA5}">
                      <a16:colId xmlns:a16="http://schemas.microsoft.com/office/drawing/2014/main" val="1439974272"/>
                    </a:ext>
                  </a:extLst>
                </a:gridCol>
                <a:gridCol w="1867533">
                  <a:extLst>
                    <a:ext uri="{9D8B030D-6E8A-4147-A177-3AD203B41FA5}">
                      <a16:colId xmlns:a16="http://schemas.microsoft.com/office/drawing/2014/main" val="3064164482"/>
                    </a:ext>
                  </a:extLst>
                </a:gridCol>
                <a:gridCol w="2087605">
                  <a:extLst>
                    <a:ext uri="{9D8B030D-6E8A-4147-A177-3AD203B41FA5}">
                      <a16:colId xmlns:a16="http://schemas.microsoft.com/office/drawing/2014/main" val="1393261704"/>
                    </a:ext>
                  </a:extLst>
                </a:gridCol>
                <a:gridCol w="2892784">
                  <a:extLst>
                    <a:ext uri="{9D8B030D-6E8A-4147-A177-3AD203B41FA5}">
                      <a16:colId xmlns:a16="http://schemas.microsoft.com/office/drawing/2014/main" val="201311570"/>
                    </a:ext>
                  </a:extLst>
                </a:gridCol>
              </a:tblGrid>
              <a:tr h="0">
                <a:tc>
                  <a:txBody>
                    <a:bodyPr/>
                    <a:lstStyle/>
                    <a:p>
                      <a:pPr algn="ctr">
                        <a:spcAft>
                          <a:spcPts val="0"/>
                        </a:spcAft>
                      </a:pPr>
                      <a:r>
                        <a:rPr lang="en-US" sz="1200">
                          <a:effectLst/>
                        </a:rPr>
                        <a:t>Modification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3666736019"/>
                  </a:ext>
                </a:extLst>
              </a:tr>
              <a:tr h="0">
                <a:tc>
                  <a:txBody>
                    <a:bodyPr/>
                    <a:lstStyle/>
                    <a:p>
                      <a:pPr>
                        <a:spcAft>
                          <a:spcPts val="0"/>
                        </a:spcAft>
                      </a:pPr>
                      <a:r>
                        <a:rPr lang="en-US" sz="1200">
                          <a:effectLst/>
                        </a:rPr>
                        <a:t>Jolinda will be provided with fewer answer options for all classroom multiple choice tests (e.g., 3 answer options instead of 4).</a:t>
                      </a:r>
                      <a:endParaRPr lang="en-US">
                        <a:effectLst/>
                      </a:endParaRPr>
                    </a:p>
                  </a:txBody>
                  <a:tcPr marL="68580" marR="68580" marT="0" marB="0"/>
                </a:tc>
                <a:tc>
                  <a:txBody>
                    <a:bodyPr/>
                    <a:lstStyle/>
                    <a:p>
                      <a:pPr algn="ctr">
                        <a:spcAft>
                          <a:spcPts val="0"/>
                        </a:spcAft>
                      </a:pPr>
                      <a:r>
                        <a:rPr lang="en-US" sz="1200">
                          <a:effectLst/>
                        </a:rPr>
                        <a:t>1/5/22</a:t>
                      </a:r>
                      <a:endParaRPr lang="en-US">
                        <a:effectLst/>
                      </a:endParaRPr>
                    </a:p>
                  </a:txBody>
                  <a:tcPr marL="68580" marR="68580" marT="0" marB="0"/>
                </a:tc>
                <a:tc>
                  <a:txBody>
                    <a:bodyPr/>
                    <a:lstStyle/>
                    <a:p>
                      <a:pPr>
                        <a:spcAft>
                          <a:spcPts val="0"/>
                        </a:spcAft>
                      </a:pPr>
                      <a:r>
                        <a:rPr lang="en-US" sz="1200">
                          <a:effectLst/>
                        </a:rPr>
                        <a:t>In all core classes</a:t>
                      </a:r>
                      <a:endParaRPr lang="en-US">
                        <a:effectLst/>
                      </a:endParaRPr>
                    </a:p>
                  </a:txBody>
                  <a:tcPr marL="68580" marR="68580" marT="0" marB="0"/>
                </a:tc>
                <a:tc>
                  <a:txBody>
                    <a:bodyPr/>
                    <a:lstStyle/>
                    <a:p>
                      <a:pPr>
                        <a:spcAft>
                          <a:spcPts val="0"/>
                        </a:spcAft>
                      </a:pPr>
                      <a:r>
                        <a:rPr lang="en-US" sz="1200">
                          <a:effectLst/>
                        </a:rPr>
                        <a:t>Whenever multiple</a:t>
                      </a:r>
                      <a:endParaRPr lang="en-US">
                        <a:effectLst/>
                      </a:endParaRPr>
                    </a:p>
                    <a:p>
                      <a:pPr>
                        <a:spcAft>
                          <a:spcPts val="0"/>
                        </a:spcAft>
                      </a:pPr>
                      <a:r>
                        <a:rPr lang="en-US" sz="1200">
                          <a:effectLst/>
                        </a:rPr>
                        <a:t>choice assessments are given</a:t>
                      </a:r>
                      <a:endParaRPr lang="en-US">
                        <a:effectLst/>
                      </a:endParaRPr>
                    </a:p>
                  </a:txBody>
                  <a:tcPr marL="68580" marR="68580" marT="0" marB="0"/>
                </a:tc>
                <a:tc>
                  <a:txBody>
                    <a:bodyPr/>
                    <a:lstStyle/>
                    <a:p>
                      <a:pPr>
                        <a:spcAft>
                          <a:spcPts val="0"/>
                        </a:spcAft>
                      </a:pPr>
                      <a:r>
                        <a:rPr lang="en-US" sz="1200" dirty="0">
                          <a:effectLst/>
                        </a:rPr>
                        <a:t>For the multiple-choice portion of all classroom assessments</a:t>
                      </a:r>
                      <a:endParaRPr lang="en-US" dirty="0">
                        <a:effectLst/>
                      </a:endParaRPr>
                    </a:p>
                  </a:txBody>
                  <a:tcPr marL="68580" marR="68580" marT="0" marB="0"/>
                </a:tc>
                <a:extLst>
                  <a:ext uri="{0D108BD9-81ED-4DB2-BD59-A6C34878D82A}">
                    <a16:rowId xmlns:a16="http://schemas.microsoft.com/office/drawing/2014/main" val="3653588648"/>
                  </a:ext>
                </a:extLst>
              </a:tr>
              <a:tr h="0">
                <a:tc>
                  <a:txBody>
                    <a:bodyPr/>
                    <a:lstStyle/>
                    <a:p>
                      <a:pPr>
                        <a:spcAft>
                          <a:spcPts val="0"/>
                        </a:spcAft>
                      </a:pPr>
                      <a:r>
                        <a:rPr lang="en-US" sz="1200">
                          <a:effectLst/>
                        </a:rPr>
                        <a:t>During her general education math class, Linda will be asked to complete multiplication and division problems with no more than two digits.  </a:t>
                      </a:r>
                      <a:endParaRPr lang="en-US">
                        <a:effectLst/>
                      </a:endParaRPr>
                    </a:p>
                  </a:txBody>
                  <a:tcPr marL="68580" marR="68580" marT="0" marB="0"/>
                </a:tc>
                <a:tc>
                  <a:txBody>
                    <a:bodyPr/>
                    <a:lstStyle/>
                    <a:p>
                      <a:pPr algn="ctr">
                        <a:spcAft>
                          <a:spcPts val="0"/>
                        </a:spcAft>
                      </a:pPr>
                      <a:r>
                        <a:rPr lang="en-US" sz="1200">
                          <a:effectLst/>
                        </a:rPr>
                        <a:t>2/2/22</a:t>
                      </a:r>
                      <a:endParaRPr lang="en-US">
                        <a:effectLst/>
                      </a:endParaRPr>
                    </a:p>
                  </a:txBody>
                  <a:tcPr marL="68580" marR="68580" marT="0" marB="0"/>
                </a:tc>
                <a:tc>
                  <a:txBody>
                    <a:bodyPr/>
                    <a:lstStyle/>
                    <a:p>
                      <a:pPr>
                        <a:spcAft>
                          <a:spcPts val="0"/>
                        </a:spcAft>
                      </a:pPr>
                      <a:r>
                        <a:rPr lang="en-US" sz="1200">
                          <a:effectLst/>
                        </a:rPr>
                        <a:t>In core math class</a:t>
                      </a:r>
                      <a:endParaRPr lang="en-US">
                        <a:effectLst/>
                      </a:endParaRPr>
                    </a:p>
                  </a:txBody>
                  <a:tcPr marL="68580" marR="68580" marT="0" marB="0"/>
                </a:tc>
                <a:tc>
                  <a:txBody>
                    <a:bodyPr/>
                    <a:lstStyle/>
                    <a:p>
                      <a:pPr>
                        <a:spcAft>
                          <a:spcPts val="0"/>
                        </a:spcAft>
                      </a:pPr>
                      <a:r>
                        <a:rPr lang="en-US" sz="1200">
                          <a:effectLst/>
                        </a:rPr>
                        <a:t>Whenever a math assignment or classroom math assessment is given that involves multiplication or division.</a:t>
                      </a:r>
                      <a:endParaRPr lang="en-US">
                        <a:effectLst/>
                      </a:endParaRPr>
                    </a:p>
                  </a:txBody>
                  <a:tcPr marL="68580" marR="68580" marT="0" marB="0"/>
                </a:tc>
                <a:tc>
                  <a:txBody>
                    <a:bodyPr/>
                    <a:lstStyle/>
                    <a:p>
                      <a:pPr>
                        <a:spcAft>
                          <a:spcPts val="0"/>
                        </a:spcAft>
                      </a:pPr>
                      <a:r>
                        <a:rPr lang="en-US" sz="1200" dirty="0">
                          <a:effectLst/>
                        </a:rPr>
                        <a:t>For the duration of all math assignments and classroom math assessments.</a:t>
                      </a:r>
                      <a:endParaRPr lang="en-US" dirty="0">
                        <a:effectLst/>
                      </a:endParaRPr>
                    </a:p>
                  </a:txBody>
                  <a:tcPr marL="68580" marR="68580" marT="0" marB="0"/>
                </a:tc>
                <a:extLst>
                  <a:ext uri="{0D108BD9-81ED-4DB2-BD59-A6C34878D82A}">
                    <a16:rowId xmlns:a16="http://schemas.microsoft.com/office/drawing/2014/main" val="3425524126"/>
                  </a:ext>
                </a:extLst>
              </a:tr>
            </a:tbl>
          </a:graphicData>
        </a:graphic>
      </p:graphicFrame>
    </p:spTree>
    <p:extLst>
      <p:ext uri="{BB962C8B-B14F-4D97-AF65-F5344CB8AC3E}">
        <p14:creationId xmlns:p14="http://schemas.microsoft.com/office/powerpoint/2010/main" val="15471213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9669D-7AE2-481B-B600-D7E2C2873ACD}"/>
              </a:ext>
            </a:extLst>
          </p:cNvPr>
          <p:cNvSpPr>
            <a:spLocks noGrp="1"/>
          </p:cNvSpPr>
          <p:nvPr>
            <p:ph idx="1"/>
          </p:nvPr>
        </p:nvSpPr>
        <p:spPr/>
        <p:txBody>
          <a:bodyPr/>
          <a:lstStyle/>
          <a:p>
            <a:r>
              <a:rPr lang="en-US" dirty="0"/>
              <a:t>Academic Assessment Peer Review </a:t>
            </a:r>
          </a:p>
          <a:p>
            <a:pPr lvl="1"/>
            <a:r>
              <a:rPr lang="en-US" dirty="0"/>
              <a:t>Critical Element 5.4 requires State to monitor test administration to ensure accommodations selected for State assessments are :</a:t>
            </a:r>
          </a:p>
          <a:p>
            <a:pPr lvl="2"/>
            <a:r>
              <a:rPr lang="en-US" dirty="0"/>
              <a:t>Consistent with accommodations provided to the students during instruction and/or practice</a:t>
            </a:r>
          </a:p>
          <a:p>
            <a:pPr lvl="2">
              <a:lnSpc>
                <a:spcPct val="100000"/>
              </a:lnSpc>
            </a:pPr>
            <a:r>
              <a:rPr lang="en-US" dirty="0"/>
              <a:t>Consistent with the assessment accommodations identified by a student’s IEP under IDEA</a:t>
            </a:r>
          </a:p>
          <a:p>
            <a:pPr lvl="1"/>
            <a:r>
              <a:rPr lang="en-US" dirty="0"/>
              <a:t>LEA’s selected for random data verification will upload the accommodations section(s) of the students IEP for Q18. KSDE will cross reference with the students PNP to ensure consistency in accommodations.</a:t>
            </a:r>
          </a:p>
          <a:p>
            <a:pPr lvl="2"/>
            <a:endParaRPr lang="en-US" dirty="0"/>
          </a:p>
          <a:p>
            <a:pPr lvl="1"/>
            <a:endParaRPr lang="en-US" dirty="0"/>
          </a:p>
        </p:txBody>
      </p:sp>
      <p:sp>
        <p:nvSpPr>
          <p:cNvPr id="3" name="Title 2">
            <a:extLst>
              <a:ext uri="{FF2B5EF4-FFF2-40B4-BE49-F238E27FC236}">
                <a16:creationId xmlns:a16="http://schemas.microsoft.com/office/drawing/2014/main" id="{CD534B9D-91B0-4422-8F8E-6370FE4F38F1}"/>
              </a:ext>
            </a:extLst>
          </p:cNvPr>
          <p:cNvSpPr>
            <a:spLocks noGrp="1"/>
          </p:cNvSpPr>
          <p:nvPr>
            <p:ph type="title"/>
          </p:nvPr>
        </p:nvSpPr>
        <p:spPr/>
        <p:txBody>
          <a:bodyPr/>
          <a:lstStyle/>
          <a:p>
            <a:r>
              <a:rPr lang="en-US"/>
              <a:t>Monitoring State Assessment Accommodations</a:t>
            </a:r>
          </a:p>
        </p:txBody>
      </p:sp>
    </p:spTree>
    <p:extLst>
      <p:ext uri="{BB962C8B-B14F-4D97-AF65-F5344CB8AC3E}">
        <p14:creationId xmlns:p14="http://schemas.microsoft.com/office/powerpoint/2010/main" val="3973094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420182"/>
            <a:ext cx="10515600" cy="315912"/>
          </a:xfrm>
        </p:spPr>
        <p:txBody>
          <a:bodyPr>
            <a:noAutofit/>
          </a:bodyPr>
          <a:lstStyle/>
          <a:p>
            <a:r>
              <a:rPr lang="en-US" sz="1700">
                <a:latin typeface="+mn-lt"/>
              </a:rPr>
              <a:t>Question 20</a:t>
            </a:r>
          </a:p>
        </p:txBody>
      </p:sp>
      <p:sp>
        <p:nvSpPr>
          <p:cNvPr id="2" name="Content Placeholder 1">
            <a:extLst>
              <a:ext uri="{FF2B5EF4-FFF2-40B4-BE49-F238E27FC236}">
                <a16:creationId xmlns:a16="http://schemas.microsoft.com/office/drawing/2014/main" id="{0A8A44CE-0ADF-4606-BBC5-2D1E398D19CE}"/>
              </a:ext>
            </a:extLst>
          </p:cNvPr>
          <p:cNvSpPr>
            <a:spLocks noGrp="1"/>
          </p:cNvSpPr>
          <p:nvPr>
            <p:ph idx="1"/>
          </p:nvPr>
        </p:nvSpPr>
        <p:spPr>
          <a:xfrm>
            <a:off x="838198" y="148760"/>
            <a:ext cx="10515600" cy="2956920"/>
          </a:xfrm>
        </p:spPr>
        <p:txBody>
          <a:bodyPr>
            <a:normAutofit fontScale="70000" lnSpcReduction="20000"/>
          </a:bodyPr>
          <a:lstStyle/>
          <a:p>
            <a:pPr marL="0" indent="0">
              <a:lnSpc>
                <a:spcPct val="120000"/>
              </a:lnSpc>
              <a:buNone/>
            </a:pPr>
            <a:r>
              <a:rPr lang="en-US" b="1"/>
              <a:t>19</a:t>
            </a:r>
            <a:r>
              <a:rPr lang="en-US"/>
              <a:t>. Did the IEP team consider parent concerns for enhancing the education of their student in developing, reviewing and revising the IEP? 34 C.F.R. 300.324(a)(1)(ii); K.S.A. 72-3404(r); 72-3429(d)(1)</a:t>
            </a:r>
            <a:br>
              <a:rPr lang="en-US"/>
            </a:br>
            <a:br>
              <a:rPr lang="en-US"/>
            </a:br>
            <a:r>
              <a:rPr lang="en-US" b="1"/>
              <a:t>METHOD</a:t>
            </a:r>
            <a:r>
              <a:rPr lang="en-US"/>
              <a:t>: This information could be found in the Present Levels of Academic Achievement and Functional Performance (PLAAFP) statements or another IEP section or other documentation in the student’s file indicating the IEP team requested and considered the concerns the parent had for enhancing the education of their student in developing, reviewing and revising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or the education record contains documentation that the IEP team considered the concerns of the parent for enhancing the education of their student in developing, reviewing and revising the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or the education record DOES NOT contain documentation that the IEP team considered the concerns of the parent for enhancing the education of their student in developing, reviewing and revising the IEP.</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107215" cy="215444"/>
          </a:xfrm>
          <a:prstGeom prst="rect">
            <a:avLst/>
          </a:prstGeom>
        </p:spPr>
        <p:txBody>
          <a:bodyPr wrap="none">
            <a:spAutoFit/>
          </a:bodyPr>
          <a:lstStyle/>
          <a:p>
            <a:pPr lvl="0"/>
            <a:r>
              <a:rPr lang="en-US" sz="800">
                <a:solidFill>
                  <a:srgbClr val="12284C"/>
                </a:solidFill>
              </a:rPr>
              <a:t>Kansas Special Education Process Handbook, Chapter 4, Section E.1.b. and Section F..</a:t>
            </a:r>
          </a:p>
        </p:txBody>
      </p:sp>
    </p:spTree>
    <p:custDataLst>
      <p:tags r:id="rId1"/>
    </p:custDataLst>
    <p:extLst>
      <p:ext uri="{BB962C8B-B14F-4D97-AF65-F5344CB8AC3E}">
        <p14:creationId xmlns:p14="http://schemas.microsoft.com/office/powerpoint/2010/main" val="41470984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4E2A7-0A9B-005F-8F64-5FA7CD76D9D8}"/>
              </a:ext>
            </a:extLst>
          </p:cNvPr>
          <p:cNvSpPr>
            <a:spLocks noGrp="1"/>
          </p:cNvSpPr>
          <p:nvPr>
            <p:ph idx="1"/>
          </p:nvPr>
        </p:nvSpPr>
        <p:spPr/>
        <p:txBody>
          <a:bodyPr>
            <a:normAutofit lnSpcReduction="10000"/>
          </a:bodyPr>
          <a:lstStyle/>
          <a:p>
            <a:r>
              <a:rPr lang="en-US" dirty="0"/>
              <a:t>Consider seeking parental input prior to an IEP meeting using a parental input or survey form for the parent to return prior to the meeting. Be sure to document consideration of parental concerns during the meeting.</a:t>
            </a:r>
          </a:p>
          <a:p>
            <a:r>
              <a:rPr lang="en-US" dirty="0"/>
              <a:t>Be sure to explain the meaning of any “coded” items on IEPs, such as codes with annual goals, internal school codes, etc.</a:t>
            </a:r>
          </a:p>
          <a:p>
            <a:r>
              <a:rPr lang="en-US" dirty="0"/>
              <a:t>Consider keeping drafts of IEPs </a:t>
            </a:r>
            <a:r>
              <a:rPr lang="en-US"/>
              <a:t>or meeting </a:t>
            </a:r>
            <a:r>
              <a:rPr lang="en-US" dirty="0"/>
              <a:t>notes that reflect changes that were made to the IEP based upon parental input.</a:t>
            </a:r>
          </a:p>
          <a:p>
            <a:r>
              <a:rPr lang="en-US" dirty="0">
                <a:effectLst/>
                <a:latin typeface="+mn-lt"/>
                <a:ea typeface="Calibri" panose="020F0502020204030204" pitchFamily="34" charset="0"/>
                <a:cs typeface="Times New Roman" panose="02020603050405020304" pitchFamily="18" charset="0"/>
              </a:rPr>
              <a:t>Be careful not to be inappropriately bound or restricted by a computerized or web-based IEP program in the process of developing the IEP.</a:t>
            </a:r>
          </a:p>
          <a:p>
            <a:endParaRPr lang="en-US" dirty="0"/>
          </a:p>
          <a:p>
            <a:endParaRPr lang="en-US" dirty="0"/>
          </a:p>
        </p:txBody>
      </p:sp>
      <p:sp>
        <p:nvSpPr>
          <p:cNvPr id="3" name="Title 2">
            <a:extLst>
              <a:ext uri="{FF2B5EF4-FFF2-40B4-BE49-F238E27FC236}">
                <a16:creationId xmlns:a16="http://schemas.microsoft.com/office/drawing/2014/main" id="{0F681F6C-93DC-34A5-C25C-02CAAA41280B}"/>
              </a:ext>
            </a:extLst>
          </p:cNvPr>
          <p:cNvSpPr>
            <a:spLocks noGrp="1"/>
          </p:cNvSpPr>
          <p:nvPr>
            <p:ph type="title"/>
          </p:nvPr>
        </p:nvSpPr>
        <p:spPr/>
        <p:txBody>
          <a:bodyPr/>
          <a:lstStyle/>
          <a:p>
            <a:r>
              <a:rPr lang="en-US"/>
              <a:t>Parent Input Recommendations (JW)</a:t>
            </a:r>
          </a:p>
        </p:txBody>
      </p:sp>
    </p:spTree>
    <p:extLst>
      <p:ext uri="{BB962C8B-B14F-4D97-AF65-F5344CB8AC3E}">
        <p14:creationId xmlns:p14="http://schemas.microsoft.com/office/powerpoint/2010/main" val="5941932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17001"/>
            <a:ext cx="10515600" cy="410360"/>
          </a:xfrm>
        </p:spPr>
        <p:txBody>
          <a:bodyPr>
            <a:noAutofit/>
          </a:bodyPr>
          <a:lstStyle/>
          <a:p>
            <a:r>
              <a:rPr lang="en-US" sz="1600">
                <a:latin typeface="+mn-lt"/>
                <a:ea typeface="Open Sans Semibold"/>
                <a:cs typeface="Open Sans Semibold"/>
              </a:rPr>
              <a:t>Question 21</a:t>
            </a:r>
          </a:p>
        </p:txBody>
      </p:sp>
      <p:sp>
        <p:nvSpPr>
          <p:cNvPr id="2" name="Content Placeholder 1">
            <a:extLst>
              <a:ext uri="{FF2B5EF4-FFF2-40B4-BE49-F238E27FC236}">
                <a16:creationId xmlns:a16="http://schemas.microsoft.com/office/drawing/2014/main" id="{E11EB00C-C4BC-4058-8A9C-699064BD61D5}"/>
              </a:ext>
            </a:extLst>
          </p:cNvPr>
          <p:cNvSpPr>
            <a:spLocks noGrp="1"/>
          </p:cNvSpPr>
          <p:nvPr>
            <p:ph idx="1"/>
          </p:nvPr>
        </p:nvSpPr>
        <p:spPr>
          <a:xfrm>
            <a:off x="838200" y="148760"/>
            <a:ext cx="10515600" cy="4197329"/>
          </a:xfrm>
        </p:spPr>
        <p:txBody>
          <a:bodyPr>
            <a:normAutofit fontScale="70000" lnSpcReduction="20000"/>
          </a:bodyPr>
          <a:lstStyle/>
          <a:p>
            <a:pPr marL="0" indent="0">
              <a:lnSpc>
                <a:spcPct val="120000"/>
              </a:lnSpc>
              <a:buNone/>
            </a:pPr>
            <a:r>
              <a:rPr lang="en-US" b="1">
                <a:ea typeface="Open Sans Semibold"/>
                <a:cs typeface="Open Sans Semibold"/>
              </a:rPr>
              <a:t>20</a:t>
            </a:r>
            <a:r>
              <a:rPr lang="en-US">
                <a:ea typeface="Open Sans Semibold"/>
                <a:cs typeface="Open Sans Semibold"/>
              </a:rPr>
              <a:t>. If the student’s behavior impedes the student’s learning or that of others, did the IEP Team </a:t>
            </a:r>
            <a:r>
              <a:rPr lang="en-US" b="1">
                <a:ea typeface="Open Sans Semibold"/>
                <a:cs typeface="Open Sans Semibold"/>
              </a:rPr>
              <a:t>consider</a:t>
            </a:r>
            <a:r>
              <a:rPr lang="en-US">
                <a:ea typeface="Open Sans Semibold"/>
                <a:cs typeface="Open Sans Semibold"/>
              </a:rPr>
              <a:t> the use of positive behavioral interventions and supports, and other strategies, to address that behavior when developing, reviewing or revising the IEP? 34 C.F.R. 300.324(a)(2)(i), (b)(2); K.S.A. 72-3429(d)(4)</a:t>
            </a:r>
            <a:br>
              <a:rPr lang="en-US"/>
            </a:br>
            <a:br>
              <a:rPr lang="en-US"/>
            </a:br>
            <a:r>
              <a:rPr lang="en-US" b="1">
                <a:ea typeface="Open Sans Semibold"/>
                <a:cs typeface="Open Sans Semibold"/>
              </a:rPr>
              <a:t>METHOD</a:t>
            </a:r>
            <a:r>
              <a:rPr lang="en-US">
                <a:ea typeface="Open Sans Semibold"/>
                <a:cs typeface="Open Sans Semibold"/>
              </a:rPr>
              <a:t>: First, review the education record for documentation indicating whether the student displays behavior that impedes the student’s or others’ learning. If the student’s behavior impedes learning (of self or others), then review the education record for documentation showing that the IEP Team considered the use of positive behavior interventions and supports and other strategies when developing the initial IEP, conducting the annual IEP review, or revising the IEP. This information can be found in the IEP, a prior written notice form, IEP Team meeting notes, and IEP amendment form, or other documentation in the education record.</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475181"/>
            <a:ext cx="3920973" cy="160733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use of positive behavior interventions and supports and other strategies to address the student’s behavior that impedes the student’s or others’ learning.</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475179"/>
            <a:ext cx="3494779" cy="160733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developing, reviewing or revising the IEP, the IEP Team considered the use of positive behavior interventions and supports and other strategies to address the student’s behavior that impedes the student’s or others’ learning.</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475176"/>
            <a:ext cx="3610188" cy="160733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behavior that impedes the student’s or others’ learning</a:t>
            </a:r>
            <a:r>
              <a:rPr lang="en-US" sz="1100" b="1">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406702" cy="215444"/>
          </a:xfrm>
          <a:prstGeom prst="rect">
            <a:avLst/>
          </a:prstGeom>
        </p:spPr>
        <p:txBody>
          <a:bodyPr wrap="none">
            <a:spAutoFit/>
          </a:bodyPr>
          <a:lstStyle/>
          <a:p>
            <a:pPr lvl="0"/>
            <a:r>
              <a:rPr lang="en-US" sz="800">
                <a:solidFill>
                  <a:srgbClr val="12284C"/>
                </a:solidFill>
              </a:rPr>
              <a:t>Kansas Special Education Process Handbook, Chapter 4, Section E.1.e.</a:t>
            </a:r>
          </a:p>
        </p:txBody>
      </p:sp>
    </p:spTree>
    <p:custDataLst>
      <p:tags r:id="rId1"/>
    </p:custDataLst>
    <p:extLst>
      <p:ext uri="{BB962C8B-B14F-4D97-AF65-F5344CB8AC3E}">
        <p14:creationId xmlns:p14="http://schemas.microsoft.com/office/powerpoint/2010/main" val="30286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8A055-82DC-E59D-F0D2-364EBC72699D}"/>
              </a:ext>
            </a:extLst>
          </p:cNvPr>
          <p:cNvSpPr>
            <a:spLocks noGrp="1"/>
          </p:cNvSpPr>
          <p:nvPr>
            <p:ph type="title"/>
          </p:nvPr>
        </p:nvSpPr>
        <p:spPr/>
        <p:txBody>
          <a:bodyPr>
            <a:normAutofit fontScale="90000"/>
          </a:bodyPr>
          <a:lstStyle/>
          <a:p>
            <a:r>
              <a:rPr lang="en-US"/>
              <a:t>IEP Content Pitfall - Failure to Appropriately Address the “Special Instructional Factor” of Behavior (JW)</a:t>
            </a:r>
          </a:p>
        </p:txBody>
      </p:sp>
      <p:sp>
        <p:nvSpPr>
          <p:cNvPr id="2" name="Content Placeholder 1">
            <a:extLst>
              <a:ext uri="{FF2B5EF4-FFF2-40B4-BE49-F238E27FC236}">
                <a16:creationId xmlns:a16="http://schemas.microsoft.com/office/drawing/2014/main" id="{3A9AEB63-3C51-D106-CE9B-A1EDDB804159}"/>
              </a:ext>
            </a:extLst>
          </p:cNvPr>
          <p:cNvSpPr>
            <a:spLocks noGrp="1"/>
          </p:cNvSpPr>
          <p:nvPr>
            <p:ph idx="1"/>
          </p:nvPr>
        </p:nvSpPr>
        <p:spPr>
          <a:xfrm>
            <a:off x="838200" y="1959985"/>
            <a:ext cx="10515600" cy="4532890"/>
          </a:xfrm>
        </p:spPr>
        <p:txBody>
          <a:bodyPr>
            <a:normAutofit fontScale="92500"/>
          </a:bodyPr>
          <a:lstStyle/>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For any student who has behavior that impedes his/her learning or that of others, the IEP team must consider positive behavioral interventions, supports and other strategies to address it. This must be done either through the inclusion of measurable annual goals, the provision of special education/related services and/or the performance of a functional behavior assessment (FBA) and development of a behavior </a:t>
            </a:r>
            <a:r>
              <a:rPr lang="en-US" sz="2200" dirty="0">
                <a:ea typeface="Calibri" panose="020F0502020204030204" pitchFamily="34" charset="0"/>
                <a:cs typeface="Times New Roman" panose="02020603050405020304" pitchFamily="18" charset="0"/>
              </a:rPr>
              <a:t>i</a:t>
            </a: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ntervention plan (BIP). May be addressed through goals, services or BIP or combination of the above.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Regardless of the recognized disability, if the student has any behavior that impedes his/her learning or that of others, the relevant box on the IEP needs to be checked “yes”.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Remember that behavior that impedes learning is not limited to outwardly disruptive behavior. It can include refusal to do work, truancy or skipping classes, lack of motivation, inattention, withdrawal, etc.</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Be sure IEP contains either measurable behavioral goal, services to address concerns, or reference to the development of an appropriate BIP.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82983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41382" y="-613821"/>
            <a:ext cx="10515600" cy="613821"/>
          </a:xfrm>
        </p:spPr>
        <p:txBody>
          <a:bodyPr>
            <a:noAutofit/>
          </a:bodyPr>
          <a:lstStyle/>
          <a:p>
            <a:br>
              <a:rPr lang="en-US" sz="1800">
                <a:latin typeface="+mn-lt"/>
              </a:rPr>
            </a:br>
            <a:r>
              <a:rPr lang="en-US" sz="1800">
                <a:latin typeface="+mn-lt"/>
              </a:rPr>
              <a:t>question 22</a:t>
            </a:r>
          </a:p>
        </p:txBody>
      </p:sp>
      <p:sp>
        <p:nvSpPr>
          <p:cNvPr id="2" name="Content Placeholder 1">
            <a:extLst>
              <a:ext uri="{FF2B5EF4-FFF2-40B4-BE49-F238E27FC236}">
                <a16:creationId xmlns:a16="http://schemas.microsoft.com/office/drawing/2014/main" id="{89D71A2C-ABB5-4D55-A5F2-64E8200A8242}"/>
              </a:ext>
            </a:extLst>
          </p:cNvPr>
          <p:cNvSpPr>
            <a:spLocks noGrp="1"/>
          </p:cNvSpPr>
          <p:nvPr>
            <p:ph idx="1"/>
          </p:nvPr>
        </p:nvSpPr>
        <p:spPr>
          <a:xfrm>
            <a:off x="741382" y="365125"/>
            <a:ext cx="10515600" cy="4532890"/>
          </a:xfrm>
        </p:spPr>
        <p:txBody>
          <a:bodyPr>
            <a:normAutofit fontScale="77500" lnSpcReduction="20000"/>
          </a:bodyPr>
          <a:lstStyle/>
          <a:p>
            <a:pPr marL="0" indent="0">
              <a:lnSpc>
                <a:spcPct val="120000"/>
              </a:lnSpc>
              <a:buNone/>
            </a:pPr>
            <a:r>
              <a:rPr lang="en-US" b="1"/>
              <a:t>21</a:t>
            </a:r>
            <a:r>
              <a:rPr lang="en-US"/>
              <a:t>. When developing, reviewing or revising the IEP, in the case of a student who has limited English proficiency, did the IEP Team consider the language needs of the student as those needs relate to the student’s IEP? 34 C.F.R. 300.324(a)(2)(ii), (b)(2); K.S.A. 72-3429(d)(5)</a:t>
            </a:r>
            <a:br>
              <a:rPr lang="en-US"/>
            </a:br>
            <a:br>
              <a:rPr lang="en-US"/>
            </a:br>
            <a:r>
              <a:rPr lang="en-US" b="1"/>
              <a:t>METHOD</a:t>
            </a:r>
            <a:r>
              <a:rPr lang="en-US"/>
              <a:t>: First, review the education record for documentation indicating whether the student has limited English proficiency. If the student has limited English proficiency, then review the education record for documentation showing that the IEP Team considered the student’s language needs as those needs relate to the IEP when developing, reviewing, or revising the IEP. This information can be found in the IEP, a prior written notice form, IEP Team meeting notes, and IEP amendment form,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765637"/>
            <a:ext cx="3920973" cy="1316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language needs of the student as those needs relate to the student’s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765637"/>
            <a:ext cx="3494779" cy="1316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documentation DOES NOT show that when developing, reviewing or revising the IEP, the IEP Team considered the language needs of the student as those needs relate to the student’s IEP</a:t>
            </a:r>
            <a:r>
              <a:rPr lang="en-US" sz="1100" b="1">
                <a:latin typeface="+mn-lt"/>
              </a:rPr>
              <a:t>.</a:t>
            </a:r>
            <a:endParaRPr lang="en-US" sz="11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765634"/>
            <a:ext cx="3610188" cy="1316878"/>
          </a:xfrm>
          <a:prstGeom prst="rect">
            <a:avLst/>
          </a:prstGeom>
          <a:solidFill>
            <a:schemeClr val="tx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limited English proficiency.</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3967864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aa72a8901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Open Sans SemiBold"/>
              <a:buNone/>
            </a:pPr>
            <a:r>
              <a:rPr lang="en-US" sz="2500" b="1">
                <a:solidFill>
                  <a:srgbClr val="12284C"/>
                </a:solidFill>
                <a:latin typeface="+mj-lt"/>
                <a:ea typeface="Arial"/>
                <a:cs typeface="Arial"/>
                <a:sym typeface="Arial"/>
              </a:rPr>
              <a:t>Question 21: When developing, reviewing or revising the IEP, in the case of a student who has limited English proficiency, did the IEP team consider the language needs of the student as those needs relate to the IEP?</a:t>
            </a:r>
            <a:endParaRPr sz="4700" b="1">
              <a:latin typeface="+mj-lt"/>
              <a:ea typeface="Open Sans"/>
              <a:cs typeface="Open Sans"/>
              <a:sym typeface="Open Sans"/>
            </a:endParaRPr>
          </a:p>
        </p:txBody>
      </p:sp>
      <p:sp>
        <p:nvSpPr>
          <p:cNvPr id="496" name="Google Shape;496;gfaa72a8901_0_55"/>
          <p:cNvSpPr txBox="1">
            <a:spLocks noGrp="1"/>
          </p:cNvSpPr>
          <p:nvPr>
            <p:ph type="body" idx="1"/>
          </p:nvPr>
        </p:nvSpPr>
        <p:spPr>
          <a:xfrm>
            <a:off x="838200" y="1690825"/>
            <a:ext cx="10515600" cy="4533000"/>
          </a:xfrm>
          <a:prstGeom prst="rect">
            <a:avLst/>
          </a:prstGeom>
          <a:noFill/>
          <a:ln>
            <a:noFill/>
          </a:ln>
        </p:spPr>
        <p:txBody>
          <a:bodyPr spcFirstLastPara="1" wrap="square" lIns="91425" tIns="45700" rIns="91425" bIns="45700" anchor="t" anchorCtr="0">
            <a:normAutofit/>
          </a:bodyPr>
          <a:lstStyle/>
          <a:p>
            <a:pPr marL="114300" indent="0">
              <a:lnSpc>
                <a:spcPct val="100000"/>
              </a:lnSpc>
              <a:buNone/>
            </a:pPr>
            <a:r>
              <a:rPr lang="en-US" sz="2000">
                <a:solidFill>
                  <a:srgbClr val="12284C"/>
                </a:solidFill>
                <a:latin typeface="+mn-lt"/>
                <a:ea typeface="Calibri"/>
                <a:cs typeface="Calibri"/>
                <a:sym typeface="Calibri"/>
              </a:rPr>
              <a:t>The education record for a student should indicate whether the student has limited English proficiency. If so,  documentation should be found (in IEP, PWN, IEP team meeting notes, IEP amendment, or other location in the record) that shows when the IEP team develops, reviews and/or revises IEP, they considered language needs.</a:t>
            </a:r>
            <a:endParaRPr lang="en-US" sz="2000">
              <a:solidFill>
                <a:srgbClr val="12284C"/>
              </a:solidFill>
              <a:latin typeface="+mn-lt"/>
              <a:ea typeface="Calibri"/>
              <a:cs typeface="Calibri"/>
            </a:endParaRPr>
          </a:p>
          <a:p>
            <a:pPr marL="114300" lvl="0" indent="0" algn="l" rtl="0">
              <a:lnSpc>
                <a:spcPct val="100000"/>
              </a:lnSpc>
              <a:spcBef>
                <a:spcPts val="1000"/>
              </a:spcBef>
              <a:spcAft>
                <a:spcPts val="0"/>
              </a:spcAft>
              <a:buNone/>
            </a:pPr>
            <a:r>
              <a:rPr lang="en-US" sz="2000">
                <a:solidFill>
                  <a:srgbClr val="12284C"/>
                </a:solidFill>
                <a:latin typeface="+mn-lt"/>
                <a:ea typeface="Calibri"/>
                <a:cs typeface="Calibri"/>
                <a:sym typeface="Calibri"/>
              </a:rPr>
              <a:t>For example, a team might include something such as…</a:t>
            </a:r>
            <a:endParaRPr lang="en-US" sz="2000">
              <a:solidFill>
                <a:srgbClr val="12284C"/>
              </a:solidFill>
              <a:latin typeface="+mn-lt"/>
              <a:ea typeface="Calibri"/>
              <a:cs typeface="Calibri"/>
            </a:endParaRPr>
          </a:p>
          <a:p>
            <a:pPr marL="0" lvl="0" indent="0" algn="l" rtl="0">
              <a:lnSpc>
                <a:spcPct val="100000"/>
              </a:lnSpc>
              <a:spcBef>
                <a:spcPts val="0"/>
              </a:spcBef>
              <a:spcAft>
                <a:spcPts val="0"/>
              </a:spcAft>
              <a:buNone/>
            </a:pPr>
            <a:endParaRPr lang="en-US" sz="2000">
              <a:solidFill>
                <a:srgbClr val="12284C"/>
              </a:solidFill>
              <a:latin typeface="+mn-lt"/>
              <a:ea typeface="Arial"/>
              <a:cs typeface="Arial"/>
            </a:endParaRPr>
          </a:p>
          <a:p>
            <a:pPr marL="114300" indent="0">
              <a:lnSpc>
                <a:spcPct val="100000"/>
              </a:lnSpc>
              <a:buNone/>
            </a:pPr>
            <a:r>
              <a:rPr lang="en-US" sz="2000" i="1">
                <a:solidFill>
                  <a:srgbClr val="12284C"/>
                </a:solidFill>
                <a:latin typeface="+mn-lt"/>
                <a:ea typeface="Calibri"/>
                <a:cs typeface="Calibri"/>
                <a:sym typeface="Calibri"/>
              </a:rPr>
              <a:t>While the student needs direct special education services to address his learning disability, he is an English Learner and continues to need services from a language acquisition program to address those needs.  His current language performance is described within the communication area of this IEP. It is critical that the EL teacher and the SPED teacher work closely to address all the student’s needs in a coordinated way.  (This statement would need to be in the IEP somewhere, and the IEP would reflect both direct and consultative services from the SPED teacher.  It needs to be clear in the IEP that the student will continue to receive EL). </a:t>
            </a:r>
            <a:endParaRPr lang="en-US" sz="2000">
              <a:latin typeface="+mn-lt"/>
            </a:endParaRPr>
          </a:p>
          <a:p>
            <a:pPr marL="228600" lvl="0" indent="-50800" algn="l" rtl="0">
              <a:lnSpc>
                <a:spcPct val="90000"/>
              </a:lnSpc>
              <a:spcBef>
                <a:spcPts val="1000"/>
              </a:spcBef>
              <a:spcAft>
                <a:spcPts val="0"/>
              </a:spcAft>
              <a:buSzPct val="100000"/>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20 minutes</a:t>
            </a:r>
          </a:p>
        </p:txBody>
      </p:sp>
    </p:spTree>
    <p:extLst>
      <p:ext uri="{BB962C8B-B14F-4D97-AF65-F5344CB8AC3E}">
        <p14:creationId xmlns:p14="http://schemas.microsoft.com/office/powerpoint/2010/main" val="324001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KIAS: The IDEA and Gifted Requirements File Review Monitoring Process</a:t>
            </a:r>
          </a:p>
        </p:txBody>
      </p:sp>
      <p:grpSp>
        <p:nvGrpSpPr>
          <p:cNvPr id="2" name="Group 1">
            <a:extLst>
              <a:ext uri="{FF2B5EF4-FFF2-40B4-BE49-F238E27FC236}">
                <a16:creationId xmlns:a16="http://schemas.microsoft.com/office/drawing/2014/main" id="{073E57A6-DDD3-44A5-A693-036723662670}"/>
              </a:ext>
              <a:ext uri="{C183D7F6-B498-43B3-948B-1728B52AA6E4}">
                <adec:decorative xmlns:adec="http://schemas.microsoft.com/office/drawing/2017/decorative" val="1"/>
              </a:ext>
            </a:extLst>
          </p:cNvPr>
          <p:cNvGrpSpPr/>
          <p:nvPr/>
        </p:nvGrpSpPr>
        <p:grpSpPr>
          <a:xfrm>
            <a:off x="413137" y="2683928"/>
            <a:ext cx="2414346" cy="3150261"/>
            <a:chOff x="413137" y="2683928"/>
            <a:chExt cx="2414346" cy="3150261"/>
          </a:xfrm>
        </p:grpSpPr>
        <p:grpSp>
          <p:nvGrpSpPr>
            <p:cNvPr id="53" name="Group 52">
              <a:extLst>
                <a:ext uri="{FF2B5EF4-FFF2-40B4-BE49-F238E27FC236}">
                  <a16:creationId xmlns:a16="http://schemas.microsoft.com/office/drawing/2014/main" id="{C9CE4B8E-8113-4FF1-802F-CD3DFFD200BE}"/>
                </a:ext>
              </a:extLst>
            </p:cNvPr>
            <p:cNvGrpSpPr/>
            <p:nvPr/>
          </p:nvGrpSpPr>
          <p:grpSpPr>
            <a:xfrm>
              <a:off x="435715" y="2683928"/>
              <a:ext cx="2391768" cy="1636146"/>
              <a:chOff x="838200" y="2715208"/>
              <a:chExt cx="2090374" cy="1604866"/>
            </a:xfrm>
            <a:effectLst/>
          </p:grpSpPr>
          <p:sp>
            <p:nvSpPr>
              <p:cNvPr id="26" name="Google Shape;205;p34">
                <a:extLst>
                  <a:ext uri="{FF2B5EF4-FFF2-40B4-BE49-F238E27FC236}">
                    <a16:creationId xmlns:a16="http://schemas.microsoft.com/office/drawing/2014/main" id="{21E3B820-84F4-4573-9463-A33D1C8D16A2}"/>
                  </a:ext>
                </a:extLst>
              </p:cNvPr>
              <p:cNvSpPr/>
              <p:nvPr/>
            </p:nvSpPr>
            <p:spPr>
              <a:xfrm>
                <a:off x="838200" y="2715208"/>
                <a:ext cx="1593272" cy="1604866"/>
              </a:xfrm>
              <a:prstGeom prst="roundRect">
                <a:avLst>
                  <a:gd name="adj" fmla="val 10000"/>
                </a:avLst>
              </a:prstGeom>
              <a:solidFill>
                <a:srgbClr val="00B796"/>
              </a:solidFill>
              <a:ln w="25400" cap="flat" cmpd="sng">
                <a:solidFill>
                  <a:srgbClr val="00B796"/>
                </a:solidFill>
                <a:prstDash val="solid"/>
                <a:round/>
                <a:headEnd type="none" w="sm" len="sm"/>
                <a:tailEnd type="none" w="sm" len="sm"/>
              </a:ln>
              <a:effectLst>
                <a:glow rad="139700">
                  <a:srgbClr val="8FD2C4">
                    <a:alpha val="60000"/>
                  </a:srgbClr>
                </a:glo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06;p34">
                <a:extLst>
                  <a:ext uri="{FF2B5EF4-FFF2-40B4-BE49-F238E27FC236}">
                    <a16:creationId xmlns:a16="http://schemas.microsoft.com/office/drawing/2014/main" id="{7397B111-7D42-4418-835A-B43D840B356B}"/>
                  </a:ext>
                </a:extLst>
              </p:cNvPr>
              <p:cNvSpPr txBox="1"/>
              <p:nvPr/>
            </p:nvSpPr>
            <p:spPr>
              <a:xfrm>
                <a:off x="875387" y="2762213"/>
                <a:ext cx="1518899" cy="1510856"/>
              </a:xfrm>
              <a:prstGeom prst="rect">
                <a:avLst/>
              </a:prstGeom>
              <a:solidFill>
                <a:srgbClr val="00B796"/>
              </a:solidFill>
              <a:ln>
                <a:solidFill>
                  <a:srgbClr val="00B796"/>
                </a:solidFill>
              </a:ln>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dirty="0">
                    <a:ea typeface="Arial Narrow"/>
                    <a:cs typeface="Arial Narrow"/>
                    <a:sym typeface="Arial Narrow"/>
                  </a:rPr>
                  <a:t>Data Collection</a:t>
                </a:r>
                <a:endParaRPr sz="1800" dirty="0">
                  <a:ea typeface="Calibri"/>
                  <a:cs typeface="Calibri"/>
                  <a:sym typeface="Calibri"/>
                </a:endParaRPr>
              </a:p>
            </p:txBody>
          </p:sp>
          <p:sp>
            <p:nvSpPr>
              <p:cNvPr id="28" name="Google Shape;207;p34">
                <a:extLst>
                  <a:ext uri="{FF2B5EF4-FFF2-40B4-BE49-F238E27FC236}">
                    <a16:creationId xmlns:a16="http://schemas.microsoft.com/office/drawing/2014/main" id="{7CCE598E-7FB0-47E0-A7DC-2ABC98685434}"/>
                  </a:ext>
                </a:extLst>
              </p:cNvPr>
              <p:cNvSpPr/>
              <p:nvPr/>
            </p:nvSpPr>
            <p:spPr>
              <a:xfrm>
                <a:off x="2590801" y="3267911"/>
                <a:ext cx="337773" cy="499459"/>
              </a:xfrm>
              <a:prstGeom prst="rightArrow">
                <a:avLst>
                  <a:gd name="adj1" fmla="val 60000"/>
                  <a:gd name="adj2" fmla="val 50000"/>
                </a:avLst>
              </a:prstGeom>
              <a:solidFill>
                <a:srgbClr val="00B796"/>
              </a:solidFill>
              <a:ln>
                <a:solidFill>
                  <a:srgbClr val="00B796"/>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08;p34">
                <a:extLst>
                  <a:ext uri="{FF2B5EF4-FFF2-40B4-BE49-F238E27FC236}">
                    <a16:creationId xmlns:a16="http://schemas.microsoft.com/office/drawing/2014/main" id="{F3B3982E-DC87-4C3F-A9FC-6C5ECE65CC44}"/>
                  </a:ext>
                </a:extLst>
              </p:cNvPr>
              <p:cNvSpPr txBox="1"/>
              <p:nvPr/>
            </p:nvSpPr>
            <p:spPr>
              <a:xfrm>
                <a:off x="2590801" y="3367803"/>
                <a:ext cx="236441" cy="299676"/>
              </a:xfrm>
              <a:prstGeom prst="rect">
                <a:avLst/>
              </a:prstGeom>
              <a:solidFill>
                <a:srgbClr val="00B796"/>
              </a:solidFill>
              <a:ln>
                <a:solidFill>
                  <a:srgbClr val="00B796"/>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4" name="TextBox 43">
              <a:extLst>
                <a:ext uri="{FF2B5EF4-FFF2-40B4-BE49-F238E27FC236}">
                  <a16:creationId xmlns:a16="http://schemas.microsoft.com/office/drawing/2014/main" id="{855FE104-CF6E-41B5-AC62-32427B160008}"/>
                </a:ext>
              </a:extLst>
            </p:cNvPr>
            <p:cNvSpPr txBox="1"/>
            <p:nvPr/>
          </p:nvSpPr>
          <p:spPr>
            <a:xfrm>
              <a:off x="413137" y="4449194"/>
              <a:ext cx="2005294" cy="1384995"/>
            </a:xfrm>
            <a:prstGeom prst="rect">
              <a:avLst/>
            </a:prstGeom>
            <a:noFill/>
            <a:ln>
              <a:solidFill>
                <a:srgbClr val="8FD2C4"/>
              </a:solidFill>
            </a:ln>
          </p:spPr>
          <p:txBody>
            <a:bodyPr wrap="square" rtlCol="0">
              <a:spAutoFit/>
            </a:bodyPr>
            <a:lstStyle/>
            <a:p>
              <a:r>
                <a:rPr lang="en-US" sz="1400" dirty="0"/>
                <a:t>Completed by all LEAs in the current Cohort (1, 2, or 3) Cohort 2 -Files completed between June 30, 2024, and July 1, 2025</a:t>
              </a:r>
            </a:p>
          </p:txBody>
        </p:sp>
      </p:grpSp>
      <p:grpSp>
        <p:nvGrpSpPr>
          <p:cNvPr id="3" name="Group 2" descr="data and compliance verification">
            <a:extLst>
              <a:ext uri="{FF2B5EF4-FFF2-40B4-BE49-F238E27FC236}">
                <a16:creationId xmlns:a16="http://schemas.microsoft.com/office/drawing/2014/main" id="{8F45E222-CE20-48FD-AEDB-DCD2314C0E0F}"/>
              </a:ext>
            </a:extLst>
          </p:cNvPr>
          <p:cNvGrpSpPr/>
          <p:nvPr/>
        </p:nvGrpSpPr>
        <p:grpSpPr>
          <a:xfrm>
            <a:off x="2902662" y="2683927"/>
            <a:ext cx="2349736" cy="3365705"/>
            <a:chOff x="2902662" y="2683927"/>
            <a:chExt cx="2349736" cy="3365705"/>
          </a:xfrm>
        </p:grpSpPr>
        <p:grpSp>
          <p:nvGrpSpPr>
            <p:cNvPr id="46" name="Group 45">
              <a:extLst>
                <a:ext uri="{FF2B5EF4-FFF2-40B4-BE49-F238E27FC236}">
                  <a16:creationId xmlns:a16="http://schemas.microsoft.com/office/drawing/2014/main" id="{F27A01CD-ECCC-4EE5-87A9-71B4E1979C76}"/>
                </a:ext>
              </a:extLst>
            </p:cNvPr>
            <p:cNvGrpSpPr/>
            <p:nvPr/>
          </p:nvGrpSpPr>
          <p:grpSpPr>
            <a:xfrm>
              <a:off x="2902663" y="2683927"/>
              <a:ext cx="2349735" cy="1622419"/>
              <a:chOff x="3068783" y="2715208"/>
              <a:chExt cx="2090372" cy="1604866"/>
            </a:xfrm>
          </p:grpSpPr>
          <p:sp>
            <p:nvSpPr>
              <p:cNvPr id="30" name="Google Shape;209;p34">
                <a:extLst>
                  <a:ext uri="{FF2B5EF4-FFF2-40B4-BE49-F238E27FC236}">
                    <a16:creationId xmlns:a16="http://schemas.microsoft.com/office/drawing/2014/main" id="{F45BC663-219B-4121-89CC-6A6D6ADC2D20}"/>
                  </a:ext>
                </a:extLst>
              </p:cNvPr>
              <p:cNvSpPr/>
              <p:nvPr/>
            </p:nvSpPr>
            <p:spPr>
              <a:xfrm>
                <a:off x="3068783" y="2715208"/>
                <a:ext cx="1593272" cy="1604866"/>
              </a:xfrm>
              <a:prstGeom prst="roundRect">
                <a:avLst>
                  <a:gd name="adj" fmla="val 10000"/>
                </a:avLst>
              </a:prstGeom>
              <a:solidFill>
                <a:srgbClr val="8FD2C4"/>
              </a:solidFill>
              <a:ln w="25400" cap="flat" cmpd="sng">
                <a:solidFill>
                  <a:srgbClr val="8FD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10;p34">
                <a:extLst>
                  <a:ext uri="{FF2B5EF4-FFF2-40B4-BE49-F238E27FC236}">
                    <a16:creationId xmlns:a16="http://schemas.microsoft.com/office/drawing/2014/main" id="{865536A7-BC5C-4801-B73E-28FF685D592B}"/>
                  </a:ext>
                  <a:ext uri="{C183D7F6-B498-43B3-948B-1728B52AA6E4}">
                    <adec:decorative xmlns:adec="http://schemas.microsoft.com/office/drawing/2017/decorative" val="1"/>
                  </a:ext>
                </a:extLst>
              </p:cNvPr>
              <p:cNvSpPr txBox="1"/>
              <p:nvPr/>
            </p:nvSpPr>
            <p:spPr>
              <a:xfrm>
                <a:off x="3105970" y="2762213"/>
                <a:ext cx="1518899" cy="1510856"/>
              </a:xfrm>
              <a:prstGeom prst="rect">
                <a:avLst/>
              </a:prstGeom>
              <a:solidFill>
                <a:srgbClr val="8FD2C4"/>
              </a:solidFill>
              <a:ln>
                <a:solidFill>
                  <a:srgbClr val="8FD2C4"/>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&amp; Compliance Verification</a:t>
                </a:r>
                <a:endParaRPr sz="1800">
                  <a:ea typeface="Calibri"/>
                  <a:cs typeface="Calibri"/>
                  <a:sym typeface="Calibri"/>
                </a:endParaRPr>
              </a:p>
            </p:txBody>
          </p:sp>
          <p:sp>
            <p:nvSpPr>
              <p:cNvPr id="32" name="Google Shape;211;p34">
                <a:extLst>
                  <a:ext uri="{FF2B5EF4-FFF2-40B4-BE49-F238E27FC236}">
                    <a16:creationId xmlns:a16="http://schemas.microsoft.com/office/drawing/2014/main" id="{6777DFB4-F6ED-4819-B402-F66BCBB03BF5}"/>
                  </a:ext>
                </a:extLst>
              </p:cNvPr>
              <p:cNvSpPr/>
              <p:nvPr/>
            </p:nvSpPr>
            <p:spPr>
              <a:xfrm>
                <a:off x="4821382" y="3267911"/>
                <a:ext cx="337773" cy="499459"/>
              </a:xfrm>
              <a:prstGeom prst="rightArrow">
                <a:avLst>
                  <a:gd name="adj1" fmla="val 60000"/>
                  <a:gd name="adj2" fmla="val 50000"/>
                </a:avLst>
              </a:prstGeom>
              <a:solidFill>
                <a:srgbClr val="8FD2C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212;p34">
                <a:extLst>
                  <a:ext uri="{FF2B5EF4-FFF2-40B4-BE49-F238E27FC236}">
                    <a16:creationId xmlns:a16="http://schemas.microsoft.com/office/drawing/2014/main" id="{874A0C3D-8846-4932-8730-3E61643D5233}"/>
                  </a:ext>
                </a:extLst>
              </p:cNvPr>
              <p:cNvSpPr txBox="1"/>
              <p:nvPr/>
            </p:nvSpPr>
            <p:spPr>
              <a:xfrm>
                <a:off x="4821382" y="3367803"/>
                <a:ext cx="236441" cy="299676"/>
              </a:xfrm>
              <a:prstGeom prst="rect">
                <a:avLst/>
              </a:prstGeom>
              <a:solidFill>
                <a:srgbClr val="8FD2C4"/>
              </a:solidFill>
              <a:ln>
                <a:solidFill>
                  <a:srgbClr val="8FD2C4"/>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5" name="TextBox 44">
              <a:extLst>
                <a:ext uri="{FF2B5EF4-FFF2-40B4-BE49-F238E27FC236}">
                  <a16:creationId xmlns:a16="http://schemas.microsoft.com/office/drawing/2014/main" id="{55673B2B-E0ED-4AB1-8613-5FE70245831C}"/>
                </a:ext>
              </a:extLst>
            </p:cNvPr>
            <p:cNvSpPr txBox="1"/>
            <p:nvPr/>
          </p:nvSpPr>
          <p:spPr>
            <a:xfrm>
              <a:off x="2902662" y="4449194"/>
              <a:ext cx="1920240" cy="1600438"/>
            </a:xfrm>
            <a:prstGeom prst="rect">
              <a:avLst/>
            </a:prstGeom>
            <a:noFill/>
            <a:ln>
              <a:solidFill>
                <a:srgbClr val="8FD2C4"/>
              </a:solidFill>
            </a:ln>
          </p:spPr>
          <p:txBody>
            <a:bodyPr wrap="square" rtlCol="0">
              <a:spAutoFit/>
            </a:bodyPr>
            <a:lstStyle/>
            <a:p>
              <a:r>
                <a:rPr lang="en-US" sz="1400" dirty="0"/>
                <a:t>Completed by only LEAs reporting noncompliance and random sample of LEAs reporting 100% compliance in Data Collection phase</a:t>
              </a:r>
            </a:p>
          </p:txBody>
        </p:sp>
      </p:grpSp>
      <p:grpSp>
        <p:nvGrpSpPr>
          <p:cNvPr id="4" name="Group 3" descr="district and individual corrective action">
            <a:extLst>
              <a:ext uri="{FF2B5EF4-FFF2-40B4-BE49-F238E27FC236}">
                <a16:creationId xmlns:a16="http://schemas.microsoft.com/office/drawing/2014/main" id="{3D37313A-443A-410C-9734-B05D646E5FBA}"/>
              </a:ext>
            </a:extLst>
          </p:cNvPr>
          <p:cNvGrpSpPr/>
          <p:nvPr/>
        </p:nvGrpSpPr>
        <p:grpSpPr>
          <a:xfrm>
            <a:off x="5432629" y="2683927"/>
            <a:ext cx="4700907" cy="2288487"/>
            <a:chOff x="5432629" y="2683927"/>
            <a:chExt cx="4700907" cy="2288487"/>
          </a:xfrm>
        </p:grpSpPr>
        <p:grpSp>
          <p:nvGrpSpPr>
            <p:cNvPr id="54" name="Group 53">
              <a:extLst>
                <a:ext uri="{FF2B5EF4-FFF2-40B4-BE49-F238E27FC236}">
                  <a16:creationId xmlns:a16="http://schemas.microsoft.com/office/drawing/2014/main" id="{40BE2977-BD1E-46DE-9B20-AED47F5F8A41}"/>
                </a:ext>
              </a:extLst>
            </p:cNvPr>
            <p:cNvGrpSpPr/>
            <p:nvPr/>
          </p:nvGrpSpPr>
          <p:grpSpPr>
            <a:xfrm>
              <a:off x="5432629" y="2683927"/>
              <a:ext cx="2281406" cy="1564348"/>
              <a:chOff x="5299365" y="2715208"/>
              <a:chExt cx="2090372" cy="1604866"/>
            </a:xfrm>
          </p:grpSpPr>
          <p:sp>
            <p:nvSpPr>
              <p:cNvPr id="34" name="Google Shape;213;p34">
                <a:extLst>
                  <a:ext uri="{FF2B5EF4-FFF2-40B4-BE49-F238E27FC236}">
                    <a16:creationId xmlns:a16="http://schemas.microsoft.com/office/drawing/2014/main" id="{2F914EB4-C3ED-45F1-AF3D-4D1BB91FCB4A}"/>
                  </a:ext>
                </a:extLst>
              </p:cNvPr>
              <p:cNvSpPr/>
              <p:nvPr/>
            </p:nvSpPr>
            <p:spPr>
              <a:xfrm>
                <a:off x="5299365" y="2715208"/>
                <a:ext cx="1593272" cy="1604866"/>
              </a:xfrm>
              <a:prstGeom prst="roundRect">
                <a:avLst>
                  <a:gd name="adj" fmla="val 10000"/>
                </a:avLst>
              </a:prstGeom>
              <a:solidFill>
                <a:srgbClr val="83A0C0"/>
              </a:solidFill>
              <a:ln w="25400" cap="flat" cmpd="sng">
                <a:solidFill>
                  <a:srgbClr val="83A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214;p34">
                <a:extLst>
                  <a:ext uri="{FF2B5EF4-FFF2-40B4-BE49-F238E27FC236}">
                    <a16:creationId xmlns:a16="http://schemas.microsoft.com/office/drawing/2014/main" id="{62F9AC10-84A5-473F-80B9-8DFFF15A0E5B}"/>
                  </a:ext>
                  <a:ext uri="{C183D7F6-B498-43B3-948B-1728B52AA6E4}">
                    <adec:decorative xmlns:adec="http://schemas.microsoft.com/office/drawing/2017/decorative" val="1"/>
                  </a:ext>
                </a:extLst>
              </p:cNvPr>
              <p:cNvSpPr txBox="1"/>
              <p:nvPr/>
            </p:nvSpPr>
            <p:spPr>
              <a:xfrm>
                <a:off x="5336551" y="2762213"/>
                <a:ext cx="1518899" cy="1510856"/>
              </a:xfrm>
              <a:prstGeom prst="rect">
                <a:avLst/>
              </a:prstGeom>
              <a:solidFill>
                <a:srgbClr val="83A0C0"/>
              </a:solidFill>
              <a:ln>
                <a:solidFill>
                  <a:srgbClr val="83A0C0"/>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District &amp; Individual Corrective Action</a:t>
                </a:r>
                <a:endParaRPr sz="1800">
                  <a:ea typeface="Arial Narrow"/>
                  <a:cs typeface="Arial Narrow"/>
                  <a:sym typeface="Arial Narrow"/>
                </a:endParaRPr>
              </a:p>
            </p:txBody>
          </p:sp>
          <p:sp>
            <p:nvSpPr>
              <p:cNvPr id="36" name="Google Shape;215;p34">
                <a:extLst>
                  <a:ext uri="{FF2B5EF4-FFF2-40B4-BE49-F238E27FC236}">
                    <a16:creationId xmlns:a16="http://schemas.microsoft.com/office/drawing/2014/main" id="{3BDD92AB-1DB7-4DD3-9842-26338A1D01F4}"/>
                  </a:ext>
                </a:extLst>
              </p:cNvPr>
              <p:cNvSpPr/>
              <p:nvPr/>
            </p:nvSpPr>
            <p:spPr>
              <a:xfrm>
                <a:off x="7051964" y="3267911"/>
                <a:ext cx="337773" cy="499459"/>
              </a:xfrm>
              <a:prstGeom prst="rightArrow">
                <a:avLst>
                  <a:gd name="adj1" fmla="val 60000"/>
                  <a:gd name="adj2" fmla="val 50000"/>
                </a:avLst>
              </a:prstGeom>
              <a:solidFill>
                <a:srgbClr val="83A0C0"/>
              </a:solidFill>
              <a:ln>
                <a:solidFill>
                  <a:srgbClr val="83A0C0"/>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216;p34">
                <a:extLst>
                  <a:ext uri="{FF2B5EF4-FFF2-40B4-BE49-F238E27FC236}">
                    <a16:creationId xmlns:a16="http://schemas.microsoft.com/office/drawing/2014/main" id="{0054B779-64D1-4F20-8A36-C214884853A2}"/>
                  </a:ext>
                </a:extLst>
              </p:cNvPr>
              <p:cNvSpPr txBox="1"/>
              <p:nvPr/>
            </p:nvSpPr>
            <p:spPr>
              <a:xfrm>
                <a:off x="7051964" y="3367803"/>
                <a:ext cx="236441" cy="299676"/>
              </a:xfrm>
              <a:prstGeom prst="rect">
                <a:avLst/>
              </a:prstGeom>
              <a:solidFill>
                <a:srgbClr val="83A0C0"/>
              </a:solidFill>
              <a:ln>
                <a:solidFill>
                  <a:srgbClr val="83A0C0"/>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57" name="TextBox 56">
              <a:extLst>
                <a:ext uri="{FF2B5EF4-FFF2-40B4-BE49-F238E27FC236}">
                  <a16:creationId xmlns:a16="http://schemas.microsoft.com/office/drawing/2014/main" id="{CE124AD2-41F4-4DBB-87B3-CEE6828F5E1E}"/>
                </a:ext>
              </a:extLst>
            </p:cNvPr>
            <p:cNvSpPr txBox="1"/>
            <p:nvPr/>
          </p:nvSpPr>
          <p:spPr>
            <a:xfrm>
              <a:off x="5432629" y="4449194"/>
              <a:ext cx="4700907" cy="523220"/>
            </a:xfrm>
            <a:prstGeom prst="rect">
              <a:avLst/>
            </a:prstGeom>
            <a:noFill/>
            <a:ln>
              <a:solidFill>
                <a:srgbClr val="83A0C0"/>
              </a:solidFill>
            </a:ln>
          </p:spPr>
          <p:txBody>
            <a:bodyPr wrap="square" rtlCol="0">
              <a:spAutoFit/>
            </a:bodyPr>
            <a:lstStyle/>
            <a:p>
              <a:r>
                <a:rPr lang="en-US" sz="1400"/>
                <a:t>Completed by only LEAs who have noncompliance in Data &amp; Compliance Verification phase</a:t>
              </a:r>
            </a:p>
          </p:txBody>
        </p:sp>
      </p:grpSp>
      <p:grpSp>
        <p:nvGrpSpPr>
          <p:cNvPr id="55" name="Group 54" descr="updated data">
            <a:extLst>
              <a:ext uri="{FF2B5EF4-FFF2-40B4-BE49-F238E27FC236}">
                <a16:creationId xmlns:a16="http://schemas.microsoft.com/office/drawing/2014/main" id="{1740C163-A0E0-4E65-8097-9AAE8161C522}"/>
              </a:ext>
            </a:extLst>
          </p:cNvPr>
          <p:cNvGrpSpPr/>
          <p:nvPr/>
        </p:nvGrpSpPr>
        <p:grpSpPr>
          <a:xfrm>
            <a:off x="7830134" y="2679262"/>
            <a:ext cx="2229285" cy="1608387"/>
            <a:chOff x="7529946" y="2715208"/>
            <a:chExt cx="2090374" cy="1604866"/>
          </a:xfrm>
          <a:solidFill>
            <a:schemeClr val="tx2">
              <a:lumMod val="10000"/>
              <a:lumOff val="90000"/>
            </a:schemeClr>
          </a:solidFill>
        </p:grpSpPr>
        <p:sp>
          <p:nvSpPr>
            <p:cNvPr id="38" name="Google Shape;217;p34">
              <a:extLst>
                <a:ext uri="{FF2B5EF4-FFF2-40B4-BE49-F238E27FC236}">
                  <a16:creationId xmlns:a16="http://schemas.microsoft.com/office/drawing/2014/main" id="{C8659424-6A44-42AF-843E-DA8200400D53}"/>
                </a:ext>
              </a:extLst>
            </p:cNvPr>
            <p:cNvSpPr/>
            <p:nvPr/>
          </p:nvSpPr>
          <p:spPr>
            <a:xfrm>
              <a:off x="7529946" y="2715208"/>
              <a:ext cx="1593272" cy="1604866"/>
            </a:xfrm>
            <a:prstGeom prst="roundRect">
              <a:avLst>
                <a:gd name="adj" fmla="val 10000"/>
              </a:avLst>
            </a:prstGeom>
            <a:grp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18;p34">
              <a:extLst>
                <a:ext uri="{FF2B5EF4-FFF2-40B4-BE49-F238E27FC236}">
                  <a16:creationId xmlns:a16="http://schemas.microsoft.com/office/drawing/2014/main" id="{014F1FDF-90CA-43DA-BA55-57BF41B61B39}"/>
                </a:ext>
                <a:ext uri="{C183D7F6-B498-43B3-948B-1728B52AA6E4}">
                  <adec:decorative xmlns:adec="http://schemas.microsoft.com/office/drawing/2017/decorative" val="1"/>
                </a:ext>
              </a:extLst>
            </p:cNvPr>
            <p:cNvSpPr txBox="1"/>
            <p:nvPr/>
          </p:nvSpPr>
          <p:spPr>
            <a:xfrm>
              <a:off x="7567133" y="2762213"/>
              <a:ext cx="1518899" cy="1510856"/>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Updated Data</a:t>
              </a:r>
              <a:endParaRPr sz="1800">
                <a:ea typeface="Calibri"/>
                <a:cs typeface="Calibri"/>
                <a:sym typeface="Calibri"/>
              </a:endParaRPr>
            </a:p>
          </p:txBody>
        </p:sp>
        <p:sp>
          <p:nvSpPr>
            <p:cNvPr id="40" name="Google Shape;219;p34">
              <a:extLst>
                <a:ext uri="{FF2B5EF4-FFF2-40B4-BE49-F238E27FC236}">
                  <a16:creationId xmlns:a16="http://schemas.microsoft.com/office/drawing/2014/main" id="{1DF76E11-3333-4397-AB18-8BDFC710EDBE}"/>
                </a:ext>
              </a:extLst>
            </p:cNvPr>
            <p:cNvSpPr/>
            <p:nvPr/>
          </p:nvSpPr>
          <p:spPr>
            <a:xfrm>
              <a:off x="9282547" y="3267911"/>
              <a:ext cx="337773" cy="499459"/>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20;p34">
              <a:extLst>
                <a:ext uri="{FF2B5EF4-FFF2-40B4-BE49-F238E27FC236}">
                  <a16:creationId xmlns:a16="http://schemas.microsoft.com/office/drawing/2014/main" id="{DC71A0B8-9174-4782-AE12-318B7C946CB0}"/>
                </a:ext>
              </a:extLst>
            </p:cNvPr>
            <p:cNvSpPr txBox="1"/>
            <p:nvPr/>
          </p:nvSpPr>
          <p:spPr>
            <a:xfrm>
              <a:off x="9282547" y="3367803"/>
              <a:ext cx="236441" cy="299676"/>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grpSp>
        <p:nvGrpSpPr>
          <p:cNvPr id="56" name="Group 55" descr="incentives and sanctions">
            <a:extLst>
              <a:ext uri="{FF2B5EF4-FFF2-40B4-BE49-F238E27FC236}">
                <a16:creationId xmlns:a16="http://schemas.microsoft.com/office/drawing/2014/main" id="{339CBF63-67F2-4BE9-ABA7-9920AF6EE677}"/>
              </a:ext>
            </a:extLst>
          </p:cNvPr>
          <p:cNvGrpSpPr/>
          <p:nvPr/>
        </p:nvGrpSpPr>
        <p:grpSpPr>
          <a:xfrm>
            <a:off x="10265046" y="2622787"/>
            <a:ext cx="1699149" cy="1649366"/>
            <a:chOff x="9760528" y="2715208"/>
            <a:chExt cx="1593272" cy="1604866"/>
          </a:xfrm>
        </p:grpSpPr>
        <p:sp>
          <p:nvSpPr>
            <p:cNvPr id="42" name="Google Shape;221;p34">
              <a:extLst>
                <a:ext uri="{FF2B5EF4-FFF2-40B4-BE49-F238E27FC236}">
                  <a16:creationId xmlns:a16="http://schemas.microsoft.com/office/drawing/2014/main" id="{3F165312-5131-4D08-A384-E15BA23660BA}"/>
                </a:ext>
              </a:extLst>
            </p:cNvPr>
            <p:cNvSpPr/>
            <p:nvPr/>
          </p:nvSpPr>
          <p:spPr>
            <a:xfrm>
              <a:off x="9760528" y="2715208"/>
              <a:ext cx="1593272" cy="1604866"/>
            </a:xfrm>
            <a:prstGeom prst="roundRect">
              <a:avLst>
                <a:gd name="adj" fmla="val 10000"/>
              </a:avLst>
            </a:prstGeom>
            <a:solidFill>
              <a:srgbClr val="12284C"/>
            </a:solidFill>
            <a:ln w="25400" cap="flat" cmpd="sng">
              <a:solidFill>
                <a:srgbClr val="1228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22;p34">
              <a:extLst>
                <a:ext uri="{FF2B5EF4-FFF2-40B4-BE49-F238E27FC236}">
                  <a16:creationId xmlns:a16="http://schemas.microsoft.com/office/drawing/2014/main" id="{06602117-4754-4A51-B27D-FCDB4D506E4B}"/>
                </a:ext>
                <a:ext uri="{C183D7F6-B498-43B3-948B-1728B52AA6E4}">
                  <adec:decorative xmlns:adec="http://schemas.microsoft.com/office/drawing/2017/decorative" val="1"/>
                </a:ext>
              </a:extLst>
            </p:cNvPr>
            <p:cNvSpPr txBox="1"/>
            <p:nvPr/>
          </p:nvSpPr>
          <p:spPr>
            <a:xfrm>
              <a:off x="9797714" y="2762213"/>
              <a:ext cx="1518899" cy="1510856"/>
            </a:xfrm>
            <a:prstGeom prst="rect">
              <a:avLst/>
            </a:prstGeom>
            <a:solidFill>
              <a:srgbClr val="12284C"/>
            </a:solidFill>
            <a:ln>
              <a:solidFill>
                <a:srgbClr val="12284C"/>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ea typeface="Arial Narrow"/>
                  <a:cs typeface="Arial Narrow"/>
                  <a:sym typeface="Arial Narrow"/>
                </a:rPr>
                <a:t>Incentives and Sanctions</a:t>
              </a:r>
              <a:endParaRPr sz="1800">
                <a:solidFill>
                  <a:schemeClr val="dk1"/>
                </a:solidFill>
                <a:ea typeface="Calibri"/>
                <a:cs typeface="Calibri"/>
                <a:sym typeface="Calibri"/>
              </a:endParaRPr>
            </a:p>
          </p:txBody>
        </p:sp>
      </p:grpSp>
    </p:spTree>
    <p:custDataLst>
      <p:tags r:id="rId1"/>
    </p:custDataLst>
    <p:extLst>
      <p:ext uri="{BB962C8B-B14F-4D97-AF65-F5344CB8AC3E}">
        <p14:creationId xmlns:p14="http://schemas.microsoft.com/office/powerpoint/2010/main" val="32105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5631" y="2715590"/>
            <a:ext cx="10868560" cy="2728576"/>
          </a:xfrm>
        </p:spPr>
        <p:txBody>
          <a:bodyPr/>
          <a:lstStyle/>
          <a:p>
            <a:r>
              <a:rPr lang="en-US" sz="4000" dirty="0">
                <a:hlinkClick r:id="rId3">
                  <a:extLst>
                    <a:ext uri="{A12FA001-AC4F-418D-AE19-62706E023703}">
                      <ahyp:hlinkClr xmlns:ahyp="http://schemas.microsoft.com/office/drawing/2018/hyperlinkcolor" val="tx"/>
                    </a:ext>
                  </a:extLst>
                </a:hlinkClick>
              </a:rPr>
              <a:t>IDEA &amp; Gifted File Review Self-Assessment</a:t>
            </a:r>
            <a:r>
              <a:rPr lang="en-US" sz="4000" dirty="0"/>
              <a:t>: Placement</a:t>
            </a:r>
            <a:br>
              <a:rPr lang="en-US" dirty="0"/>
            </a:br>
            <a:endParaRPr lang="en-US" sz="3200" dirty="0"/>
          </a:p>
        </p:txBody>
      </p:sp>
    </p:spTree>
    <p:extLst>
      <p:ext uri="{BB962C8B-B14F-4D97-AF65-F5344CB8AC3E}">
        <p14:creationId xmlns:p14="http://schemas.microsoft.com/office/powerpoint/2010/main" val="26963164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54724" y="-527758"/>
            <a:ext cx="10515600" cy="410360"/>
          </a:xfrm>
        </p:spPr>
        <p:txBody>
          <a:bodyPr>
            <a:noAutofit/>
          </a:bodyPr>
          <a:lstStyle/>
          <a:p>
            <a:r>
              <a:rPr lang="en-US" sz="1600">
                <a:latin typeface="+mn-lt"/>
              </a:rPr>
              <a:t>Question 23</a:t>
            </a:r>
          </a:p>
        </p:txBody>
      </p:sp>
      <p:sp>
        <p:nvSpPr>
          <p:cNvPr id="2" name="Content Placeholder 1">
            <a:extLst>
              <a:ext uri="{FF2B5EF4-FFF2-40B4-BE49-F238E27FC236}">
                <a16:creationId xmlns:a16="http://schemas.microsoft.com/office/drawing/2014/main" id="{F929BADC-C294-4474-AEC5-E0BAC5AF8C28}"/>
              </a:ext>
            </a:extLst>
          </p:cNvPr>
          <p:cNvSpPr>
            <a:spLocks noGrp="1"/>
          </p:cNvSpPr>
          <p:nvPr>
            <p:ph idx="1"/>
          </p:nvPr>
        </p:nvSpPr>
        <p:spPr>
          <a:xfrm>
            <a:off x="838201" y="299367"/>
            <a:ext cx="10515600" cy="4532890"/>
          </a:xfrm>
        </p:spPr>
        <p:txBody>
          <a:bodyPr/>
          <a:lstStyle/>
          <a:p>
            <a:pPr marL="0" indent="0">
              <a:lnSpc>
                <a:spcPct val="100000"/>
              </a:lnSpc>
              <a:buNone/>
            </a:pPr>
            <a:r>
              <a:rPr lang="en-US" b="1"/>
              <a:t>22</a:t>
            </a:r>
            <a:r>
              <a:rPr lang="en-US"/>
              <a:t>. Was the student’s educational placement determined at least annually? 34 C.F.R. 300.116(b)(1); K.A.R. 91-40-21(e)(1)</a:t>
            </a:r>
            <a:br>
              <a:rPr lang="en-US"/>
            </a:br>
            <a:br>
              <a:rPr lang="en-US"/>
            </a:br>
            <a:r>
              <a:rPr lang="en-US" b="1"/>
              <a:t>METHOD</a:t>
            </a:r>
            <a:r>
              <a:rPr lang="en-US"/>
              <a:t>: Review the education record for documentation that the exceptional student’s educational placement was determined at least annually. Compare dates of placement decisions documented in the student’s IEP or prior written notice documents. Review meeting records for evidence that the student’s placement was discussed and determined within one year of the previous placement determination.</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582757"/>
            <a:ext cx="5545522" cy="14997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education record contains documentation that the student’s educational placement was determined at least annually.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279478" y="4582757"/>
            <a:ext cx="5545522" cy="149975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education record DOES NOT contain documentation that the student’s educational placement was determined at least annually</a:t>
            </a:r>
            <a:r>
              <a:rPr lang="en-US" sz="1100" b="1">
                <a:latin typeface="+mn-lt"/>
              </a:rPr>
              <a:t>.</a:t>
            </a:r>
            <a:endParaRPr lang="en-US" sz="1100" b="1"/>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251211" cy="215444"/>
          </a:xfrm>
          <a:prstGeom prst="rect">
            <a:avLst/>
          </a:prstGeom>
        </p:spPr>
        <p:txBody>
          <a:bodyPr wrap="none">
            <a:spAutoFit/>
          </a:bodyPr>
          <a:lstStyle/>
          <a:p>
            <a:pPr lvl="0"/>
            <a:r>
              <a:rPr lang="en-US" sz="800">
                <a:solidFill>
                  <a:srgbClr val="12284C"/>
                </a:solidFill>
              </a:rPr>
              <a:t>Kansas Special Education Process Handbook, Chapter 6, Section B.</a:t>
            </a:r>
          </a:p>
        </p:txBody>
      </p:sp>
    </p:spTree>
    <p:custDataLst>
      <p:tags r:id="rId1"/>
    </p:custDataLst>
    <p:extLst>
      <p:ext uri="{BB962C8B-B14F-4D97-AF65-F5344CB8AC3E}">
        <p14:creationId xmlns:p14="http://schemas.microsoft.com/office/powerpoint/2010/main" val="4279205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f9f4144947_0_6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FAQ Guidance</a:t>
            </a:r>
            <a:endParaRPr/>
          </a:p>
        </p:txBody>
      </p:sp>
      <p:sp>
        <p:nvSpPr>
          <p:cNvPr id="524" name="Google Shape;524;gf9f4144947_0_651"/>
          <p:cNvSpPr txBox="1">
            <a:spLocks noGrp="1"/>
          </p:cNvSpPr>
          <p:nvPr>
            <p:ph type="body" idx="1"/>
          </p:nvPr>
        </p:nvSpPr>
        <p:spPr>
          <a:xfrm>
            <a:off x="838200" y="1390261"/>
            <a:ext cx="10515600" cy="4786812"/>
          </a:xfrm>
          <a:prstGeom prst="rect">
            <a:avLst/>
          </a:prstGeom>
          <a:noFill/>
          <a:ln>
            <a:noFill/>
          </a:ln>
        </p:spPr>
        <p:txBody>
          <a:bodyPr spcFirstLastPara="1" wrap="square" lIns="91425" tIns="45700" rIns="91425" bIns="45700" anchor="t" anchorCtr="0">
            <a:normAutofit/>
          </a:bodyPr>
          <a:lstStyle/>
          <a:p>
            <a:pPr marL="2407" marR="231327" lvl="0" indent="6449" algn="just" rtl="0">
              <a:lnSpc>
                <a:spcPct val="121780"/>
              </a:lnSpc>
              <a:spcBef>
                <a:spcPts val="1534"/>
              </a:spcBef>
              <a:spcAft>
                <a:spcPts val="0"/>
              </a:spcAft>
              <a:buNone/>
            </a:pPr>
            <a:r>
              <a:rPr lang="en-US" sz="2000" dirty="0">
                <a:solidFill>
                  <a:srgbClr val="12284C"/>
                </a:solidFill>
                <a:latin typeface="+mn-lt"/>
                <a:sym typeface="Open Sans"/>
              </a:rPr>
              <a:t>QUESTION: Regarding Self-Assessment Question 22, if a school district always provides the  parent with a PWN at the IEP annual review, does that documentation show that placement  was determined annually? </a:t>
            </a:r>
            <a:endParaRPr sz="2000" dirty="0">
              <a:solidFill>
                <a:srgbClr val="12284C"/>
              </a:solidFill>
              <a:latin typeface="+mn-lt"/>
              <a:sym typeface="Open Sans"/>
            </a:endParaRPr>
          </a:p>
          <a:p>
            <a:pPr marL="7034" marR="189979" lvl="0" indent="-6729" algn="l" rtl="0">
              <a:lnSpc>
                <a:spcPct val="100000"/>
              </a:lnSpc>
              <a:spcBef>
                <a:spcPts val="691"/>
              </a:spcBef>
              <a:spcAft>
                <a:spcPts val="0"/>
              </a:spcAft>
              <a:buNone/>
            </a:pPr>
            <a:r>
              <a:rPr lang="en-US" sz="2000" dirty="0">
                <a:solidFill>
                  <a:srgbClr val="12284C"/>
                </a:solidFill>
                <a:latin typeface="+mn-lt"/>
                <a:sym typeface="Open Sans"/>
              </a:rPr>
              <a:t>ANSWER: Providing a PWN at the IEP meeting </a:t>
            </a:r>
            <a:r>
              <a:rPr lang="en-US" sz="2000" b="1" dirty="0">
                <a:solidFill>
                  <a:srgbClr val="12284C"/>
                </a:solidFill>
                <a:latin typeface="+mn-lt"/>
                <a:sym typeface="Open Sans"/>
              </a:rPr>
              <a:t>COULD</a:t>
            </a:r>
            <a:r>
              <a:rPr lang="en-US" sz="2000" dirty="0">
                <a:solidFill>
                  <a:srgbClr val="12284C"/>
                </a:solidFill>
                <a:latin typeface="+mn-lt"/>
                <a:sym typeface="Open Sans"/>
              </a:rPr>
              <a:t> show that placement was determined  annually depending on the content of the PWN and whether it addresses the placement  determination. </a:t>
            </a:r>
            <a:endParaRPr sz="2000" dirty="0">
              <a:solidFill>
                <a:srgbClr val="12284C"/>
              </a:solidFill>
              <a:latin typeface="+mn-lt"/>
              <a:sym typeface="Open Sans"/>
            </a:endParaRPr>
          </a:p>
          <a:p>
            <a:pPr marL="12783" marR="253955" lvl="0" indent="-3926" algn="l" rtl="0">
              <a:lnSpc>
                <a:spcPct val="122233"/>
              </a:lnSpc>
              <a:spcBef>
                <a:spcPts val="1274"/>
              </a:spcBef>
              <a:spcAft>
                <a:spcPts val="0"/>
              </a:spcAft>
              <a:buNone/>
            </a:pPr>
            <a:r>
              <a:rPr lang="en-US" sz="2000" dirty="0">
                <a:solidFill>
                  <a:srgbClr val="12284C"/>
                </a:solidFill>
                <a:latin typeface="+mn-lt"/>
                <a:sym typeface="Open Sans"/>
              </a:rPr>
              <a:t>QUESTION: What are some examples of how to better document the LRE continuum when  making changes? </a:t>
            </a:r>
            <a:endParaRPr sz="2000" dirty="0">
              <a:solidFill>
                <a:srgbClr val="12284C"/>
              </a:solidFill>
              <a:latin typeface="+mn-lt"/>
              <a:sym typeface="Open Sans"/>
            </a:endParaRPr>
          </a:p>
          <a:p>
            <a:pPr marL="1987" marR="101760" lvl="0" indent="-1682" algn="l" rtl="0">
              <a:lnSpc>
                <a:spcPct val="121328"/>
              </a:lnSpc>
              <a:spcBef>
                <a:spcPts val="686"/>
              </a:spcBef>
              <a:spcAft>
                <a:spcPts val="0"/>
              </a:spcAft>
              <a:buNone/>
            </a:pPr>
            <a:r>
              <a:rPr lang="en-US" sz="2000" dirty="0">
                <a:solidFill>
                  <a:srgbClr val="12284C"/>
                </a:solidFill>
                <a:latin typeface="+mn-lt"/>
                <a:sym typeface="Open Sans"/>
              </a:rPr>
              <a:t>ANSWER: See the Kansas Special Education Process Handbook, </a:t>
            </a:r>
            <a:r>
              <a:rPr lang="en-US" sz="2000" u="sng" dirty="0">
                <a:solidFill>
                  <a:srgbClr val="0563C1"/>
                </a:solidFill>
                <a:latin typeface="+mn-lt"/>
                <a:sym typeface="Open Sans"/>
                <a:hlinkClick r:id="rId3"/>
              </a:rPr>
              <a:t>Chapter 6 Section C</a:t>
            </a:r>
            <a:r>
              <a:rPr lang="en-US" sz="2000" dirty="0">
                <a:solidFill>
                  <a:srgbClr val="12284C"/>
                </a:solidFill>
                <a:latin typeface="+mn-lt"/>
                <a:sym typeface="Open Sans"/>
              </a:rPr>
              <a:t>. Also see  the </a:t>
            </a:r>
            <a:r>
              <a:rPr lang="en-US" sz="2000" b="1" dirty="0">
                <a:latin typeface="+mn-lt"/>
                <a:sym typeface="Open Sans"/>
              </a:rPr>
              <a:t>LRE Decision Tree </a:t>
            </a:r>
            <a:r>
              <a:rPr lang="en-US" sz="2000" dirty="0">
                <a:solidFill>
                  <a:srgbClr val="12284C"/>
                </a:solidFill>
                <a:latin typeface="+mn-lt"/>
                <a:sym typeface="Open Sans"/>
              </a:rPr>
              <a:t>and </a:t>
            </a:r>
            <a:r>
              <a:rPr lang="en-US" sz="2000" b="1" dirty="0">
                <a:latin typeface="+mn-lt"/>
                <a:sym typeface="Open Sans"/>
              </a:rPr>
              <a:t>accompanying chart </a:t>
            </a:r>
            <a:r>
              <a:rPr lang="en-US" sz="2000" dirty="0">
                <a:solidFill>
                  <a:srgbClr val="12284C"/>
                </a:solidFill>
                <a:latin typeface="+mn-lt"/>
                <a:sym typeface="Open Sans"/>
              </a:rPr>
              <a:t>at the end of the chapter.</a:t>
            </a:r>
            <a:endParaRPr sz="2000" dirty="0">
              <a:solidFill>
                <a:srgbClr val="12284C"/>
              </a:solidFill>
              <a:latin typeface="+mn-lt"/>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B26B6-A19B-526D-9CA9-61870D90A1B7}"/>
              </a:ext>
            </a:extLst>
          </p:cNvPr>
          <p:cNvSpPr>
            <a:spLocks noGrp="1"/>
          </p:cNvSpPr>
          <p:nvPr>
            <p:ph type="title"/>
          </p:nvPr>
        </p:nvSpPr>
        <p:spPr>
          <a:xfrm>
            <a:off x="838200" y="365125"/>
            <a:ext cx="3539836" cy="4276148"/>
          </a:xfrm>
        </p:spPr>
        <p:txBody>
          <a:bodyPr>
            <a:normAutofit/>
          </a:bodyPr>
          <a:lstStyle/>
          <a:p>
            <a:r>
              <a:rPr lang="en-US" sz="6000"/>
              <a:t>LRE Decision Tree</a:t>
            </a:r>
          </a:p>
        </p:txBody>
      </p:sp>
      <p:pic>
        <p:nvPicPr>
          <p:cNvPr id="5" name="Content Placeholder 4" descr="screenshot image of the LRE decision tree from the process handbook">
            <a:extLst>
              <a:ext uri="{FF2B5EF4-FFF2-40B4-BE49-F238E27FC236}">
                <a16:creationId xmlns:a16="http://schemas.microsoft.com/office/drawing/2014/main" id="{7173CDBA-E5D2-042F-F22D-B9BC91065DCD}"/>
              </a:ext>
            </a:extLst>
          </p:cNvPr>
          <p:cNvPicPr>
            <a:picLocks noGrp="1" noChangeAspect="1"/>
          </p:cNvPicPr>
          <p:nvPr>
            <p:ph idx="1"/>
          </p:nvPr>
        </p:nvPicPr>
        <p:blipFill>
          <a:blip r:embed="rId3"/>
          <a:stretch>
            <a:fillRect/>
          </a:stretch>
        </p:blipFill>
        <p:spPr>
          <a:xfrm>
            <a:off x="5525182" y="328468"/>
            <a:ext cx="5052634" cy="5811839"/>
          </a:xfrm>
        </p:spPr>
      </p:pic>
    </p:spTree>
    <p:extLst>
      <p:ext uri="{BB962C8B-B14F-4D97-AF65-F5344CB8AC3E}">
        <p14:creationId xmlns:p14="http://schemas.microsoft.com/office/powerpoint/2010/main" val="23901391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05B9A7-DA45-9537-DD9C-D22E18B568D8}"/>
              </a:ext>
            </a:extLst>
          </p:cNvPr>
          <p:cNvSpPr>
            <a:spLocks noGrp="1"/>
          </p:cNvSpPr>
          <p:nvPr>
            <p:ph idx="1"/>
          </p:nvPr>
        </p:nvSpPr>
        <p:spPr/>
        <p:txBody>
          <a:bodyPr>
            <a:normAutofit fontScale="55000" lnSpcReduction="20000"/>
          </a:bodyPr>
          <a:lstStyle/>
          <a:p>
            <a:pPr>
              <a:lnSpc>
                <a:spcPct val="120000"/>
              </a:lnSpc>
            </a:pPr>
            <a:r>
              <a:rPr lang="en-US"/>
              <a:t>Predetermination of placement is otherwise denying meaningful parental input into decision-making.</a:t>
            </a:r>
          </a:p>
          <a:p>
            <a:pPr>
              <a:lnSpc>
                <a:spcPct val="120000"/>
              </a:lnSpc>
            </a:pPr>
            <a:r>
              <a:rPr lang="en-US"/>
              <a:t>If draft IEP documents are prepared, seriously consider sharing them with the parent ahead of time and make it clear that they are drafts for discussion and preparatory purposes only. 99% of parents appreciate that school has drafted something for parents to review ahead of time. Cover memo indicating drafts for discussion purposes only. Train staff on how to handle the draft.</a:t>
            </a:r>
          </a:p>
          <a:p>
            <a:pPr>
              <a:lnSpc>
                <a:spcPct val="120000"/>
              </a:lnSpc>
            </a:pPr>
            <a:r>
              <a:rPr lang="en-US"/>
              <a:t>When preparing for IEP meetings and staff meetings are held, make sure that everyone who attends understands that no final placement determinations are to be made prior to the IEP meeting. These are “preparatory activities” only. Come to IEP with an open mind but not a blank mind.</a:t>
            </a:r>
          </a:p>
          <a:p>
            <a:pPr>
              <a:lnSpc>
                <a:spcPct val="120000"/>
              </a:lnSpc>
            </a:pPr>
            <a:r>
              <a:rPr lang="en-US"/>
              <a:t>Be careful not to be inappropriately bound or restricted by a computerized or web-based IEP program in the process of developing the IEP.</a:t>
            </a:r>
          </a:p>
          <a:p>
            <a:pPr>
              <a:lnSpc>
                <a:spcPct val="120000"/>
              </a:lnSpc>
            </a:pPr>
            <a:r>
              <a:rPr lang="en-US" sz="2900">
                <a:effectLst/>
                <a:latin typeface="+mn-lt"/>
                <a:ea typeface="Calibri" panose="020F0502020204030204" pitchFamily="34" charset="0"/>
                <a:cs typeface="Times New Roman" panose="02020603050405020304" pitchFamily="18" charset="0"/>
              </a:rPr>
              <a:t>Thoroughly consider/discuss parental placement requests, even those that may seem “bizarre” or “ridiculous.” Document the discussions regarding that consideration.</a:t>
            </a:r>
            <a:endParaRPr lang="en-US" sz="2900">
              <a:latin typeface="+mn-lt"/>
              <a:ea typeface="Calibri" panose="020F0502020204030204" pitchFamily="34" charset="0"/>
              <a:cs typeface="Times New Roman" panose="02020603050405020304" pitchFamily="18" charset="0"/>
            </a:endParaRPr>
          </a:p>
          <a:p>
            <a:pPr>
              <a:lnSpc>
                <a:spcPct val="120000"/>
              </a:lnSpc>
            </a:pPr>
            <a:r>
              <a:rPr lang="en-US" sz="2900">
                <a:effectLst/>
                <a:latin typeface="+mn-lt"/>
                <a:ea typeface="Calibri" panose="020F0502020204030204" pitchFamily="34" charset="0"/>
                <a:cs typeface="Times New Roman" panose="02020603050405020304" pitchFamily="18" charset="0"/>
              </a:rPr>
              <a:t>Be careful not to open a meeting by overstating the purpose of the IEP meeting, in other words, be general. For example, “we are here today to review and possibly revise Susie’s IEP,” not “we are here today to develop an IEP for Susie to attend the self-contained class for LD students.”</a:t>
            </a:r>
          </a:p>
          <a:p>
            <a:pPr>
              <a:lnSpc>
                <a:spcPct val="120000"/>
              </a:lnSpc>
            </a:pPr>
            <a:endParaRPr lang="en-US"/>
          </a:p>
          <a:p>
            <a:endParaRPr lang="en-US"/>
          </a:p>
        </p:txBody>
      </p:sp>
      <p:sp>
        <p:nvSpPr>
          <p:cNvPr id="3" name="Title 2">
            <a:extLst>
              <a:ext uri="{FF2B5EF4-FFF2-40B4-BE49-F238E27FC236}">
                <a16:creationId xmlns:a16="http://schemas.microsoft.com/office/drawing/2014/main" id="{218D25D3-CD42-47E1-FCD2-0EFA4D315B66}"/>
              </a:ext>
            </a:extLst>
          </p:cNvPr>
          <p:cNvSpPr>
            <a:spLocks noGrp="1"/>
          </p:cNvSpPr>
          <p:nvPr>
            <p:ph type="title"/>
          </p:nvPr>
        </p:nvSpPr>
        <p:spPr/>
        <p:txBody>
          <a:bodyPr/>
          <a:lstStyle/>
          <a:p>
            <a:r>
              <a:rPr lang="en-US"/>
              <a:t>Pre-determination of Placement is the “Big Kahuna” of Process Mistakes (JW)</a:t>
            </a:r>
          </a:p>
        </p:txBody>
      </p:sp>
    </p:spTree>
    <p:extLst>
      <p:ext uri="{BB962C8B-B14F-4D97-AF65-F5344CB8AC3E}">
        <p14:creationId xmlns:p14="http://schemas.microsoft.com/office/powerpoint/2010/main" val="18938842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C8F59D-B229-BDDC-4797-085C6BF792A2}"/>
              </a:ext>
            </a:extLst>
          </p:cNvPr>
          <p:cNvSpPr>
            <a:spLocks noGrp="1"/>
          </p:cNvSpPr>
          <p:nvPr>
            <p:ph idx="1"/>
          </p:nvPr>
        </p:nvSpPr>
        <p:spPr/>
        <p:txBody>
          <a:bodyPr>
            <a:normAutofit fontScale="62500" lnSpcReduction="20000"/>
          </a:bodyPr>
          <a:lstStyle/>
          <a:p>
            <a:pPr>
              <a:lnSpc>
                <a:spcPct val="120000"/>
              </a:lnSpc>
            </a:pPr>
            <a:r>
              <a:rPr lang="en-US" sz="2600" dirty="0">
                <a:effectLst/>
                <a:latin typeface="+mn-lt"/>
                <a:ea typeface="Calibri" panose="020F0502020204030204" pitchFamily="34" charset="0"/>
                <a:cs typeface="Times New Roman" panose="02020603050405020304" pitchFamily="18" charset="0"/>
              </a:rPr>
              <a:t>This could also be considered a form of “</a:t>
            </a:r>
            <a:r>
              <a:rPr lang="en-US" sz="2600" b="1" dirty="0">
                <a:effectLst/>
                <a:latin typeface="+mn-lt"/>
                <a:ea typeface="Calibri" panose="020F0502020204030204" pitchFamily="34" charset="0"/>
                <a:cs typeface="Times New Roman" panose="02020603050405020304" pitchFamily="18" charset="0"/>
              </a:rPr>
              <a:t>predetermination of placement</a:t>
            </a:r>
            <a:r>
              <a:rPr lang="en-US" sz="2600" dirty="0">
                <a:effectLst/>
                <a:latin typeface="+mn-lt"/>
                <a:ea typeface="Calibri" panose="020F0502020204030204" pitchFamily="34" charset="0"/>
                <a:cs typeface="Times New Roman" panose="02020603050405020304" pitchFamily="18" charset="0"/>
              </a:rPr>
              <a:t>.” Recommendations must be made based on every student’s individual education needs and nothing else (we would but we don’t have the staff to do that) (can’t just recommend what you can do rather than what the student needs)</a:t>
            </a:r>
          </a:p>
          <a:p>
            <a:pPr>
              <a:lnSpc>
                <a:spcPct val="120000"/>
              </a:lnSpc>
            </a:pPr>
            <a:r>
              <a:rPr lang="en-US" sz="2600" dirty="0">
                <a:latin typeface="+mn-lt"/>
              </a:rPr>
              <a:t>Always respond to parental requests for services based upon what the student needs to make appropriate progress, rather than what the school district has or what it always does. For example, “it is our belief that this is what the student needs to make appropriate progress in her educational program,” not “I’m sorry, we just don’t have that here.”</a:t>
            </a:r>
          </a:p>
          <a:p>
            <a:pPr>
              <a:lnSpc>
                <a:spcPct val="120000"/>
              </a:lnSpc>
            </a:pPr>
            <a:r>
              <a:rPr lang="en-US" sz="2600" dirty="0">
                <a:latin typeface="+mn-lt"/>
              </a:rPr>
              <a:t>Avoid statements that sound like a “one-size fits all” program is being recommended.</a:t>
            </a:r>
          </a:p>
          <a:p>
            <a:pPr>
              <a:lnSpc>
                <a:spcPct val="120000"/>
              </a:lnSpc>
            </a:pPr>
            <a:r>
              <a:rPr lang="en-US" sz="2600" dirty="0">
                <a:latin typeface="+mn-lt"/>
              </a:rPr>
              <a:t>Avoid mentioning cost of services as a basis for denying services and redirect others when they do. The basis for any denial of requested services must always be that the school does not believe that the student needs those services in order to make educational progress – not the fact that they “cost too much”. </a:t>
            </a:r>
          </a:p>
          <a:p>
            <a:pPr>
              <a:lnSpc>
                <a:spcPct val="120000"/>
              </a:lnSpc>
            </a:pPr>
            <a:r>
              <a:rPr lang="en-US" sz="2600" dirty="0">
                <a:latin typeface="+mn-lt"/>
              </a:rPr>
              <a:t>Some Office of Civil Rights (OCR) complaints on safety of having to carry student up and down stairs or onto the bus, lift bus, or elevator. If student needs a wheelchair at home, they probably need one at school.</a:t>
            </a:r>
          </a:p>
          <a:p>
            <a:endParaRPr lang="en-US" dirty="0"/>
          </a:p>
        </p:txBody>
      </p:sp>
      <p:sp>
        <p:nvSpPr>
          <p:cNvPr id="3" name="Title 2">
            <a:extLst>
              <a:ext uri="{FF2B5EF4-FFF2-40B4-BE49-F238E27FC236}">
                <a16:creationId xmlns:a16="http://schemas.microsoft.com/office/drawing/2014/main" id="{B823705B-86BD-BF76-016B-37FDE6B76B2D}"/>
              </a:ext>
            </a:extLst>
          </p:cNvPr>
          <p:cNvSpPr>
            <a:spLocks noGrp="1"/>
          </p:cNvSpPr>
          <p:nvPr>
            <p:ph type="title"/>
          </p:nvPr>
        </p:nvSpPr>
        <p:spPr/>
        <p:txBody>
          <a:bodyPr/>
          <a:lstStyle/>
          <a:p>
            <a:r>
              <a:rPr lang="en-US"/>
              <a:t>Failure to focus on the “I” in IEP and IDEA during decision-making (JW)</a:t>
            </a:r>
          </a:p>
        </p:txBody>
      </p:sp>
    </p:spTree>
    <p:extLst>
      <p:ext uri="{BB962C8B-B14F-4D97-AF65-F5344CB8AC3E}">
        <p14:creationId xmlns:p14="http://schemas.microsoft.com/office/powerpoint/2010/main" val="21891434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38517"/>
            <a:ext cx="10515600" cy="378357"/>
          </a:xfrm>
        </p:spPr>
        <p:txBody>
          <a:bodyPr>
            <a:noAutofit/>
          </a:bodyPr>
          <a:lstStyle/>
          <a:p>
            <a:r>
              <a:rPr lang="en-US" sz="1600">
                <a:latin typeface="+mn-lt"/>
              </a:rPr>
              <a:t>Question 24</a:t>
            </a:r>
            <a:br>
              <a:rPr lang="en-US" sz="1600">
                <a:latin typeface="+mn-lt"/>
              </a:rPr>
            </a:br>
            <a:endParaRPr lang="en-US" sz="1600">
              <a:latin typeface="+mn-lt"/>
            </a:endParaRPr>
          </a:p>
        </p:txBody>
      </p:sp>
      <p:sp>
        <p:nvSpPr>
          <p:cNvPr id="2" name="Content Placeholder 1">
            <a:extLst>
              <a:ext uri="{FF2B5EF4-FFF2-40B4-BE49-F238E27FC236}">
                <a16:creationId xmlns:a16="http://schemas.microsoft.com/office/drawing/2014/main" id="{DD1ECF28-9430-473C-9EC5-E433B49AC3E9}"/>
              </a:ext>
            </a:extLst>
          </p:cNvPr>
          <p:cNvSpPr>
            <a:spLocks noGrp="1"/>
          </p:cNvSpPr>
          <p:nvPr>
            <p:ph idx="1"/>
          </p:nvPr>
        </p:nvSpPr>
        <p:spPr>
          <a:xfrm>
            <a:off x="838200" y="129092"/>
            <a:ext cx="10515600" cy="3124435"/>
          </a:xfrm>
        </p:spPr>
        <p:txBody>
          <a:bodyPr>
            <a:normAutofit fontScale="47500" lnSpcReduction="20000"/>
          </a:bodyPr>
          <a:lstStyle/>
          <a:p>
            <a:pPr marL="0" indent="0">
              <a:lnSpc>
                <a:spcPct val="120000"/>
              </a:lnSpc>
              <a:buNone/>
            </a:pPr>
            <a:r>
              <a:rPr lang="en-US" b="1" dirty="0"/>
              <a:t>23</a:t>
            </a:r>
            <a:r>
              <a:rPr lang="en-US" dirty="0"/>
              <a:t>. If the student’s LRE (least restrictive environment) placement is outside of the regular education environment for any part of the school day (including nonacademic and extracurricular services and activities), did the team first determine that the nature or severity of the disability is such that placement in the regular education environment with the use of supplementary aids and services could not be achieved satisfactorily? 34 C.F.R. 300.114(a)(2)(ii), 300.117; K.S.A. 72-3420(a); K.A.R. 91-40-21(i)</a:t>
            </a:r>
            <a:br>
              <a:rPr lang="en-US" dirty="0"/>
            </a:br>
            <a:br>
              <a:rPr lang="en-US" dirty="0"/>
            </a:br>
            <a:r>
              <a:rPr lang="en-US" b="1" dirty="0"/>
              <a:t>METHOD</a:t>
            </a:r>
            <a:r>
              <a:rPr lang="en-US" dirty="0"/>
              <a:t>: First, review the education record to determine whether the student with a disability is placed in the regular education environment for the whole school day or in a more restrictive environment for any part of the school day. If the student is placed in a more restrictive environment for any part of the school day (including nonacademic and extracurricular services and activities – i.e. meals, recess, transportation, assemblies, clubs, athletics, etc.), next review the education record for documentation showing that the team first considered or implemented placement in the regular environment with the use of supplementary aids and services before considering more restrictive environments. Finally, review the education record for documentation showing that the nature or severity of the disability is such that education in regular classes with supplementary aids and services cannot be achieved satisfactorily.</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52249" y="3022088"/>
            <a:ext cx="4035726" cy="312443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a:t>
            </a:r>
          </a:p>
          <a:p>
            <a:pPr marL="95250" lvl="0" indent="0">
              <a:lnSpc>
                <a:spcPct val="100000"/>
              </a:lnSpc>
              <a:buNone/>
            </a:pPr>
            <a:r>
              <a:rPr lang="en-US" sz="1150" b="1" kern="0">
                <a:solidFill>
                  <a:srgbClr val="000000"/>
                </a:solidFill>
                <a:latin typeface="+mn-lt"/>
                <a:ea typeface="Arial Narrow"/>
                <a:cs typeface="Arial Narrow"/>
                <a:sym typeface="Arial Narrow"/>
              </a:rPr>
              <a:t>Select YES if: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the student is placed in the regular education environment for the entire school day, including nonacademic and extracurricular services and activities.</a:t>
            </a:r>
          </a:p>
          <a:p>
            <a:pPr marL="95250" lvl="0" indent="0">
              <a:lnSpc>
                <a:spcPct val="100000"/>
              </a:lnSpc>
              <a:buNone/>
            </a:pPr>
            <a:r>
              <a:rPr lang="en-US" sz="1150" b="1" kern="0">
                <a:solidFill>
                  <a:srgbClr val="000000"/>
                </a:solidFill>
                <a:latin typeface="+mn-lt"/>
                <a:ea typeface="Arial Narrow"/>
                <a:cs typeface="Arial Narrow"/>
                <a:sym typeface="Arial Narrow"/>
              </a:rPr>
              <a:t>OR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395988" y="3022089"/>
            <a:ext cx="3710805" cy="30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the education record DOES NOT contain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3022088"/>
            <a:ext cx="3735456" cy="3124435"/>
          </a:xfrm>
          <a:prstGeom prst="rect">
            <a:avLst/>
          </a:prstGeom>
          <a:solidFill>
            <a:schemeClr val="tx1">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(a) has been convicted as an adult under state law and is incarcerated in an adult prison; AND (b) the student’s IEP team has modified the student’s IEP or placement because the State has demonstrated a bona fide security or compelling penological interest that cannot otherwise be accommodated (34 C.F.R. 300.324(d)(2)).</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6146524"/>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6882532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B113F-4E89-D80A-9EE9-67369125C2F5}"/>
              </a:ext>
            </a:extLst>
          </p:cNvPr>
          <p:cNvSpPr>
            <a:spLocks noGrp="1"/>
          </p:cNvSpPr>
          <p:nvPr>
            <p:ph type="title"/>
          </p:nvPr>
        </p:nvSpPr>
        <p:spPr>
          <a:xfrm>
            <a:off x="6172200" y="365125"/>
            <a:ext cx="3719945" cy="1325563"/>
          </a:xfrm>
        </p:spPr>
        <p:txBody>
          <a:bodyPr>
            <a:normAutofit fontScale="90000"/>
          </a:bodyPr>
          <a:lstStyle/>
          <a:p>
            <a:r>
              <a:rPr lang="en-US">
                <a:hlinkClick r:id="rId3"/>
              </a:rPr>
              <a:t>Educational Setting TIP Sheet</a:t>
            </a:r>
            <a:endParaRPr lang="en-US"/>
          </a:p>
        </p:txBody>
      </p:sp>
      <p:pic>
        <p:nvPicPr>
          <p:cNvPr id="6" name="Content Placeholder 5" descr="screenshot image of page 1 of the IEP Tip Sheet Explanation of Educational Setting">
            <a:extLst>
              <a:ext uri="{FF2B5EF4-FFF2-40B4-BE49-F238E27FC236}">
                <a16:creationId xmlns:a16="http://schemas.microsoft.com/office/drawing/2014/main" id="{C84AAC41-116D-C32B-2401-5CF5F81272C7}"/>
              </a:ext>
            </a:extLst>
          </p:cNvPr>
          <p:cNvPicPr>
            <a:picLocks noGrp="1" noChangeAspect="1"/>
          </p:cNvPicPr>
          <p:nvPr>
            <p:ph sz="half" idx="1"/>
          </p:nvPr>
        </p:nvPicPr>
        <p:blipFill>
          <a:blip r:embed="rId4"/>
          <a:stretch>
            <a:fillRect/>
          </a:stretch>
        </p:blipFill>
        <p:spPr>
          <a:xfrm>
            <a:off x="1379371" y="365125"/>
            <a:ext cx="4099258" cy="5811838"/>
          </a:xfrm>
        </p:spPr>
      </p:pic>
      <p:pic>
        <p:nvPicPr>
          <p:cNvPr id="8" name="Content Placeholder 7" descr="screenshot image of page 2 of the IEP Tip Sheet Explanation of Educational Setting">
            <a:extLst>
              <a:ext uri="{FF2B5EF4-FFF2-40B4-BE49-F238E27FC236}">
                <a16:creationId xmlns:a16="http://schemas.microsoft.com/office/drawing/2014/main" id="{4EBBB0D0-8E40-F38F-57BE-2195CD9672ED}"/>
              </a:ext>
            </a:extLst>
          </p:cNvPr>
          <p:cNvPicPr>
            <a:picLocks noGrp="1" noChangeAspect="1"/>
          </p:cNvPicPr>
          <p:nvPr>
            <p:ph sz="half" idx="2"/>
          </p:nvPr>
        </p:nvPicPr>
        <p:blipFill>
          <a:blip r:embed="rId5"/>
          <a:stretch>
            <a:fillRect/>
          </a:stretch>
        </p:blipFill>
        <p:spPr>
          <a:xfrm>
            <a:off x="6172199" y="1880424"/>
            <a:ext cx="5181599" cy="4241738"/>
          </a:xfrm>
        </p:spPr>
      </p:pic>
      <p:pic>
        <p:nvPicPr>
          <p:cNvPr id="3" name="Picture 2" descr="QR code">
            <a:extLst>
              <a:ext uri="{FF2B5EF4-FFF2-40B4-BE49-F238E27FC236}">
                <a16:creationId xmlns:a16="http://schemas.microsoft.com/office/drawing/2014/main" id="{A479613A-A445-5965-6FF5-06819316D1FC}"/>
              </a:ext>
            </a:extLst>
          </p:cNvPr>
          <p:cNvPicPr>
            <a:picLocks noChangeAspect="1"/>
          </p:cNvPicPr>
          <p:nvPr/>
        </p:nvPicPr>
        <p:blipFill>
          <a:blip r:embed="rId6"/>
          <a:stretch>
            <a:fillRect/>
          </a:stretch>
        </p:blipFill>
        <p:spPr>
          <a:xfrm>
            <a:off x="9848439" y="180109"/>
            <a:ext cx="1928380" cy="1928380"/>
          </a:xfrm>
          <a:prstGeom prst="rect">
            <a:avLst/>
          </a:prstGeom>
        </p:spPr>
      </p:pic>
    </p:spTree>
    <p:extLst>
      <p:ext uri="{BB962C8B-B14F-4D97-AF65-F5344CB8AC3E}">
        <p14:creationId xmlns:p14="http://schemas.microsoft.com/office/powerpoint/2010/main" val="7908019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A8A29-E78E-8BFA-2FA0-2F9D0C726F38}"/>
              </a:ext>
            </a:extLst>
          </p:cNvPr>
          <p:cNvSpPr>
            <a:spLocks noGrp="1"/>
          </p:cNvSpPr>
          <p:nvPr>
            <p:ph idx="1"/>
          </p:nvPr>
        </p:nvSpPr>
        <p:spPr>
          <a:xfrm>
            <a:off x="838200" y="1385455"/>
            <a:ext cx="10515600" cy="4973781"/>
          </a:xfrm>
        </p:spPr>
        <p:txBody>
          <a:bodyPr>
            <a:normAutofit fontScale="25000" lnSpcReduction="20000"/>
          </a:bodyPr>
          <a:lstStyle/>
          <a:p>
            <a:pPr>
              <a:lnSpc>
                <a:spcPct val="120000"/>
              </a:lnSpc>
            </a:pPr>
            <a:r>
              <a:rPr lang="en-US" sz="5200" dirty="0"/>
              <a:t>Specific rationale for placing students outside of the regular education environment must be set forth by the team.</a:t>
            </a:r>
          </a:p>
          <a:p>
            <a:pPr>
              <a:lnSpc>
                <a:spcPct val="120000"/>
              </a:lnSpc>
            </a:pPr>
            <a:r>
              <a:rPr lang="en-US" sz="5200" dirty="0"/>
              <a:t>Not based solely on factors such as category of disability, severity of disability, availability of special education and related services, configuration of the service delivery system available, space or administrative convenience. Avoid pre-determination of LRE.</a:t>
            </a:r>
          </a:p>
          <a:p>
            <a:pPr>
              <a:lnSpc>
                <a:spcPct val="120000"/>
              </a:lnSpc>
            </a:pPr>
            <a:r>
              <a:rPr lang="en-US" sz="5200" dirty="0"/>
              <a:t>Remember to adequately train and involve regular ed teachers in the decision-making process.</a:t>
            </a:r>
          </a:p>
          <a:p>
            <a:pPr>
              <a:lnSpc>
                <a:spcPct val="120000"/>
              </a:lnSpc>
            </a:pPr>
            <a:r>
              <a:rPr lang="en-US" sz="5200" dirty="0"/>
              <a:t>Remember that the LRE mandate doesn’t trump the FAPE mandate. What is the least restrictive environment where this student can make progress appropriate in light of the individual student’s circumstances? (maximum extent appropriate not to be maximum extent possible).</a:t>
            </a:r>
          </a:p>
          <a:p>
            <a:pPr>
              <a:lnSpc>
                <a:spcPct val="120000"/>
              </a:lnSpc>
            </a:pPr>
            <a:r>
              <a:rPr lang="en-US" sz="5200" dirty="0"/>
              <a:t>Specifically identify the individual needs/target skills of the student and prioritize them taking into consideration the nature/severity of the student’s disability, the student’s age and other relevant circumstances.</a:t>
            </a:r>
          </a:p>
          <a:p>
            <a:pPr>
              <a:lnSpc>
                <a:spcPct val="120000"/>
              </a:lnSpc>
            </a:pPr>
            <a:r>
              <a:rPr lang="en-US" sz="5200" dirty="0"/>
              <a:t>Determine what level of services/supports is necessary to meet the defined needs and to support appropriate progress on goals/objectives.</a:t>
            </a:r>
          </a:p>
          <a:p>
            <a:pPr>
              <a:lnSpc>
                <a:spcPct val="120000"/>
              </a:lnSpc>
            </a:pPr>
            <a:r>
              <a:rPr lang="en-US" sz="5200" dirty="0"/>
              <a:t>Determine whether the student’s needs can be met satisfactorily in the regular education classroom with/without supplementary aids and services.</a:t>
            </a:r>
          </a:p>
          <a:p>
            <a:pPr>
              <a:lnSpc>
                <a:spcPct val="120000"/>
              </a:lnSpc>
            </a:pPr>
            <a:r>
              <a:rPr lang="en-US" sz="5200" dirty="0"/>
              <a:t>Identify what efforts the school has made to educate the student in the reg ed classroom and to try less restrictive options.</a:t>
            </a:r>
          </a:p>
          <a:p>
            <a:pPr>
              <a:lnSpc>
                <a:spcPct val="120000"/>
              </a:lnSpc>
            </a:pPr>
            <a:r>
              <a:rPr lang="en-US" sz="5200" dirty="0"/>
              <a:t>If needs cannot be or have not been satisfactorily met in the reg ed, move along the continuum to more restrictive.</a:t>
            </a:r>
          </a:p>
          <a:p>
            <a:pPr>
              <a:lnSpc>
                <a:spcPct val="120000"/>
              </a:lnSpc>
            </a:pPr>
            <a:r>
              <a:rPr lang="en-US" sz="5200" dirty="0"/>
              <a:t>When LRE is at issue, consider negotiating the “stay-put” in order to implement a “trial” placement for a stated period of time (in order to keep some data).</a:t>
            </a:r>
          </a:p>
          <a:p>
            <a:endParaRPr lang="en-US" dirty="0"/>
          </a:p>
        </p:txBody>
      </p:sp>
      <p:sp>
        <p:nvSpPr>
          <p:cNvPr id="3" name="Title 2">
            <a:extLst>
              <a:ext uri="{FF2B5EF4-FFF2-40B4-BE49-F238E27FC236}">
                <a16:creationId xmlns:a16="http://schemas.microsoft.com/office/drawing/2014/main" id="{353629FB-E12B-8517-6EEC-C691FFADB05D}"/>
              </a:ext>
            </a:extLst>
          </p:cNvPr>
          <p:cNvSpPr>
            <a:spLocks noGrp="1"/>
          </p:cNvSpPr>
          <p:nvPr>
            <p:ph type="title"/>
          </p:nvPr>
        </p:nvSpPr>
        <p:spPr>
          <a:xfrm>
            <a:off x="838200" y="212725"/>
            <a:ext cx="10965873" cy="1325563"/>
          </a:xfrm>
        </p:spPr>
        <p:txBody>
          <a:bodyPr>
            <a:noAutofit/>
          </a:bodyPr>
          <a:lstStyle/>
          <a:p>
            <a:r>
              <a:rPr lang="en-US" sz="3200"/>
              <a:t>Content Pitfalls – Making Inappropriate/Unsupported Recommendations Regarding LRE (JW)</a:t>
            </a:r>
          </a:p>
        </p:txBody>
      </p:sp>
    </p:spTree>
    <p:extLst>
      <p:ext uri="{BB962C8B-B14F-4D97-AF65-F5344CB8AC3E}">
        <p14:creationId xmlns:p14="http://schemas.microsoft.com/office/powerpoint/2010/main" val="25628720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f9f4144947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a:t>
            </a:r>
            <a:endParaRPr/>
          </a:p>
        </p:txBody>
      </p:sp>
      <p:sp>
        <p:nvSpPr>
          <p:cNvPr id="518" name="Google Shape;518;gf9f4144947_0_38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a:bodyPr>
          <a:lstStyle/>
          <a:p>
            <a:pPr marL="685800" indent="-457200">
              <a:lnSpc>
                <a:spcPct val="100000"/>
              </a:lnSpc>
            </a:pPr>
            <a:r>
              <a:rPr lang="en-US" sz="3600">
                <a:solidFill>
                  <a:srgbClr val="12284C"/>
                </a:solidFill>
                <a:latin typeface="+mn-lt"/>
                <a:ea typeface="Arial"/>
                <a:cs typeface="Arial"/>
                <a:sym typeface="Arial"/>
              </a:rPr>
              <a:t>Use of boiler plate statement as assurance that LRE was considered for a specific student, or simply restating the pullout services within the IEP</a:t>
            </a:r>
          </a:p>
          <a:p>
            <a:pPr marL="685800" indent="-457200"/>
            <a:r>
              <a:rPr lang="en-US" sz="3600">
                <a:solidFill>
                  <a:srgbClr val="12284C"/>
                </a:solidFill>
                <a:latin typeface="+mn-lt"/>
                <a:ea typeface="Arial"/>
                <a:cs typeface="Arial"/>
                <a:sym typeface="Arial"/>
              </a:rPr>
              <a:t>Lack of documentation that team first considered placement in general education with support before moving to more restrictive setting</a:t>
            </a:r>
            <a:endParaRPr sz="3600">
              <a:solidFill>
                <a:srgbClr val="12284C"/>
              </a:solidFill>
              <a:latin typeface="+mn-lt"/>
              <a:ea typeface="Arial"/>
              <a:cs typeface="Arial"/>
              <a:sym typeface="Arial"/>
            </a:endParaRPr>
          </a:p>
          <a:p>
            <a:pPr marL="457200" lvl="0" indent="0" algn="l" rtl="0">
              <a:lnSpc>
                <a:spcPct val="90000"/>
              </a:lnSpc>
              <a:spcBef>
                <a:spcPts val="1000"/>
              </a:spcBef>
              <a:spcAft>
                <a:spcPts val="0"/>
              </a:spcAft>
              <a:buNone/>
            </a:pP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8D113-7904-4910-AF0E-C54F54647FA3}"/>
              </a:ext>
            </a:extLst>
          </p:cNvPr>
          <p:cNvSpPr>
            <a:spLocks noGrp="1"/>
          </p:cNvSpPr>
          <p:nvPr>
            <p:ph idx="1"/>
          </p:nvPr>
        </p:nvSpPr>
        <p:spPr>
          <a:xfrm>
            <a:off x="838200" y="1528011"/>
            <a:ext cx="10515600" cy="4648952"/>
          </a:xfrm>
        </p:spPr>
        <p:txBody>
          <a:bodyPr>
            <a:normAutofit fontScale="62500" lnSpcReduction="20000"/>
          </a:bodyPr>
          <a:lstStyle/>
          <a:p>
            <a:pPr>
              <a:lnSpc>
                <a:spcPct val="120000"/>
              </a:lnSpc>
            </a:pPr>
            <a:r>
              <a:rPr lang="en-US" b="1" dirty="0">
                <a:solidFill>
                  <a:srgbClr val="88A4C2"/>
                </a:solidFill>
                <a:latin typeface="Open Sans Light"/>
                <a:ea typeface="Open Sans Light"/>
                <a:cs typeface="Open Sans Light"/>
              </a:rPr>
              <a:t>June 5</a:t>
            </a:r>
            <a:r>
              <a:rPr lang="en-US" dirty="0">
                <a:latin typeface="Open Sans Light"/>
                <a:ea typeface="Open Sans Light"/>
                <a:cs typeface="Open Sans Light"/>
              </a:rPr>
              <a:t>: Notice of Initial Data Collection  (SSID available in KIAS)</a:t>
            </a:r>
            <a:endParaRPr lang="en-US" dirty="0"/>
          </a:p>
          <a:p>
            <a:pPr>
              <a:lnSpc>
                <a:spcPct val="120000"/>
              </a:lnSpc>
            </a:pPr>
            <a:r>
              <a:rPr lang="en-US" b="1" dirty="0">
                <a:solidFill>
                  <a:srgbClr val="F37672"/>
                </a:solidFill>
                <a:latin typeface="Open Sans Light"/>
                <a:ea typeface="Open Sans Light"/>
                <a:cs typeface="Open Sans Light"/>
              </a:rPr>
              <a:t>July 1- September 15</a:t>
            </a:r>
            <a:r>
              <a:rPr lang="en-US" dirty="0">
                <a:latin typeface="Open Sans Light"/>
                <a:ea typeface="Open Sans Light"/>
                <a:cs typeface="Open Sans Light"/>
              </a:rPr>
              <a:t>: Initial Data Collection Window</a:t>
            </a:r>
            <a:endParaRPr lang="en-US" dirty="0"/>
          </a:p>
          <a:p>
            <a:pPr>
              <a:lnSpc>
                <a:spcPct val="120000"/>
              </a:lnSpc>
            </a:pPr>
            <a:r>
              <a:rPr lang="en-US" b="1" dirty="0">
                <a:solidFill>
                  <a:srgbClr val="88A4C2"/>
                </a:solidFill>
                <a:latin typeface="Open Sans Light"/>
                <a:ea typeface="Open Sans Light"/>
                <a:cs typeface="Open Sans Light"/>
              </a:rPr>
              <a:t>September 20</a:t>
            </a:r>
            <a:r>
              <a:rPr lang="en-US" dirty="0">
                <a:latin typeface="Open Sans Light"/>
                <a:ea typeface="Open Sans Light"/>
                <a:cs typeface="Open Sans Light"/>
              </a:rPr>
              <a:t>: Notice of Random District Selection</a:t>
            </a:r>
            <a:endParaRPr lang="en-US" dirty="0"/>
          </a:p>
          <a:p>
            <a:pPr>
              <a:lnSpc>
                <a:spcPct val="120000"/>
              </a:lnSpc>
            </a:pPr>
            <a:r>
              <a:rPr lang="en-US" b="1" dirty="0">
                <a:solidFill>
                  <a:srgbClr val="F37672"/>
                </a:solidFill>
                <a:latin typeface="Open Sans Light"/>
                <a:ea typeface="Open Sans Light"/>
                <a:cs typeface="Open Sans Light"/>
              </a:rPr>
              <a:t>Sept. 20 - Oct. 2</a:t>
            </a:r>
            <a:r>
              <a:rPr lang="en-US" dirty="0">
                <a:latin typeface="Open Sans Light"/>
                <a:ea typeface="Open Sans Light"/>
                <a:cs typeface="Open Sans Light"/>
              </a:rPr>
              <a:t>: Data Verification Window</a:t>
            </a:r>
            <a:endParaRPr lang="en-US" dirty="0"/>
          </a:p>
          <a:p>
            <a:pPr>
              <a:lnSpc>
                <a:spcPct val="120000"/>
              </a:lnSpc>
            </a:pPr>
            <a:r>
              <a:rPr lang="en-US" b="1" dirty="0">
                <a:solidFill>
                  <a:srgbClr val="88A4C2"/>
                </a:solidFill>
                <a:latin typeface="Open Sans Light"/>
                <a:ea typeface="Open Sans Light"/>
                <a:cs typeface="Open Sans Light"/>
              </a:rPr>
              <a:t>Oct. 11</a:t>
            </a:r>
            <a:r>
              <a:rPr lang="en-US" dirty="0">
                <a:latin typeface="Open Sans Light"/>
                <a:ea typeface="Open Sans Light"/>
                <a:cs typeface="Open Sans Light"/>
              </a:rPr>
              <a:t>: Notice of Potential Noncompliance</a:t>
            </a:r>
            <a:endParaRPr lang="en-US" dirty="0"/>
          </a:p>
          <a:p>
            <a:pPr>
              <a:lnSpc>
                <a:spcPct val="120000"/>
              </a:lnSpc>
            </a:pPr>
            <a:r>
              <a:rPr lang="en-US" b="1" dirty="0">
                <a:solidFill>
                  <a:srgbClr val="F37672"/>
                </a:solidFill>
                <a:latin typeface="Open Sans Light"/>
                <a:ea typeface="Open Sans Light"/>
                <a:cs typeface="Open Sans Light"/>
              </a:rPr>
              <a:t>Oct. 10 - 24</a:t>
            </a:r>
            <a:r>
              <a:rPr lang="en-US" dirty="0">
                <a:latin typeface="Open Sans Light"/>
                <a:ea typeface="Open Sans Light"/>
                <a:cs typeface="Open Sans Light"/>
              </a:rPr>
              <a:t>: Compliance Verification Window</a:t>
            </a:r>
            <a:endParaRPr lang="en-US" dirty="0"/>
          </a:p>
          <a:p>
            <a:pPr>
              <a:lnSpc>
                <a:spcPct val="120000"/>
              </a:lnSpc>
            </a:pPr>
            <a:r>
              <a:rPr lang="en-US" b="1" dirty="0">
                <a:solidFill>
                  <a:srgbClr val="88A4C2"/>
                </a:solidFill>
                <a:latin typeface="Open Sans Light"/>
                <a:ea typeface="Open Sans Light"/>
                <a:cs typeface="Open Sans Light"/>
              </a:rPr>
              <a:t>Oct. 31</a:t>
            </a:r>
            <a:r>
              <a:rPr lang="en-US" dirty="0">
                <a:latin typeface="Open Sans Light"/>
                <a:ea typeface="Open Sans Light"/>
                <a:cs typeface="Open Sans Light"/>
              </a:rPr>
              <a:t>: Compliance Status Letters sent</a:t>
            </a:r>
            <a:endParaRPr lang="en-US" dirty="0"/>
          </a:p>
          <a:p>
            <a:pPr>
              <a:lnSpc>
                <a:spcPct val="120000"/>
              </a:lnSpc>
            </a:pPr>
            <a:r>
              <a:rPr lang="en-US" b="1" dirty="0">
                <a:solidFill>
                  <a:srgbClr val="F37672"/>
                </a:solidFill>
                <a:latin typeface="Open Sans Light"/>
                <a:ea typeface="Open Sans Light"/>
                <a:cs typeface="Open Sans Light"/>
              </a:rPr>
              <a:t>Nov. 3 - Dec. 2</a:t>
            </a:r>
            <a:r>
              <a:rPr lang="en-US" dirty="0">
                <a:latin typeface="Open Sans Light"/>
                <a:ea typeface="Open Sans Light"/>
                <a:cs typeface="Open Sans Light"/>
              </a:rPr>
              <a:t>: DCAP Window</a:t>
            </a:r>
            <a:endParaRPr lang="en-US" dirty="0"/>
          </a:p>
          <a:p>
            <a:pPr>
              <a:lnSpc>
                <a:spcPct val="120000"/>
              </a:lnSpc>
            </a:pPr>
            <a:r>
              <a:rPr lang="en-US" b="1" dirty="0">
                <a:solidFill>
                  <a:srgbClr val="F37672"/>
                </a:solidFill>
                <a:latin typeface="Open Sans Light"/>
                <a:ea typeface="Open Sans Light"/>
                <a:cs typeface="Open Sans Light"/>
              </a:rPr>
              <a:t>Nov. 3 – April 1</a:t>
            </a:r>
            <a:r>
              <a:rPr lang="en-US" dirty="0">
                <a:latin typeface="Open Sans Light"/>
                <a:ea typeface="Open Sans Light"/>
                <a:cs typeface="Open Sans Light"/>
              </a:rPr>
              <a:t>: ICA Window</a:t>
            </a:r>
          </a:p>
          <a:p>
            <a:pPr>
              <a:lnSpc>
                <a:spcPct val="120000"/>
              </a:lnSpc>
            </a:pPr>
            <a:r>
              <a:rPr lang="en-US" b="1" dirty="0">
                <a:solidFill>
                  <a:srgbClr val="F37672"/>
                </a:solidFill>
                <a:latin typeface="Open Sans Light"/>
                <a:ea typeface="Open Sans Light"/>
                <a:cs typeface="Open Sans Light"/>
              </a:rPr>
              <a:t>May 15-29</a:t>
            </a:r>
            <a:r>
              <a:rPr lang="en-US" dirty="0">
                <a:latin typeface="Open Sans Light"/>
                <a:ea typeface="Open Sans Light"/>
                <a:cs typeface="Open Sans Light"/>
              </a:rPr>
              <a:t>: Updated Data Window</a:t>
            </a:r>
            <a:endParaRPr lang="en-US" dirty="0"/>
          </a:p>
          <a:p>
            <a:pPr>
              <a:lnSpc>
                <a:spcPct val="120000"/>
              </a:lnSpc>
            </a:pPr>
            <a:r>
              <a:rPr lang="en-US" b="1" dirty="0">
                <a:solidFill>
                  <a:srgbClr val="88A4C2"/>
                </a:solidFill>
                <a:latin typeface="Open Sans Light"/>
                <a:ea typeface="Open Sans Light"/>
                <a:cs typeface="Open Sans Light"/>
              </a:rPr>
              <a:t>May 22</a:t>
            </a:r>
            <a:r>
              <a:rPr lang="en-US" dirty="0">
                <a:latin typeface="Open Sans Light"/>
                <a:ea typeface="Open Sans Light"/>
                <a:cs typeface="Open Sans Light"/>
              </a:rPr>
              <a:t>: Correction of Noncompliance Letters sent</a:t>
            </a:r>
            <a:endParaRPr lang="en-US" dirty="0"/>
          </a:p>
          <a:p>
            <a:endParaRPr lang="en-US" dirty="0"/>
          </a:p>
          <a:p>
            <a:endParaRPr lang="en-US" dirty="0"/>
          </a:p>
        </p:txBody>
      </p:sp>
      <p:sp>
        <p:nvSpPr>
          <p:cNvPr id="4" name="Title 3">
            <a:extLst>
              <a:ext uri="{FF2B5EF4-FFF2-40B4-BE49-F238E27FC236}">
                <a16:creationId xmlns:a16="http://schemas.microsoft.com/office/drawing/2014/main" id="{A1F17DF9-0CE9-466E-BC6A-8328DF665406}"/>
              </a:ext>
            </a:extLst>
          </p:cNvPr>
          <p:cNvSpPr>
            <a:spLocks noGrp="1"/>
          </p:cNvSpPr>
          <p:nvPr>
            <p:ph type="title"/>
          </p:nvPr>
        </p:nvSpPr>
        <p:spPr>
          <a:xfrm>
            <a:off x="838200" y="365125"/>
            <a:ext cx="10515600" cy="810966"/>
          </a:xfrm>
        </p:spPr>
        <p:txBody>
          <a:bodyPr/>
          <a:lstStyle/>
          <a:p>
            <a:r>
              <a:rPr lang="en-US">
                <a:latin typeface="Open Sans Semibold"/>
                <a:ea typeface="Open Sans Semibold"/>
                <a:cs typeface="Open Sans Semibold"/>
              </a:rPr>
              <a:t>Timeline</a:t>
            </a:r>
            <a:endParaRPr lang="en-US"/>
          </a:p>
        </p:txBody>
      </p:sp>
    </p:spTree>
    <p:custDataLst>
      <p:tags r:id="rId1"/>
    </p:custDataLst>
    <p:extLst>
      <p:ext uri="{BB962C8B-B14F-4D97-AF65-F5344CB8AC3E}">
        <p14:creationId xmlns:p14="http://schemas.microsoft.com/office/powerpoint/2010/main" val="31212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9AC55-2556-4759-9EB4-542B285D9778}"/>
              </a:ext>
            </a:extLst>
          </p:cNvPr>
          <p:cNvSpPr>
            <a:spLocks noGrp="1"/>
          </p:cNvSpPr>
          <p:nvPr>
            <p:ph idx="1"/>
          </p:nvPr>
        </p:nvSpPr>
        <p:spPr>
          <a:xfrm>
            <a:off x="838200" y="1335505"/>
            <a:ext cx="10515600" cy="4841458"/>
          </a:xfrm>
        </p:spPr>
        <p:txBody>
          <a:bodyPr>
            <a:normAutofit fontScale="55000" lnSpcReduction="20000"/>
          </a:bodyPr>
          <a:lstStyle/>
          <a:p>
            <a:pPr>
              <a:lnSpc>
                <a:spcPct val="120000"/>
              </a:lnSpc>
            </a:pPr>
            <a:r>
              <a:rPr lang="en-US" i="1" dirty="0">
                <a:latin typeface="Open Sans Light"/>
                <a:ea typeface="Open Sans Light"/>
                <a:cs typeface="Open Sans Light"/>
              </a:rPr>
              <a:t>Dan needs intensive social skills instruction and practice in a small group situation in order to improve his ability to resolve conflict and cooperate with peers.  He will receive this instruction from the social worker during his study hall for 20 minutes per day, three times per week.  Due to Dan's difficulty with sustaining focus and impulsivity in responding to peers and adults resulting from his disability, he needs direct and targeted opportunities to practice skills in a small group setting with verbal feedback first before transferring the practiced skill into the general education setting.  This setting and level of support is considered to be the least restrictive environment at this time; data for previous attempts to provide support and instruction  only within the general education setting in these areas suggested that Dan may gain skills faster and benefit from smaller groups with  more structured opportunities with immediate adult feedback.  As Dan gains skills in these two areas, the team will review progress at least annually, with goal to decrease his pullout time and increase his supports in general education to assist in successfully transferring these skills.  Dan will receive his remaining instruction in the general education setting with his non-disabled peers.</a:t>
            </a:r>
            <a:endParaRPr lang="en-US" dirty="0">
              <a:latin typeface="Open Sans Light"/>
              <a:ea typeface="Open Sans Light"/>
              <a:cs typeface="Open Sans Light"/>
            </a:endParaRPr>
          </a:p>
          <a:p>
            <a:pPr>
              <a:lnSpc>
                <a:spcPct val="120000"/>
              </a:lnSpc>
            </a:pPr>
            <a:r>
              <a:rPr lang="en-US" i="1" dirty="0">
                <a:latin typeface="Open Sans Light"/>
                <a:ea typeface="Open Sans Light"/>
                <a:cs typeface="Open Sans Light"/>
              </a:rPr>
              <a:t>Due to Sue’s significant information processing deficits in the areas of auditory acquisition and organization related to sequencing words resulting from her receptive language deficit, she needs small group reading instruction with repeated directions in multiple formats.  Therefore, she will be removed from general education to receive this instruction daily for 25 minutes during intervention time.  Sue will continue to participate in core reading instruction within the general classroom and will receive her remaining instruction in the general education setting with her general education peers. This level of support and location of service is considered to be the least restrictive environment at this time: special education services, service settings, and data collected will be reviewed at least annually to help inform placement decisions for the least restrictive placement to meet Sue's needs.</a:t>
            </a:r>
            <a:endParaRPr lang="en-US" dirty="0">
              <a:latin typeface="Open Sans Light"/>
              <a:ea typeface="Open Sans Light"/>
              <a:cs typeface="Open Sans Light"/>
            </a:endParaRPr>
          </a:p>
          <a:p>
            <a:endParaRPr lang="en-US" dirty="0"/>
          </a:p>
        </p:txBody>
      </p:sp>
      <p:sp>
        <p:nvSpPr>
          <p:cNvPr id="3" name="Title 2">
            <a:extLst>
              <a:ext uri="{FF2B5EF4-FFF2-40B4-BE49-F238E27FC236}">
                <a16:creationId xmlns:a16="http://schemas.microsoft.com/office/drawing/2014/main" id="{73A10AFF-E705-40DA-8D4D-7C12767C64F6}"/>
              </a:ext>
            </a:extLst>
          </p:cNvPr>
          <p:cNvSpPr>
            <a:spLocks noGrp="1"/>
          </p:cNvSpPr>
          <p:nvPr>
            <p:ph type="title"/>
          </p:nvPr>
        </p:nvSpPr>
        <p:spPr/>
        <p:txBody>
          <a:bodyPr/>
          <a:lstStyle/>
          <a:p>
            <a:r>
              <a:rPr lang="en-US"/>
              <a:t>LRE Sample Statements</a:t>
            </a:r>
          </a:p>
        </p:txBody>
      </p:sp>
    </p:spTree>
    <p:extLst>
      <p:ext uri="{BB962C8B-B14F-4D97-AF65-F5344CB8AC3E}">
        <p14:creationId xmlns:p14="http://schemas.microsoft.com/office/powerpoint/2010/main" val="17475931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10 minutes</a:t>
            </a:r>
          </a:p>
        </p:txBody>
      </p:sp>
    </p:spTree>
    <p:extLst>
      <p:ext uri="{BB962C8B-B14F-4D97-AF65-F5344CB8AC3E}">
        <p14:creationId xmlns:p14="http://schemas.microsoft.com/office/powerpoint/2010/main" val="42864753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32B0-2B21-7205-9374-85696B187A6E}"/>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6431071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69DA6-BDA7-248B-9ADF-23225728465C}"/>
              </a:ext>
            </a:extLst>
          </p:cNvPr>
          <p:cNvSpPr>
            <a:spLocks noGrp="1"/>
          </p:cNvSpPr>
          <p:nvPr>
            <p:ph idx="1"/>
          </p:nvPr>
        </p:nvSpPr>
        <p:spPr/>
        <p:txBody>
          <a:bodyPr>
            <a:normAutofit/>
          </a:bodyPr>
          <a:lstStyle/>
          <a:p>
            <a:pPr>
              <a:lnSpc>
                <a:spcPct val="100000"/>
              </a:lnSpc>
            </a:pPr>
            <a:r>
              <a:rPr lang="en-US" sz="2400" dirty="0">
                <a:solidFill>
                  <a:srgbClr val="203864"/>
                </a:solidFill>
                <a:effectLst/>
                <a:latin typeface="+mn-lt"/>
                <a:ea typeface="Calibri" panose="020F0502020204030204" pitchFamily="34" charset="0"/>
                <a:cs typeface="Open Sans Light"/>
              </a:rPr>
              <a:t>According to OSEP </a:t>
            </a:r>
            <a:r>
              <a:rPr lang="en-US" sz="2400" dirty="0">
                <a:solidFill>
                  <a:srgbClr val="203864"/>
                </a:solidFill>
                <a:latin typeface="+mn-lt"/>
                <a:ea typeface="Calibri" panose="020F0502020204030204" pitchFamily="34" charset="0"/>
                <a:cs typeface="Open Sans Light"/>
              </a:rPr>
              <a:t>QA 23-01</a:t>
            </a:r>
            <a:r>
              <a:rPr lang="en-US" sz="2400" dirty="0">
                <a:solidFill>
                  <a:srgbClr val="203864"/>
                </a:solidFill>
                <a:effectLst/>
                <a:latin typeface="+mn-lt"/>
                <a:ea typeface="Calibri" panose="020F0502020204030204" pitchFamily="34" charset="0"/>
                <a:cs typeface="Open Sans Light"/>
              </a:rPr>
              <a:t> all identified noncompliance must be corrected within one year of when noncompliance was identified. The district will be required to correct the noncompliance by completing the steps below to meet this one-year deadline. </a:t>
            </a:r>
          </a:p>
          <a:p>
            <a:pPr lvl="1">
              <a:lnSpc>
                <a:spcPct val="100000"/>
              </a:lnSpc>
            </a:pPr>
            <a:r>
              <a:rPr lang="en-US" dirty="0">
                <a:solidFill>
                  <a:srgbClr val="203864"/>
                </a:solidFill>
                <a:latin typeface="+mn-lt"/>
                <a:ea typeface="Calibri" panose="020F0502020204030204" pitchFamily="34" charset="0"/>
                <a:cs typeface="Open Sans Light"/>
              </a:rPr>
              <a:t>District corrective action plan</a:t>
            </a:r>
          </a:p>
          <a:p>
            <a:pPr lvl="1">
              <a:lnSpc>
                <a:spcPct val="100000"/>
              </a:lnSpc>
            </a:pPr>
            <a:r>
              <a:rPr lang="en-US" dirty="0">
                <a:solidFill>
                  <a:srgbClr val="203864"/>
                </a:solidFill>
                <a:latin typeface="+mn-lt"/>
                <a:ea typeface="Calibri" panose="020F0502020204030204" pitchFamily="34" charset="0"/>
                <a:cs typeface="Open Sans Light"/>
              </a:rPr>
              <a:t>Individual Corrective Action Plan</a:t>
            </a:r>
          </a:p>
          <a:p>
            <a:pPr lvl="1">
              <a:lnSpc>
                <a:spcPct val="100000"/>
              </a:lnSpc>
            </a:pPr>
            <a:r>
              <a:rPr lang="en-US" dirty="0">
                <a:solidFill>
                  <a:srgbClr val="203864"/>
                </a:solidFill>
                <a:latin typeface="+mn-lt"/>
                <a:ea typeface="Calibri" panose="020F0502020204030204" pitchFamily="34" charset="0"/>
                <a:cs typeface="Open Sans Light"/>
              </a:rPr>
              <a:t>Updated data</a:t>
            </a:r>
          </a:p>
          <a:p>
            <a:pPr lvl="1">
              <a:lnSpc>
                <a:spcPct val="100000"/>
              </a:lnSpc>
            </a:pPr>
            <a:endParaRPr lang="en-US" dirty="0">
              <a:solidFill>
                <a:srgbClr val="203864"/>
              </a:solidFill>
              <a:effectLst/>
              <a:latin typeface="+mn-lt"/>
              <a:ea typeface="Calibri" panose="020F0502020204030204" pitchFamily="34" charset="0"/>
              <a:cs typeface="Open Sans Light"/>
            </a:endParaRPr>
          </a:p>
          <a:p>
            <a:pPr>
              <a:lnSpc>
                <a:spcPct val="100000"/>
              </a:lnSpc>
              <a:buFont typeface="Arial"/>
              <a:buChar char="•"/>
            </a:pPr>
            <a:r>
              <a:rPr lang="en-US" sz="2400" b="1" i="1" dirty="0">
                <a:solidFill>
                  <a:srgbClr val="333333"/>
                </a:solidFill>
                <a:latin typeface="+mn-lt"/>
                <a:ea typeface="Open Sans Light"/>
                <a:cs typeface="Helvetica"/>
                <a:hlinkClick r:id="rId3"/>
              </a:rPr>
              <a:t>Dear Colleague Letter on General Supervision Responsibilities</a:t>
            </a:r>
            <a:r>
              <a:rPr lang="en-US" sz="2400" dirty="0">
                <a:solidFill>
                  <a:srgbClr val="333333"/>
                </a:solidFill>
                <a:latin typeface="+mn-lt"/>
                <a:ea typeface="Open Sans Light"/>
                <a:cs typeface="Helvetica"/>
              </a:rPr>
              <a:t> </a:t>
            </a:r>
            <a:endParaRPr lang="en-US" sz="2400" dirty="0">
              <a:latin typeface="+mn-lt"/>
            </a:endParaRPr>
          </a:p>
          <a:p>
            <a:pPr>
              <a:lnSpc>
                <a:spcPct val="100000"/>
              </a:lnSpc>
              <a:buFont typeface="Arial"/>
              <a:buChar char="•"/>
            </a:pPr>
            <a:r>
              <a:rPr lang="en-US" sz="2400" b="1" i="1" dirty="0">
                <a:solidFill>
                  <a:srgbClr val="333333"/>
                </a:solidFill>
                <a:latin typeface="+mn-lt"/>
                <a:ea typeface="Open Sans Light"/>
                <a:cs typeface="Helvetica"/>
                <a:hlinkClick r:id="rId4"/>
              </a:rPr>
              <a:t>Guidance on State General Supervision Responsibilities</a:t>
            </a:r>
            <a:endParaRPr lang="en-US" sz="2400" dirty="0">
              <a:latin typeface="+mn-lt"/>
            </a:endParaRPr>
          </a:p>
          <a:p>
            <a:pPr marL="0" indent="0">
              <a:buNone/>
            </a:pPr>
            <a:endParaRPr lang="en-US" sz="2200" dirty="0">
              <a:solidFill>
                <a:srgbClr val="1F3864"/>
              </a:solidFill>
              <a:latin typeface="Open Sans Light"/>
              <a:ea typeface="Open Sans Light"/>
              <a:cs typeface="Open Sans Light"/>
            </a:endParaRPr>
          </a:p>
        </p:txBody>
      </p:sp>
      <p:sp>
        <p:nvSpPr>
          <p:cNvPr id="3" name="Title 2">
            <a:extLst>
              <a:ext uri="{FF2B5EF4-FFF2-40B4-BE49-F238E27FC236}">
                <a16:creationId xmlns:a16="http://schemas.microsoft.com/office/drawing/2014/main" id="{532BEB34-04DF-2836-74C1-5CDD627D194C}"/>
              </a:ext>
            </a:extLst>
          </p:cNvPr>
          <p:cNvSpPr>
            <a:spLocks noGrp="1"/>
          </p:cNvSpPr>
          <p:nvPr>
            <p:ph type="title"/>
          </p:nvPr>
        </p:nvSpPr>
        <p:spPr/>
        <p:txBody>
          <a:bodyPr/>
          <a:lstStyle/>
          <a:p>
            <a:r>
              <a:rPr lang="en-US">
                <a:highlight>
                  <a:srgbClr val="FFFF00"/>
                </a:highlight>
                <a:latin typeface="Open Sans Semibold"/>
                <a:ea typeface="Open Sans Semibold"/>
                <a:cs typeface="Open Sans Semibold"/>
              </a:rPr>
              <a:t>OSEP QA 23-01</a:t>
            </a:r>
            <a:endParaRPr lang="en-US">
              <a:highlight>
                <a:srgbClr val="FFFF00"/>
              </a:highlight>
            </a:endParaRPr>
          </a:p>
        </p:txBody>
      </p:sp>
    </p:spTree>
    <p:extLst>
      <p:ext uri="{BB962C8B-B14F-4D97-AF65-F5344CB8AC3E}">
        <p14:creationId xmlns:p14="http://schemas.microsoft.com/office/powerpoint/2010/main" val="5818415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A6FB8E-6987-95FB-3E80-C992E75AF9E8}"/>
              </a:ext>
            </a:extLst>
          </p:cNvPr>
          <p:cNvSpPr>
            <a:spLocks noGrp="1"/>
          </p:cNvSpPr>
          <p:nvPr>
            <p:ph idx="1"/>
          </p:nvPr>
        </p:nvSpPr>
        <p:spPr>
          <a:xfrm>
            <a:off x="838200" y="1316182"/>
            <a:ext cx="10515600" cy="4860781"/>
          </a:xfrm>
        </p:spPr>
        <p:txBody>
          <a:bodyPr>
            <a:normAutofit fontScale="77500" lnSpcReduction="20000"/>
          </a:bodyPr>
          <a:lstStyle/>
          <a:p>
            <a:pPr>
              <a:lnSpc>
                <a:spcPct val="120000"/>
              </a:lnSpc>
            </a:pPr>
            <a:r>
              <a:rPr lang="en-US" dirty="0"/>
              <a:t>Oct 31 – Letters of non-compliance go out</a:t>
            </a:r>
          </a:p>
          <a:p>
            <a:pPr fontAlgn="base">
              <a:lnSpc>
                <a:spcPct val="120000"/>
              </a:lnSpc>
            </a:pPr>
            <a:r>
              <a:rPr lang="en-US" sz="2800" b="0" i="0" u="none" strike="noStrike" kern="1200" dirty="0">
                <a:solidFill>
                  <a:schemeClr val="tx1"/>
                </a:solidFill>
                <a:effectLst/>
                <a:latin typeface="+mn-lt"/>
                <a:ea typeface="+mn-ea"/>
                <a:cs typeface="+mn-cs"/>
              </a:rPr>
              <a:t>DCAP – District </a:t>
            </a:r>
            <a:r>
              <a:rPr lang="en-US" dirty="0">
                <a:latin typeface="+mn-lt"/>
                <a:ea typeface="+mn-ea"/>
                <a:cs typeface="+mn-cs"/>
              </a:rPr>
              <a:t>C</a:t>
            </a:r>
            <a:r>
              <a:rPr lang="en-US" sz="2800" b="0" i="0" u="none" strike="noStrike" kern="1200" dirty="0">
                <a:solidFill>
                  <a:schemeClr val="tx1"/>
                </a:solidFill>
                <a:effectLst/>
                <a:latin typeface="+mn-lt"/>
                <a:ea typeface="+mn-ea"/>
                <a:cs typeface="+mn-cs"/>
              </a:rPr>
              <a:t>orrective </a:t>
            </a:r>
            <a:r>
              <a:rPr lang="en-US" dirty="0">
                <a:latin typeface="+mn-lt"/>
                <a:ea typeface="+mn-ea"/>
                <a:cs typeface="+mn-cs"/>
              </a:rPr>
              <a:t>A</a:t>
            </a:r>
            <a:r>
              <a:rPr lang="en-US" sz="2800" b="0" i="0" u="none" strike="noStrike" kern="1200" dirty="0">
                <a:solidFill>
                  <a:schemeClr val="tx1"/>
                </a:solidFill>
                <a:effectLst/>
                <a:latin typeface="+mn-lt"/>
                <a:ea typeface="+mn-ea"/>
                <a:cs typeface="+mn-cs"/>
              </a:rPr>
              <a:t>ction </a:t>
            </a:r>
            <a:r>
              <a:rPr lang="en-US" dirty="0">
                <a:latin typeface="+mn-lt"/>
                <a:ea typeface="+mn-ea"/>
                <a:cs typeface="+mn-cs"/>
              </a:rPr>
              <a:t>P</a:t>
            </a:r>
            <a:r>
              <a:rPr lang="en-US" sz="2800" b="0" i="0" u="none" strike="noStrike" kern="1200" dirty="0">
                <a:solidFill>
                  <a:schemeClr val="tx1"/>
                </a:solidFill>
                <a:effectLst/>
                <a:latin typeface="+mn-lt"/>
                <a:ea typeface="+mn-ea"/>
                <a:cs typeface="+mn-cs"/>
              </a:rPr>
              <a:t>lan </a:t>
            </a:r>
            <a:r>
              <a:rPr lang="en-US" b="0" i="0" u="none" strike="noStrike" kern="1200" dirty="0">
                <a:solidFill>
                  <a:schemeClr val="tx1"/>
                </a:solidFill>
                <a:effectLst/>
                <a:latin typeface="+mn-lt"/>
                <a:ea typeface="+mn-ea"/>
                <a:cs typeface="+mn-cs"/>
              </a:rPr>
              <a:t>(Nov. 3 – Dec. 2)</a:t>
            </a:r>
            <a:endParaRPr lang="en-US" sz="2800" b="0" i="0" u="none" strike="noStrike" kern="1200" dirty="0">
              <a:solidFill>
                <a:schemeClr val="tx1"/>
              </a:solidFill>
              <a:effectLst/>
              <a:latin typeface="+mn-lt"/>
              <a:ea typeface="Open Sans Light"/>
              <a:cs typeface="Open Sans Light"/>
            </a:endParaRPr>
          </a:p>
          <a:p>
            <a:pPr lvl="1" fontAlgn="base">
              <a:lnSpc>
                <a:spcPct val="120000"/>
              </a:lnSpc>
            </a:pPr>
            <a:r>
              <a:rPr lang="en-US" dirty="0">
                <a:latin typeface="+mn-lt"/>
                <a:ea typeface="+mn-ea"/>
                <a:cs typeface="+mn-cs"/>
              </a:rPr>
              <a:t>F</a:t>
            </a:r>
            <a:r>
              <a:rPr lang="en-US" b="0" i="0" u="none" strike="noStrike" kern="1200" dirty="0">
                <a:solidFill>
                  <a:schemeClr val="tx1"/>
                </a:solidFill>
                <a:effectLst/>
                <a:latin typeface="+mn-lt"/>
                <a:ea typeface="+mn-ea"/>
                <a:cs typeface="+mn-cs"/>
              </a:rPr>
              <a:t>or each question that was reported noncompliant. </a:t>
            </a:r>
            <a:endParaRPr lang="en-US" b="0" i="0" u="none" strike="noStrike" kern="1200" dirty="0">
              <a:solidFill>
                <a:schemeClr val="tx1"/>
              </a:solidFill>
              <a:effectLst/>
              <a:latin typeface="+mn-lt"/>
              <a:ea typeface="Open Sans Light"/>
              <a:cs typeface="Open Sans Light"/>
            </a:endParaRPr>
          </a:p>
          <a:p>
            <a:pPr fontAlgn="base">
              <a:lnSpc>
                <a:spcPct val="120000"/>
              </a:lnSpc>
            </a:pPr>
            <a:r>
              <a:rPr lang="en-US" b="0" i="0" u="none" strike="noStrike" kern="1200" dirty="0">
                <a:solidFill>
                  <a:schemeClr val="tx1"/>
                </a:solidFill>
                <a:effectLst/>
                <a:latin typeface="+mn-lt"/>
                <a:ea typeface="+mn-ea"/>
                <a:cs typeface="+mn-cs"/>
              </a:rPr>
              <a:t>ICA – Individual Corrective Action Plan (Nov. 3 – April 1)</a:t>
            </a:r>
            <a:endParaRPr lang="en-US" b="0" i="0" u="none" strike="noStrike" kern="1200" dirty="0">
              <a:solidFill>
                <a:schemeClr val="tx1"/>
              </a:solidFill>
              <a:effectLst/>
              <a:latin typeface="+mn-lt"/>
              <a:ea typeface="Open Sans Light"/>
              <a:cs typeface="Open Sans Light"/>
            </a:endParaRPr>
          </a:p>
          <a:p>
            <a:pPr lvl="1" fontAlgn="base">
              <a:lnSpc>
                <a:spcPct val="120000"/>
              </a:lnSpc>
            </a:pPr>
            <a:r>
              <a:rPr lang="en-US" dirty="0">
                <a:latin typeface="+mn-lt"/>
                <a:ea typeface="+mn-ea"/>
                <a:cs typeface="+mn-cs"/>
              </a:rPr>
              <a:t>O</a:t>
            </a:r>
            <a:r>
              <a:rPr lang="en-US" b="0" i="0" u="none" strike="noStrike" kern="1200" dirty="0">
                <a:effectLst/>
                <a:latin typeface="+mn-lt"/>
                <a:ea typeface="+mn-ea"/>
                <a:cs typeface="+mn-cs"/>
              </a:rPr>
              <a:t>ne individual corrective action plan for each student reported noncompliant.</a:t>
            </a:r>
            <a:r>
              <a:rPr lang="en-US" dirty="0">
                <a:latin typeface="+mn-lt"/>
                <a:ea typeface="+mn-ea"/>
                <a:cs typeface="+mn-cs"/>
              </a:rPr>
              <a:t> </a:t>
            </a:r>
            <a:endParaRPr lang="en-US" b="0" i="0" u="none" strike="noStrike" kern="1200" dirty="0">
              <a:effectLst/>
              <a:latin typeface="+mn-lt"/>
              <a:ea typeface="Open Sans Light"/>
              <a:cs typeface="Open Sans Light"/>
            </a:endParaRPr>
          </a:p>
          <a:p>
            <a:pPr lvl="1" fontAlgn="base">
              <a:lnSpc>
                <a:spcPct val="120000"/>
              </a:lnSpc>
            </a:pPr>
            <a:r>
              <a:rPr lang="en-US" b="0" i="0" u="none" strike="noStrike" kern="1200" dirty="0">
                <a:effectLst/>
                <a:latin typeface="+mn-lt"/>
                <a:ea typeface="+mn-ea"/>
                <a:cs typeface="+mn-cs"/>
              </a:rPr>
              <a:t>If a student is reported noncompliant for more than one question, the district will complete an individual corrective action plan on each noncompliant question for the student.</a:t>
            </a:r>
            <a:r>
              <a:rPr lang="en-US" b="0" i="0" kern="1200" dirty="0">
                <a:effectLst/>
                <a:latin typeface="+mn-lt"/>
                <a:ea typeface="+mn-ea"/>
                <a:cs typeface="+mn-cs"/>
              </a:rPr>
              <a:t>​</a:t>
            </a:r>
            <a:endParaRPr lang="en-US" b="0" i="0" kern="1200" dirty="0">
              <a:effectLst/>
              <a:latin typeface="+mn-lt"/>
              <a:ea typeface="Open Sans Light"/>
              <a:cs typeface="Open Sans Light"/>
            </a:endParaRPr>
          </a:p>
          <a:p>
            <a:pPr lvl="1">
              <a:lnSpc>
                <a:spcPct val="120000"/>
              </a:lnSpc>
              <a:buClr>
                <a:srgbClr val="FFA400"/>
              </a:buClr>
            </a:pPr>
            <a:r>
              <a:rPr lang="en-US" dirty="0">
                <a:highlight>
                  <a:srgbClr val="FFFF00"/>
                </a:highlight>
                <a:latin typeface="+mn-lt"/>
                <a:ea typeface="Open Sans Light"/>
                <a:cs typeface="Open Sans Light"/>
              </a:rPr>
              <a:t>Districts will need to upload the documentation showing the file has been corrected.</a:t>
            </a:r>
          </a:p>
          <a:p>
            <a:pPr rtl="0" fontAlgn="base">
              <a:lnSpc>
                <a:spcPct val="120000"/>
              </a:lnSpc>
            </a:pPr>
            <a:r>
              <a:rPr lang="en-US" sz="2800" b="0" i="0" u="none" strike="noStrike" kern="1200" dirty="0">
                <a:solidFill>
                  <a:schemeClr val="tx1"/>
                </a:solidFill>
                <a:effectLst/>
                <a:latin typeface="+mn-lt"/>
                <a:ea typeface="+mn-ea"/>
                <a:cs typeface="+mn-cs"/>
              </a:rPr>
              <a:t>Updated data (files completed between March 1</a:t>
            </a:r>
            <a:r>
              <a:rPr lang="en-US" dirty="0">
                <a:latin typeface="+mn-lt"/>
                <a:ea typeface="+mn-ea"/>
                <a:cs typeface="+mn-cs"/>
              </a:rPr>
              <a:t>3</a:t>
            </a:r>
            <a:r>
              <a:rPr lang="en-US" sz="2800" b="0" i="0" u="none" strike="noStrike" kern="1200" dirty="0">
                <a:solidFill>
                  <a:schemeClr val="tx1"/>
                </a:solidFill>
                <a:effectLst/>
                <a:latin typeface="+mn-lt"/>
                <a:ea typeface="+mn-ea"/>
                <a:cs typeface="+mn-cs"/>
              </a:rPr>
              <a:t> and May 14)</a:t>
            </a:r>
            <a:endParaRPr lang="en-US" sz="2800" b="0" i="0" u="none" strike="noStrike" kern="1200" dirty="0">
              <a:solidFill>
                <a:schemeClr val="tx1"/>
              </a:solidFill>
              <a:effectLst/>
              <a:latin typeface="+mn-lt"/>
              <a:ea typeface="Open Sans Light"/>
              <a:cs typeface="Open Sans Light"/>
            </a:endParaRPr>
          </a:p>
          <a:p>
            <a:pPr lvl="1">
              <a:lnSpc>
                <a:spcPct val="120000"/>
              </a:lnSpc>
            </a:pPr>
            <a:r>
              <a:rPr lang="en-US" dirty="0">
                <a:highlight>
                  <a:srgbClr val="FFFF00"/>
                </a:highlight>
                <a:latin typeface="+mn-lt"/>
                <a:ea typeface="Open Sans Light"/>
                <a:cs typeface="Open Sans Light"/>
              </a:rPr>
              <a:t>Districts will need to upload the documentation showing the file is compliant on the question(s) the district had non-compliance on between May 15-May 29.</a:t>
            </a:r>
          </a:p>
          <a:p>
            <a:pPr marL="457200" lvl="1" indent="0" fontAlgn="base">
              <a:buNone/>
            </a:pPr>
            <a:r>
              <a:rPr lang="en-US" b="0" i="0" kern="1200" dirty="0">
                <a:effectLst/>
                <a:highlight>
                  <a:srgbClr val="FFFF00"/>
                </a:highlight>
                <a:latin typeface="+mn-lt"/>
                <a:ea typeface="+mn-ea"/>
                <a:cs typeface="+mn-cs"/>
              </a:rPr>
              <a:t>​</a:t>
            </a:r>
            <a:endParaRPr lang="en-US" b="0" i="0" kern="1200" dirty="0">
              <a:effectLst/>
              <a:highlight>
                <a:srgbClr val="FFFF00"/>
              </a:highlight>
              <a:latin typeface="+mn-lt"/>
              <a:ea typeface="Open Sans Light"/>
              <a:cs typeface="Open Sans Light"/>
            </a:endParaRPr>
          </a:p>
          <a:p>
            <a:endParaRPr lang="en-US" dirty="0"/>
          </a:p>
        </p:txBody>
      </p:sp>
      <p:sp>
        <p:nvSpPr>
          <p:cNvPr id="5" name="Title 4">
            <a:extLst>
              <a:ext uri="{FF2B5EF4-FFF2-40B4-BE49-F238E27FC236}">
                <a16:creationId xmlns:a16="http://schemas.microsoft.com/office/drawing/2014/main" id="{FCF7161C-48CD-8857-5044-927682D1D664}"/>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37568871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C66B-EDBE-8FFA-7AED-C326C1873D42}"/>
              </a:ext>
            </a:extLst>
          </p:cNvPr>
          <p:cNvSpPr>
            <a:spLocks noGrp="1"/>
          </p:cNvSpPr>
          <p:nvPr>
            <p:ph idx="1"/>
          </p:nvPr>
        </p:nvSpPr>
        <p:spPr/>
        <p:txBody>
          <a:bodyPr/>
          <a:lstStyle/>
          <a:p>
            <a:pPr>
              <a:lnSpc>
                <a:spcPct val="100000"/>
              </a:lnSpc>
            </a:pPr>
            <a:r>
              <a:rPr lang="en-US" dirty="0">
                <a:latin typeface="Open Sans Light"/>
                <a:ea typeface="Open Sans Light"/>
                <a:cs typeface="Open Sans Light"/>
              </a:rPr>
              <a:t>Change effective with the FFY 2021 district LOD, released in the spring of 2023</a:t>
            </a:r>
          </a:p>
          <a:p>
            <a:pPr>
              <a:lnSpc>
                <a:spcPct val="100000"/>
              </a:lnSpc>
            </a:pPr>
            <a:r>
              <a:rPr lang="en-US" dirty="0">
                <a:latin typeface="Open Sans Light"/>
                <a:ea typeface="Open Sans Light"/>
                <a:cs typeface="Open Sans Light"/>
              </a:rPr>
              <a:t>IDEA findings from IDEA &amp; Gifted Requirements File Review</a:t>
            </a:r>
            <a:endParaRPr lang="en-US" dirty="0"/>
          </a:p>
          <a:p>
            <a:pPr lvl="1">
              <a:lnSpc>
                <a:spcPct val="100000"/>
              </a:lnSpc>
            </a:pPr>
            <a:r>
              <a:rPr lang="en-US" dirty="0">
                <a:latin typeface="Open Sans Light"/>
                <a:ea typeface="Open Sans Light"/>
                <a:cs typeface="Open Sans Light"/>
              </a:rPr>
              <a:t>A district is Substantially Compliant when fewer than two children with a disability and an IEP had a finding on the same question</a:t>
            </a:r>
          </a:p>
          <a:p>
            <a:pPr lvl="1">
              <a:lnSpc>
                <a:spcPct val="100000"/>
              </a:lnSpc>
            </a:pPr>
            <a:r>
              <a:rPr lang="en-US" dirty="0">
                <a:latin typeface="Open Sans Light"/>
                <a:ea typeface="Open Sans Light"/>
                <a:cs typeface="Open Sans Light"/>
              </a:rPr>
              <a:t>Cohort 1 (SY2024-2025) will be reported in FFY 2024 LOD report (April 2026)</a:t>
            </a:r>
          </a:p>
          <a:p>
            <a:pPr lvl="1">
              <a:lnSpc>
                <a:spcPct val="100000"/>
              </a:lnSpc>
            </a:pPr>
            <a:r>
              <a:rPr lang="en-US" dirty="0">
                <a:latin typeface="Open Sans Light"/>
                <a:ea typeface="Open Sans Light"/>
                <a:cs typeface="Open Sans Light"/>
              </a:rPr>
              <a:t>Cohort 2 (SY2025-2026) will be reported in </a:t>
            </a:r>
            <a:r>
              <a:rPr lang="en-US">
                <a:latin typeface="Open Sans Light"/>
                <a:ea typeface="Open Sans Light"/>
                <a:cs typeface="Open Sans Light"/>
              </a:rPr>
              <a:t>FFY 2025 </a:t>
            </a:r>
            <a:r>
              <a:rPr lang="en-US" dirty="0">
                <a:latin typeface="Open Sans Light"/>
                <a:ea typeface="Open Sans Light"/>
                <a:cs typeface="Open Sans Light"/>
              </a:rPr>
              <a:t>LOD report (</a:t>
            </a:r>
            <a:r>
              <a:rPr lang="en-US">
                <a:latin typeface="Open Sans Light"/>
                <a:ea typeface="Open Sans Light"/>
                <a:cs typeface="Open Sans Light"/>
              </a:rPr>
              <a:t>April 2027)</a:t>
            </a:r>
            <a:endParaRPr lang="en-US" dirty="0">
              <a:latin typeface="Open Sans Light"/>
              <a:ea typeface="Open Sans Light"/>
              <a:cs typeface="Open Sans Light"/>
            </a:endParaRPr>
          </a:p>
        </p:txBody>
      </p:sp>
      <p:sp>
        <p:nvSpPr>
          <p:cNvPr id="3" name="Title 2">
            <a:extLst>
              <a:ext uri="{FF2B5EF4-FFF2-40B4-BE49-F238E27FC236}">
                <a16:creationId xmlns:a16="http://schemas.microsoft.com/office/drawing/2014/main" id="{592D928A-6742-618D-AB73-32FEEBADFCAB}"/>
              </a:ext>
            </a:extLst>
          </p:cNvPr>
          <p:cNvSpPr>
            <a:spLocks noGrp="1"/>
          </p:cNvSpPr>
          <p:nvPr>
            <p:ph type="title"/>
          </p:nvPr>
        </p:nvSpPr>
        <p:spPr/>
        <p:txBody>
          <a:bodyPr/>
          <a:lstStyle/>
          <a:p>
            <a:r>
              <a:rPr lang="en-US">
                <a:latin typeface="Open Sans Semibold"/>
                <a:ea typeface="Open Sans Semibold"/>
                <a:cs typeface="Open Sans Semibold"/>
              </a:rPr>
              <a:t>Levels of Determination (LOD)</a:t>
            </a:r>
            <a:endParaRPr lang="en-US"/>
          </a:p>
        </p:txBody>
      </p:sp>
    </p:spTree>
    <p:extLst>
      <p:ext uri="{BB962C8B-B14F-4D97-AF65-F5344CB8AC3E}">
        <p14:creationId xmlns:p14="http://schemas.microsoft.com/office/powerpoint/2010/main" val="6722561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28BA-789B-6F4F-A3E6-8A9828B5F644}"/>
              </a:ext>
            </a:extLst>
          </p:cNvPr>
          <p:cNvSpPr>
            <a:spLocks noGrp="1"/>
          </p:cNvSpPr>
          <p:nvPr>
            <p:ph idx="1"/>
          </p:nvPr>
        </p:nvSpPr>
        <p:spPr/>
        <p:txBody>
          <a:bodyPr>
            <a:normAutofit lnSpcReduction="10000"/>
          </a:bodyPr>
          <a:lstStyle/>
          <a:p>
            <a:pPr>
              <a:lnSpc>
                <a:spcPct val="100000"/>
              </a:lnSpc>
            </a:pPr>
            <a:r>
              <a:rPr lang="en-US" dirty="0"/>
              <a:t>A DCAP will need to be completed for each question that the district had non-compliance on.</a:t>
            </a:r>
          </a:p>
          <a:p>
            <a:pPr>
              <a:lnSpc>
                <a:spcPct val="100000"/>
              </a:lnSpc>
            </a:pPr>
            <a:r>
              <a:rPr lang="en-US" dirty="0"/>
              <a:t>DCAPs are completed in KIAS.</a:t>
            </a:r>
          </a:p>
          <a:p>
            <a:pPr>
              <a:lnSpc>
                <a:spcPct val="100000"/>
              </a:lnSpc>
            </a:pPr>
            <a:r>
              <a:rPr lang="en-US" dirty="0"/>
              <a:t>DCAPs are due by December 2</a:t>
            </a:r>
            <a:r>
              <a:rPr lang="en-US" baseline="30000" dirty="0"/>
              <a:t>nd</a:t>
            </a:r>
            <a:r>
              <a:rPr lang="en-US" dirty="0"/>
              <a:t>.</a:t>
            </a:r>
          </a:p>
          <a:p>
            <a:pPr>
              <a:lnSpc>
                <a:spcPct val="100000"/>
              </a:lnSpc>
            </a:pPr>
            <a:r>
              <a:rPr lang="en-US" dirty="0"/>
              <a:t>DCAPS must address:</a:t>
            </a:r>
          </a:p>
          <a:p>
            <a:pPr lvl="1">
              <a:lnSpc>
                <a:spcPct val="100000"/>
              </a:lnSpc>
            </a:pPr>
            <a:r>
              <a:rPr lang="en-US" dirty="0"/>
              <a:t>Root Cause Analysis (RCA)</a:t>
            </a:r>
          </a:p>
          <a:p>
            <a:pPr lvl="1">
              <a:lnSpc>
                <a:spcPct val="100000"/>
              </a:lnSpc>
            </a:pPr>
            <a:r>
              <a:rPr lang="en-US" dirty="0"/>
              <a:t>Strategy for correcting the problem identified by the RCA</a:t>
            </a:r>
          </a:p>
          <a:p>
            <a:pPr lvl="1">
              <a:lnSpc>
                <a:spcPct val="100000"/>
              </a:lnSpc>
            </a:pPr>
            <a:r>
              <a:rPr lang="en-US" dirty="0"/>
              <a:t>Method of evaluation to assure this problem does not reoccur</a:t>
            </a:r>
          </a:p>
          <a:p>
            <a:pPr lvl="1">
              <a:lnSpc>
                <a:spcPct val="100000"/>
              </a:lnSpc>
            </a:pPr>
            <a:r>
              <a:rPr lang="en-US" dirty="0"/>
              <a:t>Location of the documentation of actions taken</a:t>
            </a:r>
          </a:p>
          <a:p>
            <a:pPr lvl="1">
              <a:lnSpc>
                <a:spcPct val="100000"/>
              </a:lnSpc>
            </a:pPr>
            <a:r>
              <a:rPr lang="en-US" dirty="0"/>
              <a:t>LEA Contact information</a:t>
            </a:r>
          </a:p>
          <a:p>
            <a:pPr lvl="1"/>
            <a:endParaRPr lang="en-US" dirty="0"/>
          </a:p>
        </p:txBody>
      </p:sp>
      <p:sp>
        <p:nvSpPr>
          <p:cNvPr id="3" name="Title 2">
            <a:extLst>
              <a:ext uri="{FF2B5EF4-FFF2-40B4-BE49-F238E27FC236}">
                <a16:creationId xmlns:a16="http://schemas.microsoft.com/office/drawing/2014/main" id="{41CA4753-C7B8-402D-737C-3524B4DB8D82}"/>
              </a:ext>
            </a:extLst>
          </p:cNvPr>
          <p:cNvSpPr>
            <a:spLocks noGrp="1"/>
          </p:cNvSpPr>
          <p:nvPr>
            <p:ph type="title"/>
          </p:nvPr>
        </p:nvSpPr>
        <p:spPr>
          <a:xfrm>
            <a:off x="838199" y="365125"/>
            <a:ext cx="10827327" cy="1325563"/>
          </a:xfrm>
        </p:spPr>
        <p:txBody>
          <a:bodyPr/>
          <a:lstStyle/>
          <a:p>
            <a:r>
              <a:rPr lang="en-US"/>
              <a:t>District Corrective Action Plans (DCAPs)</a:t>
            </a:r>
          </a:p>
        </p:txBody>
      </p:sp>
    </p:spTree>
    <p:extLst>
      <p:ext uri="{BB962C8B-B14F-4D97-AF65-F5344CB8AC3E}">
        <p14:creationId xmlns:p14="http://schemas.microsoft.com/office/powerpoint/2010/main" val="3933664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AE3E5-5916-11D8-4CCB-C20C0035CCF9}"/>
              </a:ext>
            </a:extLst>
          </p:cNvPr>
          <p:cNvSpPr>
            <a:spLocks noGrp="1"/>
          </p:cNvSpPr>
          <p:nvPr>
            <p:ph idx="1"/>
          </p:nvPr>
        </p:nvSpPr>
        <p:spPr/>
        <p:txBody>
          <a:bodyPr>
            <a:normAutofit lnSpcReduction="10000"/>
          </a:bodyPr>
          <a:lstStyle/>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Identify and discuss data analyzed for determining root cause (i.e. data patterns including who, what and where) </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What was the root cause of problem (i.e. why)?</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Was root cause at procedural, policy and/or practice level?</a:t>
            </a:r>
            <a:endParaRPr lang="en-US" sz="3200" b="0" i="0" dirty="0">
              <a:solidFill>
                <a:srgbClr val="12284C"/>
              </a:solidFill>
              <a:effectLst/>
              <a:latin typeface="+mn-lt"/>
            </a:endParaRPr>
          </a:p>
          <a:p>
            <a:pPr>
              <a:lnSpc>
                <a:spcPct val="100000"/>
              </a:lnSpc>
            </a:pPr>
            <a:endParaRPr lang="en-US" dirty="0"/>
          </a:p>
          <a:p>
            <a:pPr lvl="1">
              <a:lnSpc>
                <a:spcPct val="100000"/>
              </a:lnSpc>
            </a:pPr>
            <a:r>
              <a:rPr lang="en-US" dirty="0"/>
              <a:t>5 Why’s</a:t>
            </a:r>
          </a:p>
          <a:p>
            <a:pPr lvl="1">
              <a:lnSpc>
                <a:spcPct val="100000"/>
              </a:lnSpc>
            </a:pPr>
            <a:r>
              <a:rPr lang="en-US" dirty="0"/>
              <a:t>Fishbone</a:t>
            </a:r>
          </a:p>
          <a:p>
            <a:endParaRPr lang="en-US" dirty="0"/>
          </a:p>
          <a:p>
            <a:endParaRPr lang="en-US" dirty="0"/>
          </a:p>
          <a:p>
            <a:endParaRPr lang="en-US" dirty="0"/>
          </a:p>
        </p:txBody>
      </p:sp>
      <p:sp>
        <p:nvSpPr>
          <p:cNvPr id="3" name="Title 2">
            <a:extLst>
              <a:ext uri="{FF2B5EF4-FFF2-40B4-BE49-F238E27FC236}">
                <a16:creationId xmlns:a16="http://schemas.microsoft.com/office/drawing/2014/main" id="{B313F281-70C9-2CF3-BEF4-14B23134F9EC}"/>
              </a:ext>
            </a:extLst>
          </p:cNvPr>
          <p:cNvSpPr>
            <a:spLocks noGrp="1"/>
          </p:cNvSpPr>
          <p:nvPr>
            <p:ph type="title"/>
          </p:nvPr>
        </p:nvSpPr>
        <p:spPr/>
        <p:txBody>
          <a:bodyPr/>
          <a:lstStyle/>
          <a:p>
            <a:r>
              <a:rPr lang="en-US"/>
              <a:t>Root Cause Analysis</a:t>
            </a:r>
          </a:p>
        </p:txBody>
      </p:sp>
    </p:spTree>
    <p:extLst>
      <p:ext uri="{BB962C8B-B14F-4D97-AF65-F5344CB8AC3E}">
        <p14:creationId xmlns:p14="http://schemas.microsoft.com/office/powerpoint/2010/main" val="10045599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
            <a:extLst>
              <a:ext uri="{FF2B5EF4-FFF2-40B4-BE49-F238E27FC236}">
                <a16:creationId xmlns:a16="http://schemas.microsoft.com/office/drawing/2014/main" id="{3CAD8B01-0C20-EBCC-EA0D-8C2524B4657C}"/>
              </a:ext>
            </a:extLst>
          </p:cNvPr>
          <p:cNvPicPr>
            <a:picLocks noGrp="1" noChangeAspect="1"/>
          </p:cNvPicPr>
          <p:nvPr>
            <p:ph idx="1"/>
          </p:nvPr>
        </p:nvPicPr>
        <p:blipFill>
          <a:blip r:embed="rId3"/>
          <a:stretch>
            <a:fillRect/>
          </a:stretch>
        </p:blipFill>
        <p:spPr>
          <a:xfrm>
            <a:off x="1560440" y="1468582"/>
            <a:ext cx="8619508" cy="4641273"/>
          </a:xfrm>
          <a:prstGeom prst="rect">
            <a:avLst/>
          </a:prstGeom>
        </p:spPr>
      </p:pic>
      <p:sp>
        <p:nvSpPr>
          <p:cNvPr id="3" name="Title 2">
            <a:extLst>
              <a:ext uri="{FF2B5EF4-FFF2-40B4-BE49-F238E27FC236}">
                <a16:creationId xmlns:a16="http://schemas.microsoft.com/office/drawing/2014/main" id="{E3489FC7-769F-35FC-C521-753CA527858F}"/>
              </a:ext>
            </a:extLst>
          </p:cNvPr>
          <p:cNvSpPr>
            <a:spLocks noGrp="1"/>
          </p:cNvSpPr>
          <p:nvPr>
            <p:ph type="title"/>
          </p:nvPr>
        </p:nvSpPr>
        <p:spPr/>
        <p:txBody>
          <a:bodyPr/>
          <a:lstStyle/>
          <a:p>
            <a:r>
              <a:rPr lang="en-US"/>
              <a:t>Question 1 DCAP Example</a:t>
            </a:r>
          </a:p>
        </p:txBody>
      </p:sp>
    </p:spTree>
    <p:extLst>
      <p:ext uri="{BB962C8B-B14F-4D97-AF65-F5344CB8AC3E}">
        <p14:creationId xmlns:p14="http://schemas.microsoft.com/office/powerpoint/2010/main" val="32829705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134F-9A00-6D1B-CD1D-905DA8F324B9}"/>
              </a:ext>
            </a:extLst>
          </p:cNvPr>
          <p:cNvSpPr>
            <a:spLocks noGrp="1"/>
          </p:cNvSpPr>
          <p:nvPr>
            <p:ph type="title"/>
          </p:nvPr>
        </p:nvSpPr>
        <p:spPr/>
        <p:txBody>
          <a:bodyPr/>
          <a:lstStyle/>
          <a:p>
            <a:r>
              <a:rPr lang="en-US"/>
              <a:t>Question 2 DCAP Example</a:t>
            </a:r>
          </a:p>
        </p:txBody>
      </p:sp>
      <p:pic>
        <p:nvPicPr>
          <p:cNvPr id="4" name="Content Placeholder 3" descr="screenshot image of DCAP example for question 2">
            <a:extLst>
              <a:ext uri="{FF2B5EF4-FFF2-40B4-BE49-F238E27FC236}">
                <a16:creationId xmlns:a16="http://schemas.microsoft.com/office/drawing/2014/main" id="{513FCB4A-0D4E-9955-DC14-96D9EA578D13}"/>
              </a:ext>
            </a:extLst>
          </p:cNvPr>
          <p:cNvPicPr>
            <a:picLocks noGrp="1" noChangeAspect="1"/>
          </p:cNvPicPr>
          <p:nvPr>
            <p:ph idx="1"/>
          </p:nvPr>
        </p:nvPicPr>
        <p:blipFill>
          <a:blip r:embed="rId3"/>
          <a:stretch>
            <a:fillRect/>
          </a:stretch>
        </p:blipFill>
        <p:spPr>
          <a:xfrm>
            <a:off x="966580" y="1690689"/>
            <a:ext cx="9665988" cy="4183638"/>
          </a:xfrm>
          <a:prstGeom prst="rect">
            <a:avLst/>
          </a:prstGeom>
        </p:spPr>
      </p:pic>
    </p:spTree>
    <p:extLst>
      <p:ext uri="{BB962C8B-B14F-4D97-AF65-F5344CB8AC3E}">
        <p14:creationId xmlns:p14="http://schemas.microsoft.com/office/powerpoint/2010/main" val="290905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5440E-2230-F470-873D-6B4F18B8152A}"/>
              </a:ext>
            </a:extLst>
          </p:cNvPr>
          <p:cNvSpPr>
            <a:spLocks noGrp="1"/>
          </p:cNvSpPr>
          <p:nvPr>
            <p:ph type="title"/>
          </p:nvPr>
        </p:nvSpPr>
        <p:spPr>
          <a:xfrm>
            <a:off x="838200" y="130663"/>
            <a:ext cx="10515600" cy="1413486"/>
          </a:xfrm>
        </p:spPr>
        <p:txBody>
          <a:bodyPr>
            <a:normAutofit/>
          </a:bodyPr>
          <a:lstStyle/>
          <a:p>
            <a:r>
              <a:rPr lang="en-US">
                <a:latin typeface="Open Sans Semibold"/>
                <a:ea typeface="Open Sans Semibold"/>
                <a:cs typeface="Open Sans Semibold"/>
              </a:rPr>
              <a:t>Why does the LEA have more KIDS IDs than the maximum pulled?</a:t>
            </a:r>
            <a:endParaRPr lang="en-US"/>
          </a:p>
        </p:txBody>
      </p:sp>
      <p:sp>
        <p:nvSpPr>
          <p:cNvPr id="2" name="Content Placeholder 1">
            <a:extLst>
              <a:ext uri="{FF2B5EF4-FFF2-40B4-BE49-F238E27FC236}">
                <a16:creationId xmlns:a16="http://schemas.microsoft.com/office/drawing/2014/main" id="{35BE7B4E-005F-BF4F-7081-D1F6A8FDA8DE}"/>
              </a:ext>
            </a:extLst>
          </p:cNvPr>
          <p:cNvSpPr>
            <a:spLocks noGrp="1"/>
          </p:cNvSpPr>
          <p:nvPr>
            <p:ph idx="1"/>
          </p:nvPr>
        </p:nvSpPr>
        <p:spPr>
          <a:xfrm>
            <a:off x="838200" y="1663611"/>
            <a:ext cx="10515600" cy="4513352"/>
          </a:xfrm>
        </p:spPr>
        <p:txBody>
          <a:bodyPr>
            <a:normAutofit fontScale="85000" lnSpcReduction="10000"/>
          </a:bodyPr>
          <a:lstStyle/>
          <a:p>
            <a:pPr marL="514350" indent="-514350">
              <a:lnSpc>
                <a:spcPct val="110000"/>
              </a:lnSpc>
              <a:buAutoNum type="arabicPeriod"/>
            </a:pPr>
            <a:r>
              <a:rPr lang="en-US" dirty="0">
                <a:latin typeface="Open Sans Light"/>
                <a:ea typeface="Open Sans Light"/>
                <a:cs typeface="Open Sans Light"/>
              </a:rPr>
              <a:t>KIAS pulls the KIDS ID for any student a Kansas LEA had placed outside the state </a:t>
            </a:r>
            <a:r>
              <a:rPr lang="en-US" dirty="0">
                <a:highlight>
                  <a:srgbClr val="FFFF00"/>
                </a:highlight>
                <a:latin typeface="Open Sans Light"/>
                <a:ea typeface="Open Sans Light"/>
                <a:cs typeface="Open Sans Light"/>
              </a:rPr>
              <a:t>(change for 2025 – 3 files will be pulled)</a:t>
            </a:r>
            <a:endParaRPr lang="en-US" dirty="0">
              <a:highlight>
                <a:srgbClr val="FFFF00"/>
              </a:highlight>
            </a:endParaRPr>
          </a:p>
          <a:p>
            <a:pPr marL="914400" lvl="1" indent="-457200">
              <a:lnSpc>
                <a:spcPct val="110000"/>
              </a:lnSpc>
              <a:buClr>
                <a:srgbClr val="FFA400"/>
              </a:buClr>
              <a:buAutoNum type="alphaLcPeriod"/>
            </a:pPr>
            <a:r>
              <a:rPr lang="en-US" dirty="0">
                <a:solidFill>
                  <a:schemeClr val="accent6"/>
                </a:solidFill>
                <a:latin typeface="Open Sans Light"/>
                <a:ea typeface="Open Sans Light"/>
                <a:cs typeface="Open Sans Light"/>
              </a:rPr>
              <a:t>If a Kansas LEA determined the best placement for a student was in another state, that should lead KSDE to monitor</a:t>
            </a:r>
            <a:endParaRPr lang="en-US" dirty="0">
              <a:solidFill>
                <a:schemeClr val="accent6"/>
              </a:solidFill>
            </a:endParaRPr>
          </a:p>
          <a:p>
            <a:pPr marL="914400" lvl="1" indent="-457200">
              <a:lnSpc>
                <a:spcPct val="110000"/>
              </a:lnSpc>
              <a:buAutoNum type="alphaLcPeriod"/>
            </a:pPr>
            <a:r>
              <a:rPr lang="en-US" dirty="0">
                <a:solidFill>
                  <a:schemeClr val="accent6"/>
                </a:solidFill>
                <a:latin typeface="Open Sans Light"/>
                <a:ea typeface="Open Sans Light"/>
                <a:cs typeface="Open Sans Light"/>
              </a:rPr>
              <a:t>If OSEP asked how does KSDE ensure it is providing general supervision when a Kansas LEA places a child outside of Kansas, we can respond by saying this was our highest criteria when pulling KIDS IDs for monitoring</a:t>
            </a:r>
          </a:p>
          <a:p>
            <a:pPr marL="514350" indent="-514350">
              <a:lnSpc>
                <a:spcPct val="110000"/>
              </a:lnSpc>
              <a:buClr>
                <a:srgbClr val="12284C"/>
              </a:buClr>
              <a:buFont typeface="Arial" panose="020B0604020202020204" pitchFamily="34" charset="0"/>
              <a:buAutoNum type="arabicPeriod"/>
            </a:pPr>
            <a:r>
              <a:rPr lang="en-US" dirty="0">
                <a:solidFill>
                  <a:schemeClr val="accent6"/>
                </a:solidFill>
                <a:latin typeface="Open Sans Light"/>
                <a:ea typeface="Open Sans Light"/>
                <a:cs typeface="Open Sans Light"/>
              </a:rPr>
              <a:t>KIAS pulls the KIDS IDs for students placed in an Alternative School by a district outside of Kansas </a:t>
            </a:r>
            <a:r>
              <a:rPr lang="en-US" dirty="0">
                <a:highlight>
                  <a:srgbClr val="FFFF00"/>
                </a:highlight>
                <a:latin typeface="Open Sans Light"/>
                <a:ea typeface="Open Sans Light"/>
                <a:cs typeface="Open Sans Light"/>
              </a:rPr>
              <a:t>(change for 2025 – 3 files will be pulled)</a:t>
            </a:r>
            <a:endParaRPr lang="en-US" dirty="0">
              <a:solidFill>
                <a:schemeClr val="accent6"/>
              </a:solidFill>
              <a:highlight>
                <a:srgbClr val="FFFF00"/>
              </a:highlight>
              <a:latin typeface="Open Sans Light"/>
              <a:ea typeface="Open Sans Light"/>
              <a:cs typeface="Open Sans Light"/>
            </a:endParaRPr>
          </a:p>
          <a:p>
            <a:pPr marL="914400" lvl="1" indent="-457200">
              <a:lnSpc>
                <a:spcPct val="110000"/>
              </a:lnSpc>
              <a:buAutoNum type="alphaLcPeriod"/>
            </a:pPr>
            <a:r>
              <a:rPr lang="en-US" dirty="0">
                <a:solidFill>
                  <a:schemeClr val="accent6"/>
                </a:solidFill>
                <a:latin typeface="Open Sans Light"/>
                <a:ea typeface="Open Sans Light"/>
                <a:cs typeface="Open Sans Light"/>
              </a:rPr>
              <a:t>KSDE is monitoring out of state students the LEA voluntarily enrolls. If the LEA chooses to enroll the students to receive funding for the students, they are responsible for FAPE and the monitoring that comes with that responsibility.</a:t>
            </a:r>
          </a:p>
          <a:p>
            <a:pPr marL="0" indent="0">
              <a:lnSpc>
                <a:spcPct val="110000"/>
              </a:lnSpc>
              <a:buNone/>
            </a:pPr>
            <a:endParaRPr lang="en-US" dirty="0">
              <a:solidFill>
                <a:schemeClr val="accent6"/>
              </a:solidFill>
            </a:endParaRPr>
          </a:p>
        </p:txBody>
      </p:sp>
    </p:spTree>
    <p:extLst>
      <p:ext uri="{BB962C8B-B14F-4D97-AF65-F5344CB8AC3E}">
        <p14:creationId xmlns:p14="http://schemas.microsoft.com/office/powerpoint/2010/main" val="39987110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217BB-E655-374E-5AA6-129CE6C6C1C7}"/>
              </a:ext>
            </a:extLst>
          </p:cNvPr>
          <p:cNvSpPr>
            <a:spLocks noGrp="1"/>
          </p:cNvSpPr>
          <p:nvPr>
            <p:ph type="title"/>
          </p:nvPr>
        </p:nvSpPr>
        <p:spPr/>
        <p:txBody>
          <a:bodyPr/>
          <a:lstStyle/>
          <a:p>
            <a:r>
              <a:rPr lang="en-US"/>
              <a:t>Question 13 DCAP Example</a:t>
            </a:r>
          </a:p>
        </p:txBody>
      </p:sp>
      <p:pic>
        <p:nvPicPr>
          <p:cNvPr id="4" name="Content Placeholder 3" descr="screenshot image of DCAP example for question 13">
            <a:extLst>
              <a:ext uri="{FF2B5EF4-FFF2-40B4-BE49-F238E27FC236}">
                <a16:creationId xmlns:a16="http://schemas.microsoft.com/office/drawing/2014/main" id="{EDBAB8B5-42C5-FCB1-A396-670C71A520B8}"/>
              </a:ext>
            </a:extLst>
          </p:cNvPr>
          <p:cNvPicPr>
            <a:picLocks noGrp="1" noChangeAspect="1"/>
          </p:cNvPicPr>
          <p:nvPr>
            <p:ph idx="1"/>
          </p:nvPr>
        </p:nvPicPr>
        <p:blipFill>
          <a:blip r:embed="rId3"/>
          <a:stretch>
            <a:fillRect/>
          </a:stretch>
        </p:blipFill>
        <p:spPr>
          <a:xfrm>
            <a:off x="1891972" y="1482436"/>
            <a:ext cx="8127230" cy="4694527"/>
          </a:xfrm>
          <a:prstGeom prst="rect">
            <a:avLst/>
          </a:prstGeom>
        </p:spPr>
      </p:pic>
    </p:spTree>
    <p:extLst>
      <p:ext uri="{BB962C8B-B14F-4D97-AF65-F5344CB8AC3E}">
        <p14:creationId xmlns:p14="http://schemas.microsoft.com/office/powerpoint/2010/main" val="31862166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4">
            <a:extLst>
              <a:ext uri="{FF2B5EF4-FFF2-40B4-BE49-F238E27FC236}">
                <a16:creationId xmlns:a16="http://schemas.microsoft.com/office/drawing/2014/main" id="{4D49D407-A4BA-5705-1800-6AE009555107}"/>
              </a:ext>
            </a:extLst>
          </p:cNvPr>
          <p:cNvPicPr>
            <a:picLocks noGrp="1" noChangeAspect="1"/>
          </p:cNvPicPr>
          <p:nvPr>
            <p:ph idx="1"/>
          </p:nvPr>
        </p:nvPicPr>
        <p:blipFill>
          <a:blip r:embed="rId3"/>
          <a:stretch>
            <a:fillRect/>
          </a:stretch>
        </p:blipFill>
        <p:spPr>
          <a:xfrm>
            <a:off x="1832613" y="1593273"/>
            <a:ext cx="8104909" cy="4405745"/>
          </a:xfrm>
          <a:prstGeom prst="rect">
            <a:avLst/>
          </a:prstGeom>
        </p:spPr>
      </p:pic>
      <p:sp>
        <p:nvSpPr>
          <p:cNvPr id="3" name="Title 2">
            <a:extLst>
              <a:ext uri="{FF2B5EF4-FFF2-40B4-BE49-F238E27FC236}">
                <a16:creationId xmlns:a16="http://schemas.microsoft.com/office/drawing/2014/main" id="{DBE29673-30AF-F3C5-99B7-58DDB0280194}"/>
              </a:ext>
            </a:extLst>
          </p:cNvPr>
          <p:cNvSpPr>
            <a:spLocks noGrp="1"/>
          </p:cNvSpPr>
          <p:nvPr>
            <p:ph type="title"/>
          </p:nvPr>
        </p:nvSpPr>
        <p:spPr/>
        <p:txBody>
          <a:bodyPr/>
          <a:lstStyle/>
          <a:p>
            <a:r>
              <a:rPr lang="en-US"/>
              <a:t>Question 14 DCAP Example</a:t>
            </a:r>
          </a:p>
        </p:txBody>
      </p:sp>
    </p:spTree>
    <p:extLst>
      <p:ext uri="{BB962C8B-B14F-4D97-AF65-F5344CB8AC3E}">
        <p14:creationId xmlns:p14="http://schemas.microsoft.com/office/powerpoint/2010/main" val="25074150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CDC78-77CE-F8F6-D425-77844FE58428}"/>
              </a:ext>
            </a:extLst>
          </p:cNvPr>
          <p:cNvSpPr>
            <a:spLocks noGrp="1"/>
          </p:cNvSpPr>
          <p:nvPr>
            <p:ph type="title"/>
          </p:nvPr>
        </p:nvSpPr>
        <p:spPr/>
        <p:txBody>
          <a:bodyPr/>
          <a:lstStyle/>
          <a:p>
            <a:r>
              <a:rPr lang="en-US"/>
              <a:t>Question 15 DCAP Example</a:t>
            </a:r>
          </a:p>
        </p:txBody>
      </p:sp>
      <p:pic>
        <p:nvPicPr>
          <p:cNvPr id="7" name="Content Placeholder 6" descr="screenshot image of DCAP example for question 15">
            <a:extLst>
              <a:ext uri="{FF2B5EF4-FFF2-40B4-BE49-F238E27FC236}">
                <a16:creationId xmlns:a16="http://schemas.microsoft.com/office/drawing/2014/main" id="{54CCB031-FE81-4CCB-9C15-0F0A2DDCFCA3}"/>
              </a:ext>
            </a:extLst>
          </p:cNvPr>
          <p:cNvPicPr>
            <a:picLocks noGrp="1" noChangeAspect="1"/>
          </p:cNvPicPr>
          <p:nvPr>
            <p:ph idx="1"/>
          </p:nvPr>
        </p:nvPicPr>
        <p:blipFill>
          <a:blip r:embed="rId3"/>
          <a:stretch>
            <a:fillRect/>
          </a:stretch>
        </p:blipFill>
        <p:spPr>
          <a:xfrm>
            <a:off x="2563092" y="1305512"/>
            <a:ext cx="6504966" cy="4796996"/>
          </a:xfrm>
          <a:prstGeom prst="rect">
            <a:avLst/>
          </a:prstGeom>
        </p:spPr>
      </p:pic>
    </p:spTree>
    <p:extLst>
      <p:ext uri="{BB962C8B-B14F-4D97-AF65-F5344CB8AC3E}">
        <p14:creationId xmlns:p14="http://schemas.microsoft.com/office/powerpoint/2010/main" val="34808565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D24DC-7CB8-969D-B545-C8B5951B0DEB}"/>
              </a:ext>
            </a:extLst>
          </p:cNvPr>
          <p:cNvSpPr>
            <a:spLocks noGrp="1"/>
          </p:cNvSpPr>
          <p:nvPr>
            <p:ph type="title"/>
          </p:nvPr>
        </p:nvSpPr>
        <p:spPr/>
        <p:txBody>
          <a:bodyPr/>
          <a:lstStyle/>
          <a:p>
            <a:r>
              <a:rPr lang="en-US"/>
              <a:t>Question 18 DCAP Example</a:t>
            </a:r>
          </a:p>
        </p:txBody>
      </p:sp>
      <p:pic>
        <p:nvPicPr>
          <p:cNvPr id="5" name="Picture 4" descr="screenshot image of a DCAP for question 18">
            <a:extLst>
              <a:ext uri="{FF2B5EF4-FFF2-40B4-BE49-F238E27FC236}">
                <a16:creationId xmlns:a16="http://schemas.microsoft.com/office/drawing/2014/main" id="{5C703FE2-3C5F-76CD-6FBF-D161D2CC4C89}"/>
              </a:ext>
            </a:extLst>
          </p:cNvPr>
          <p:cNvPicPr>
            <a:picLocks noChangeAspect="1"/>
          </p:cNvPicPr>
          <p:nvPr/>
        </p:nvPicPr>
        <p:blipFill>
          <a:blip r:embed="rId3"/>
          <a:stretch>
            <a:fillRect/>
          </a:stretch>
        </p:blipFill>
        <p:spPr>
          <a:xfrm>
            <a:off x="1965430" y="1290161"/>
            <a:ext cx="7507343" cy="4951389"/>
          </a:xfrm>
          <a:prstGeom prst="rect">
            <a:avLst/>
          </a:prstGeom>
        </p:spPr>
      </p:pic>
    </p:spTree>
    <p:extLst>
      <p:ext uri="{BB962C8B-B14F-4D97-AF65-F5344CB8AC3E}">
        <p14:creationId xmlns:p14="http://schemas.microsoft.com/office/powerpoint/2010/main" val="17284658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C601B-DDD7-1FD5-7AF9-5B791D0797DE}"/>
              </a:ext>
            </a:extLst>
          </p:cNvPr>
          <p:cNvSpPr>
            <a:spLocks noGrp="1"/>
          </p:cNvSpPr>
          <p:nvPr>
            <p:ph idx="1"/>
          </p:nvPr>
        </p:nvSpPr>
        <p:spPr/>
        <p:txBody>
          <a:bodyPr>
            <a:normAutofit fontScale="70000" lnSpcReduction="20000"/>
          </a:bodyPr>
          <a:lstStyle/>
          <a:p>
            <a:pPr>
              <a:lnSpc>
                <a:spcPct val="120000"/>
              </a:lnSpc>
            </a:pPr>
            <a:r>
              <a:rPr lang="en-US" dirty="0"/>
              <a:t>An ICA must be completed for every student on every question that was non-compliant</a:t>
            </a:r>
          </a:p>
          <a:p>
            <a:pPr lvl="1">
              <a:lnSpc>
                <a:spcPct val="120000"/>
              </a:lnSpc>
            </a:pPr>
            <a:r>
              <a:rPr lang="en-US" dirty="0"/>
              <a:t>Exception – student has graduated or is no longer in the district</a:t>
            </a:r>
          </a:p>
          <a:p>
            <a:pPr lvl="1">
              <a:lnSpc>
                <a:spcPct val="120000"/>
              </a:lnSpc>
            </a:pPr>
            <a:r>
              <a:rPr lang="en-US" dirty="0"/>
              <a:t>Click delete and select the reason</a:t>
            </a:r>
          </a:p>
          <a:p>
            <a:pPr>
              <a:lnSpc>
                <a:spcPct val="120000"/>
              </a:lnSpc>
            </a:pPr>
            <a:r>
              <a:rPr lang="en-US" dirty="0"/>
              <a:t>ICAs are completed in KIAS</a:t>
            </a:r>
          </a:p>
          <a:p>
            <a:pPr>
              <a:lnSpc>
                <a:spcPct val="120000"/>
              </a:lnSpc>
            </a:pPr>
            <a:r>
              <a:rPr lang="en-US" dirty="0"/>
              <a:t>ICAs are due by April 1</a:t>
            </a:r>
          </a:p>
          <a:p>
            <a:pPr>
              <a:lnSpc>
                <a:spcPct val="120000"/>
              </a:lnSpc>
            </a:pPr>
            <a:r>
              <a:rPr lang="en-US" dirty="0"/>
              <a:t>ICAs must contain:</a:t>
            </a:r>
          </a:p>
          <a:p>
            <a:pPr lvl="1">
              <a:lnSpc>
                <a:spcPct val="120000"/>
              </a:lnSpc>
            </a:pPr>
            <a:r>
              <a:rPr lang="en-US" dirty="0"/>
              <a:t>Statement of actions taken to correct the individual child specific noncompliance </a:t>
            </a:r>
          </a:p>
          <a:p>
            <a:pPr lvl="1">
              <a:lnSpc>
                <a:spcPct val="120000"/>
              </a:lnSpc>
            </a:pPr>
            <a:r>
              <a:rPr lang="en-US" dirty="0"/>
              <a:t>Location of the documentation of actions taken to correct the child specific noncompliance</a:t>
            </a:r>
          </a:p>
          <a:p>
            <a:pPr lvl="1">
              <a:lnSpc>
                <a:spcPct val="120000"/>
              </a:lnSpc>
            </a:pPr>
            <a:r>
              <a:rPr lang="en-US" dirty="0"/>
              <a:t>Date of correction by LEA</a:t>
            </a:r>
          </a:p>
          <a:p>
            <a:pPr lvl="1">
              <a:lnSpc>
                <a:spcPct val="120000"/>
              </a:lnSpc>
            </a:pPr>
            <a:r>
              <a:rPr lang="en-US" dirty="0"/>
              <a:t>LEA contact information</a:t>
            </a:r>
          </a:p>
          <a:p>
            <a:pPr lvl="1">
              <a:lnSpc>
                <a:spcPct val="120000"/>
              </a:lnSpc>
            </a:pPr>
            <a:r>
              <a:rPr lang="en-US" dirty="0">
                <a:highlight>
                  <a:srgbClr val="FFFF00"/>
                </a:highlight>
                <a:latin typeface="Open Sans Light"/>
                <a:ea typeface="Open Sans Light"/>
                <a:cs typeface="Open Sans Light"/>
              </a:rPr>
              <a:t>Upload documentation showing file was corrected.</a:t>
            </a:r>
            <a:endParaRPr lang="en-US" dirty="0">
              <a:highlight>
                <a:srgbClr val="FFFF00"/>
              </a:highlight>
            </a:endParaRPr>
          </a:p>
        </p:txBody>
      </p:sp>
      <p:sp>
        <p:nvSpPr>
          <p:cNvPr id="3" name="Title 2">
            <a:extLst>
              <a:ext uri="{FF2B5EF4-FFF2-40B4-BE49-F238E27FC236}">
                <a16:creationId xmlns:a16="http://schemas.microsoft.com/office/drawing/2014/main" id="{1222707C-CDE1-606C-5141-3F63019C5311}"/>
              </a:ext>
            </a:extLst>
          </p:cNvPr>
          <p:cNvSpPr>
            <a:spLocks noGrp="1"/>
          </p:cNvSpPr>
          <p:nvPr>
            <p:ph type="title"/>
          </p:nvPr>
        </p:nvSpPr>
        <p:spPr/>
        <p:txBody>
          <a:bodyPr/>
          <a:lstStyle/>
          <a:p>
            <a:r>
              <a:rPr lang="en-US"/>
              <a:t>Individual Corrective Action (ICAs)</a:t>
            </a:r>
          </a:p>
        </p:txBody>
      </p:sp>
    </p:spTree>
    <p:extLst>
      <p:ext uri="{BB962C8B-B14F-4D97-AF65-F5344CB8AC3E}">
        <p14:creationId xmlns:p14="http://schemas.microsoft.com/office/powerpoint/2010/main" val="33970570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91831-6356-2F59-D78C-EBCFF3A5F682}"/>
              </a:ext>
            </a:extLst>
          </p:cNvPr>
          <p:cNvSpPr>
            <a:spLocks noGrp="1"/>
          </p:cNvSpPr>
          <p:nvPr>
            <p:ph idx="1"/>
          </p:nvPr>
        </p:nvSpPr>
        <p:spPr/>
        <p:txBody>
          <a:bodyPr>
            <a:normAutofit fontScale="85000" lnSpcReduction="10000"/>
          </a:bodyPr>
          <a:lstStyle/>
          <a:p>
            <a:pPr>
              <a:lnSpc>
                <a:spcPct val="110000"/>
              </a:lnSpc>
            </a:pPr>
            <a:r>
              <a:rPr lang="en-US" sz="2800" b="1"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Q1</a:t>
            </a:r>
            <a:r>
              <a:rPr lang="en-US" sz="2800"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 - Initial file review indicated that there was no documentation that parent rights/procedural safeguards were provided to both parents that do not live at the same address. The IEP team knows that an address for the student's second parent is unknown. However, this information was not documented anywhere. This error led to an overall change for the agency. A page was added to the IEP to prompt teachers to document this type of information in a more formal manner. Training was provided to this teacher. A new draft IEP was written by the teacher and submitted to the IEP monitor for compliance review. An IEP meeting was held on 10/03/2022 and the parent with whom the student resides signed the IEP. It was documented in the IEP that there were no additional contacts.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783C211C-EA40-3150-6718-387BB166568F}"/>
              </a:ext>
            </a:extLst>
          </p:cNvPr>
          <p:cNvSpPr>
            <a:spLocks noGrp="1"/>
          </p:cNvSpPr>
          <p:nvPr>
            <p:ph type="title"/>
          </p:nvPr>
        </p:nvSpPr>
        <p:spPr/>
        <p:txBody>
          <a:bodyPr/>
          <a:lstStyle/>
          <a:p>
            <a:r>
              <a:rPr lang="en-US"/>
              <a:t>ICA Example Question 1</a:t>
            </a:r>
          </a:p>
        </p:txBody>
      </p:sp>
    </p:spTree>
    <p:extLst>
      <p:ext uri="{BB962C8B-B14F-4D97-AF65-F5344CB8AC3E}">
        <p14:creationId xmlns:p14="http://schemas.microsoft.com/office/powerpoint/2010/main" val="407581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944B-8968-542B-C984-4A67CDC47313}"/>
              </a:ext>
            </a:extLst>
          </p:cNvPr>
          <p:cNvSpPr>
            <a:spLocks noGrp="1"/>
          </p:cNvSpPr>
          <p:nvPr>
            <p:ph idx="1"/>
          </p:nvPr>
        </p:nvSpPr>
        <p:spPr/>
        <p:txBody>
          <a:bodyPr>
            <a:normAutofit lnSpcReduction="10000"/>
          </a:bodyPr>
          <a:lstStyle/>
          <a:p>
            <a:pPr>
              <a:lnSpc>
                <a:spcPct val="100000"/>
              </a:lnSpc>
            </a:pPr>
            <a:r>
              <a:rPr lang="en-US" sz="2400" b="1" dirty="0">
                <a:solidFill>
                  <a:srgbClr val="333333"/>
                </a:solidFill>
                <a:effectLst/>
                <a:latin typeface="Open Sans Light" panose="020B0306030504020204" pitchFamily="34" charset="0"/>
                <a:ea typeface="Calibri" panose="020F0502020204030204" pitchFamily="34" charset="0"/>
              </a:rPr>
              <a:t>Q15</a:t>
            </a:r>
            <a:r>
              <a:rPr lang="en-US" sz="2400" dirty="0">
                <a:solidFill>
                  <a:srgbClr val="333333"/>
                </a:solidFill>
                <a:effectLst/>
                <a:latin typeface="Open Sans Light" panose="020B0306030504020204" pitchFamily="34" charset="0"/>
                <a:ea typeface="Calibri" panose="020F0502020204030204" pitchFamily="34" charset="0"/>
              </a:rPr>
              <a:t>- Initial file review indicated that progress reports did not contain specific and measurable data. This error is directly related to errors for Questions #11, #14, and #15. When training and resources were provided for writing complete PLAAFPs, connecting goals to area of need, and goal writing, reporting progress using the same method as goal measurement is an easier process. A new IEP was written on 09/07/2022 and progress reports for each nine weeks contain data that was established in the goal. IEP EXCERPT GOAL: Within 36 instructional weeks, </a:t>
            </a:r>
            <a:r>
              <a:rPr lang="en-US" sz="2400" dirty="0" err="1">
                <a:solidFill>
                  <a:srgbClr val="333333"/>
                </a:solidFill>
                <a:effectLst/>
                <a:latin typeface="Open Sans Light" panose="020B0306030504020204" pitchFamily="34" charset="0"/>
                <a:ea typeface="Calibri" panose="020F0502020204030204" pitchFamily="34" charset="0"/>
              </a:rPr>
              <a:t>xxxx</a:t>
            </a:r>
            <a:r>
              <a:rPr lang="en-US" sz="2400" dirty="0">
                <a:solidFill>
                  <a:srgbClr val="333333"/>
                </a:solidFill>
                <a:effectLst/>
                <a:latin typeface="Open Sans Light" panose="020B0306030504020204" pitchFamily="34" charset="0"/>
                <a:ea typeface="Calibri" panose="020F0502020204030204" pitchFamily="34" charset="0"/>
              </a:rPr>
              <a:t> will show mastery of a Kansas College and Career Ready Standard as demonstrated by the completion of a new problem/learning-based project and scoring at least 9/12 on each phase of the modified </a:t>
            </a:r>
            <a:r>
              <a:rPr lang="en-US" sz="2400" dirty="0" err="1">
                <a:solidFill>
                  <a:srgbClr val="333333"/>
                </a:solidFill>
                <a:effectLst/>
                <a:latin typeface="Open Sans Light" panose="020B0306030504020204" pitchFamily="34" charset="0"/>
                <a:ea typeface="Calibri" panose="020F0502020204030204" pitchFamily="34" charset="0"/>
              </a:rPr>
              <a:t>Renzulli</a:t>
            </a:r>
            <a:r>
              <a:rPr lang="en-US" sz="2400" dirty="0">
                <a:solidFill>
                  <a:srgbClr val="333333"/>
                </a:solidFill>
                <a:effectLst/>
                <a:latin typeface="Open Sans Light" panose="020B0306030504020204" pitchFamily="34" charset="0"/>
                <a:ea typeface="Calibri" panose="020F0502020204030204" pitchFamily="34" charset="0"/>
              </a:rPr>
              <a:t>, Type III Independent Investigation Rubric below. PROGRESS REPORT contains the rubric with highlighted rubric scores to show progress. </a:t>
            </a:r>
          </a:p>
          <a:p>
            <a:endParaRPr lang="en-US" dirty="0"/>
          </a:p>
        </p:txBody>
      </p:sp>
      <p:sp>
        <p:nvSpPr>
          <p:cNvPr id="3" name="Title 2">
            <a:extLst>
              <a:ext uri="{FF2B5EF4-FFF2-40B4-BE49-F238E27FC236}">
                <a16:creationId xmlns:a16="http://schemas.microsoft.com/office/drawing/2014/main" id="{969F298F-E993-0B8F-2410-8FB98C435CFD}"/>
              </a:ext>
            </a:extLst>
          </p:cNvPr>
          <p:cNvSpPr>
            <a:spLocks noGrp="1"/>
          </p:cNvSpPr>
          <p:nvPr>
            <p:ph type="title"/>
          </p:nvPr>
        </p:nvSpPr>
        <p:spPr/>
        <p:txBody>
          <a:bodyPr/>
          <a:lstStyle/>
          <a:p>
            <a:r>
              <a:rPr lang="en-US"/>
              <a:t>ICA Example Question 15</a:t>
            </a:r>
          </a:p>
        </p:txBody>
      </p:sp>
    </p:spTree>
    <p:extLst>
      <p:ext uri="{BB962C8B-B14F-4D97-AF65-F5344CB8AC3E}">
        <p14:creationId xmlns:p14="http://schemas.microsoft.com/office/powerpoint/2010/main" val="27489247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E5413-6B31-AA84-1E5B-62A1B52E2104}"/>
              </a:ext>
            </a:extLst>
          </p:cNvPr>
          <p:cNvSpPr>
            <a:spLocks noGrp="1"/>
          </p:cNvSpPr>
          <p:nvPr>
            <p:ph type="title"/>
          </p:nvPr>
        </p:nvSpPr>
        <p:spPr>
          <a:xfrm>
            <a:off x="838200" y="157307"/>
            <a:ext cx="10515600" cy="660111"/>
          </a:xfrm>
        </p:spPr>
        <p:txBody>
          <a:bodyPr>
            <a:normAutofit fontScale="90000"/>
          </a:bodyPr>
          <a:lstStyle/>
          <a:p>
            <a:r>
              <a:rPr lang="en-US"/>
              <a:t>ICA Example Question 23</a:t>
            </a:r>
          </a:p>
        </p:txBody>
      </p:sp>
      <p:sp>
        <p:nvSpPr>
          <p:cNvPr id="2" name="Content Placeholder 1">
            <a:extLst>
              <a:ext uri="{FF2B5EF4-FFF2-40B4-BE49-F238E27FC236}">
                <a16:creationId xmlns:a16="http://schemas.microsoft.com/office/drawing/2014/main" id="{7C583CE5-D700-F1CF-E49D-BA5A128C57B7}"/>
              </a:ext>
            </a:extLst>
          </p:cNvPr>
          <p:cNvSpPr>
            <a:spLocks noGrp="1"/>
          </p:cNvSpPr>
          <p:nvPr>
            <p:ph idx="1"/>
          </p:nvPr>
        </p:nvSpPr>
        <p:spPr>
          <a:xfrm>
            <a:off x="207819" y="817418"/>
            <a:ext cx="11817926" cy="5359545"/>
          </a:xfrm>
        </p:spPr>
        <p:txBody>
          <a:bodyPr>
            <a:noAutofit/>
          </a:bodyPr>
          <a:lstStyle/>
          <a:p>
            <a:pPr marL="0" indent="0">
              <a:lnSpc>
                <a:spcPct val="100000"/>
              </a:lnSpc>
              <a:buNone/>
            </a:pPr>
            <a:r>
              <a:rPr lang="en-US" sz="1400" dirty="0"/>
              <a:t>Q23- Initial file review indicated that the LRE determination lacked discussion regarding the consideration of less restrictive environments and reasons for rejecting these options. Training and resources were provided to the teacher to ensure understanding of the components of LRE consideration. A new draft IEP was written by the teacher and submitted for compliance review by the IEP monitor. An IEP meeting was held on 09/28/2022 and parents signed the IEP. PWN EXCERPT A DESCRIPTION OF THE ACTION PROPOSED OR REFUSED: During his 7th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160 minutes x 5 days a week in the general education classrooms of English/Language Arts, Science, and Math. During his 8th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115 minutes x 5 days a week in the general education classrooms of English/Language Arts, Science, and Math. EXPLANATION OF WHY THE ACTION IS PROPOSED OR REFUSED: </a:t>
            </a:r>
            <a:r>
              <a:rPr lang="en-US" sz="1400" dirty="0" err="1"/>
              <a:t>xxxx</a:t>
            </a:r>
            <a:r>
              <a:rPr lang="en-US" sz="1400" dirty="0"/>
              <a:t> meets the criteria for these actions, because, based on his most recent evaluation, as well as Aims Web, KAP, STAR Reading Assessment, and </a:t>
            </a:r>
            <a:r>
              <a:rPr lang="en-US" sz="1400" dirty="0" err="1"/>
              <a:t>Goalbook</a:t>
            </a:r>
            <a:r>
              <a:rPr lang="en-US" sz="1400" dirty="0"/>
              <a:t> assessments, </a:t>
            </a:r>
            <a:r>
              <a:rPr lang="en-US" sz="1400" dirty="0" err="1"/>
              <a:t>xxxx</a:t>
            </a:r>
            <a:r>
              <a:rPr lang="en-US" sz="1400" dirty="0"/>
              <a:t> meets the </a:t>
            </a:r>
            <a:r>
              <a:rPr lang="en-US" sz="1400" dirty="0" err="1"/>
              <a:t>critieria</a:t>
            </a:r>
            <a:r>
              <a:rPr lang="en-US" sz="1400" dirty="0"/>
              <a:t> of a student with a specific learning disability. These supports are proposed to provide </a:t>
            </a:r>
            <a:r>
              <a:rPr lang="en-US" sz="1400" dirty="0" err="1"/>
              <a:t>xxxx</a:t>
            </a:r>
            <a:r>
              <a:rPr lang="en-US" sz="1400" dirty="0"/>
              <a:t> support in the areas where he needs services to continue to advance in the general education curriculum. OPTIONS CONSIDERED AND WHY THE OPTIONS WERE REJECTED: The option to provide only support within the general education classroom. However, this was rejected as student currently requires additional opportunities to practice and reinforce skills with immediate teacher feedback in a smaller group setting. Additionally, this amount of pull-out support allows student to preview some skills that will be presented in the general education setting. DESCRIPTION OF THE DATA USED AS BASIS FOR THE PROPOSED OR REFUSED ACTION (including each evaluation procedure, assessment, record or report used as a basis for the proposed or refused action): Evaluation Data, Aims Web, STAR Reading Report, </a:t>
            </a:r>
            <a:r>
              <a:rPr lang="en-US" sz="1400" dirty="0" err="1"/>
              <a:t>Goalbook</a:t>
            </a:r>
            <a:r>
              <a:rPr lang="en-US" sz="1400" dirty="0"/>
              <a:t> Assessments, Parent/IEP team input, and observation.</a:t>
            </a:r>
          </a:p>
        </p:txBody>
      </p:sp>
    </p:spTree>
    <p:extLst>
      <p:ext uri="{BB962C8B-B14F-4D97-AF65-F5344CB8AC3E}">
        <p14:creationId xmlns:p14="http://schemas.microsoft.com/office/powerpoint/2010/main" val="12417160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E714D-9CA3-A79C-A690-138ABED6EC99}"/>
              </a:ext>
            </a:extLst>
          </p:cNvPr>
          <p:cNvSpPr>
            <a:spLocks noGrp="1"/>
          </p:cNvSpPr>
          <p:nvPr>
            <p:ph idx="1"/>
          </p:nvPr>
        </p:nvSpPr>
        <p:spPr/>
        <p:txBody>
          <a:bodyPr>
            <a:normAutofit fontScale="92500"/>
          </a:bodyPr>
          <a:lstStyle/>
          <a:p>
            <a:pPr>
              <a:lnSpc>
                <a:spcPct val="100000"/>
              </a:lnSpc>
            </a:pPr>
            <a:r>
              <a:rPr lang="en-US" sz="2600" dirty="0">
                <a:solidFill>
                  <a:srgbClr val="1F3864"/>
                </a:solidFill>
                <a:effectLst/>
                <a:latin typeface="Open Sans Light"/>
                <a:ea typeface="Calibri" panose="020F0502020204030204" pitchFamily="34" charset="0"/>
                <a:cs typeface="Open Sans Light"/>
              </a:rPr>
              <a:t>As part of the correction of noncompliance process, KSDE must also collect Updated Data to verify that the district is correctly implementing the regulatory requirement(s) consistent with OSEP </a:t>
            </a:r>
            <a:r>
              <a:rPr lang="en-US" sz="2600" dirty="0">
                <a:solidFill>
                  <a:srgbClr val="1F3864"/>
                </a:solidFill>
                <a:latin typeface="Open Sans Light"/>
                <a:ea typeface="Calibri" panose="020F0502020204030204" pitchFamily="34" charset="0"/>
                <a:cs typeface="Open Sans Light"/>
              </a:rPr>
              <a:t>QA 23-01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solidFill>
                  <a:srgbClr val="1F3864"/>
                </a:solidFill>
                <a:effectLst/>
                <a:latin typeface="Open Sans Light"/>
                <a:ea typeface="Calibri" panose="020F0502020204030204" pitchFamily="34" charset="0"/>
                <a:cs typeface="Open Sans Light"/>
              </a:rPr>
              <a:t>The specific regulatory requirement(s) are identified on the District Corrective Action Plan (DCAP). Districts should only review updated data specific to the regulatory requirement(s) that were found noncompliant for the district.</a:t>
            </a:r>
            <a:r>
              <a:rPr lang="en-US" sz="2600" dirty="0">
                <a:solidFill>
                  <a:srgbClr val="1F3864"/>
                </a:solidFill>
                <a:latin typeface="Open Sans Light"/>
                <a:ea typeface="Calibri" panose="020F0502020204030204" pitchFamily="34" charset="0"/>
                <a:cs typeface="Open Sans Light"/>
              </a:rPr>
              <a:t>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latin typeface="Open Sans Light"/>
                <a:ea typeface="Open Sans Light"/>
                <a:cs typeface="Open Sans Light"/>
              </a:rPr>
              <a:t>NOTE: If there are NO FILES AVAILABLE, you must still click Submit. The root cause analysis in the DCAP will serve as the district’s assurance that the district is correctly implementing the regulatory requirement </a:t>
            </a:r>
          </a:p>
        </p:txBody>
      </p:sp>
      <p:sp>
        <p:nvSpPr>
          <p:cNvPr id="3" name="Title 2">
            <a:extLst>
              <a:ext uri="{FF2B5EF4-FFF2-40B4-BE49-F238E27FC236}">
                <a16:creationId xmlns:a16="http://schemas.microsoft.com/office/drawing/2014/main" id="{10DFACF4-63D7-85AB-E6A8-4BD0F0379C6A}"/>
              </a:ext>
            </a:extLst>
          </p:cNvPr>
          <p:cNvSpPr>
            <a:spLocks noGrp="1"/>
          </p:cNvSpPr>
          <p:nvPr>
            <p:ph type="title"/>
          </p:nvPr>
        </p:nvSpPr>
        <p:spPr/>
        <p:txBody>
          <a:bodyPr/>
          <a:lstStyle/>
          <a:p>
            <a:r>
              <a:rPr lang="en-US"/>
              <a:t>What is Updated Data?</a:t>
            </a:r>
          </a:p>
        </p:txBody>
      </p:sp>
    </p:spTree>
    <p:extLst>
      <p:ext uri="{BB962C8B-B14F-4D97-AF65-F5344CB8AC3E}">
        <p14:creationId xmlns:p14="http://schemas.microsoft.com/office/powerpoint/2010/main" val="39814883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4E0A-2FB9-AF67-A7F5-0070D9B48488}"/>
              </a:ext>
            </a:extLst>
          </p:cNvPr>
          <p:cNvSpPr>
            <a:spLocks noGrp="1"/>
          </p:cNvSpPr>
          <p:nvPr>
            <p:ph idx="1"/>
          </p:nvPr>
        </p:nvSpPr>
        <p:spPr/>
        <p:txBody>
          <a:bodyPr>
            <a:normAutofit lnSpcReduction="10000"/>
          </a:bodyPr>
          <a:lstStyle/>
          <a:p>
            <a:pPr>
              <a:lnSpc>
                <a:spcPct val="100000"/>
              </a:lnSpc>
            </a:pPr>
            <a:r>
              <a:rPr lang="en-US" dirty="0"/>
              <a:t>KIAS will pull files completed between </a:t>
            </a:r>
            <a:r>
              <a:rPr lang="en-US" sz="2800" b="0" i="0" u="none" strike="noStrike" kern="1200" dirty="0">
                <a:solidFill>
                  <a:schemeClr val="tx1"/>
                </a:solidFill>
                <a:effectLst/>
                <a:latin typeface="+mn-lt"/>
                <a:ea typeface="+mn-ea"/>
                <a:cs typeface="+mn-cs"/>
              </a:rPr>
              <a:t>March 1</a:t>
            </a:r>
            <a:r>
              <a:rPr lang="en-US" dirty="0">
                <a:latin typeface="+mn-lt"/>
                <a:ea typeface="+mn-ea"/>
                <a:cs typeface="+mn-cs"/>
              </a:rPr>
              <a:t>3</a:t>
            </a:r>
            <a:r>
              <a:rPr lang="en-US" sz="2800" b="0" i="0" u="none" strike="noStrike" kern="1200" dirty="0">
                <a:solidFill>
                  <a:schemeClr val="tx1"/>
                </a:solidFill>
                <a:effectLst/>
                <a:latin typeface="+mn-lt"/>
                <a:ea typeface="+mn-ea"/>
                <a:cs typeface="+mn-cs"/>
              </a:rPr>
              <a:t> and May 14</a:t>
            </a:r>
            <a:r>
              <a:rPr lang="en-US"/>
              <a:t>, 2026.</a:t>
            </a:r>
            <a:endParaRPr lang="en-US" dirty="0"/>
          </a:p>
          <a:p>
            <a:pPr>
              <a:lnSpc>
                <a:spcPct val="100000"/>
              </a:lnSpc>
            </a:pPr>
            <a:r>
              <a:rPr lang="en-US" dirty="0">
                <a:latin typeface="Open Sans Light"/>
                <a:ea typeface="Open Sans Light"/>
                <a:cs typeface="Open Sans Light"/>
              </a:rPr>
              <a:t>KIAS will pull files based on district size calculator (same as during initial data collection).</a:t>
            </a:r>
          </a:p>
          <a:p>
            <a:pPr>
              <a:lnSpc>
                <a:spcPct val="100000"/>
              </a:lnSpc>
            </a:pPr>
            <a:r>
              <a:rPr lang="en-US" dirty="0">
                <a:latin typeface="Open Sans Light"/>
                <a:ea typeface="Open Sans Light"/>
                <a:cs typeface="Open Sans Light"/>
              </a:rPr>
              <a:t>District will answer yes/no for each student file pulled for each question that the district had non-compliance.</a:t>
            </a:r>
          </a:p>
          <a:p>
            <a:pPr>
              <a:lnSpc>
                <a:spcPct val="100000"/>
              </a:lnSpc>
            </a:pPr>
            <a:r>
              <a:rPr lang="en-US" dirty="0">
                <a:highlight>
                  <a:srgbClr val="FFFF00"/>
                </a:highlight>
                <a:latin typeface="Open Sans Light"/>
                <a:ea typeface="Open Sans Light"/>
                <a:cs typeface="Open Sans Light"/>
              </a:rPr>
              <a:t>District will upload documentation to verify compliance.</a:t>
            </a:r>
          </a:p>
          <a:p>
            <a:pPr>
              <a:lnSpc>
                <a:spcPct val="100000"/>
              </a:lnSpc>
            </a:pPr>
            <a:r>
              <a:rPr lang="en-US" dirty="0">
                <a:latin typeface="Open Sans Light"/>
                <a:ea typeface="Open Sans Light"/>
                <a:cs typeface="Open Sans Light"/>
              </a:rPr>
              <a:t>If updated data results in continued non-compliance on any question for any student, the district will enter into another round of correcting non-compliance (DCAP, ICA, updated data).</a:t>
            </a:r>
            <a:endParaRPr lang="en-US" dirty="0"/>
          </a:p>
        </p:txBody>
      </p:sp>
      <p:sp>
        <p:nvSpPr>
          <p:cNvPr id="3" name="Title 2">
            <a:extLst>
              <a:ext uri="{FF2B5EF4-FFF2-40B4-BE49-F238E27FC236}">
                <a16:creationId xmlns:a16="http://schemas.microsoft.com/office/drawing/2014/main" id="{11162A23-8C1F-A27E-D6D5-CFBE6450CD81}"/>
              </a:ext>
            </a:extLst>
          </p:cNvPr>
          <p:cNvSpPr>
            <a:spLocks noGrp="1"/>
          </p:cNvSpPr>
          <p:nvPr>
            <p:ph type="title"/>
          </p:nvPr>
        </p:nvSpPr>
        <p:spPr/>
        <p:txBody>
          <a:bodyPr/>
          <a:lstStyle/>
          <a:p>
            <a:r>
              <a:rPr lang="en-US"/>
              <a:t>Updated Data</a:t>
            </a:r>
          </a:p>
        </p:txBody>
      </p:sp>
    </p:spTree>
    <p:extLst>
      <p:ext uri="{BB962C8B-B14F-4D97-AF65-F5344CB8AC3E}">
        <p14:creationId xmlns:p14="http://schemas.microsoft.com/office/powerpoint/2010/main" val="114818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B7D24-F3B5-CF71-FDA9-EA84C6AF7ED9}"/>
              </a:ext>
            </a:extLst>
          </p:cNvPr>
          <p:cNvSpPr>
            <a:spLocks noGrp="1"/>
          </p:cNvSpPr>
          <p:nvPr>
            <p:ph idx="1"/>
          </p:nvPr>
        </p:nvSpPr>
        <p:spPr/>
        <p:txBody>
          <a:bodyPr/>
          <a:lstStyle/>
          <a:p>
            <a:r>
              <a:rPr lang="en-US" dirty="0"/>
              <a:t>Beginning with cohort 2 (2025-2026 SY) KIAS will pull KIDS ID for students attending a virtual school.</a:t>
            </a:r>
          </a:p>
          <a:p>
            <a:r>
              <a:rPr lang="en-US" dirty="0"/>
              <a:t>KIAS will pull 3 additional SSIDs for students enrolled in a district virtual program. These students will not count towards the limits based on the District Size Calculator but in addition to. </a:t>
            </a:r>
          </a:p>
          <a:p>
            <a:endParaRPr lang="en-US" dirty="0"/>
          </a:p>
        </p:txBody>
      </p:sp>
      <p:sp>
        <p:nvSpPr>
          <p:cNvPr id="3" name="Title 2">
            <a:extLst>
              <a:ext uri="{FF2B5EF4-FFF2-40B4-BE49-F238E27FC236}">
                <a16:creationId xmlns:a16="http://schemas.microsoft.com/office/drawing/2014/main" id="{EBD834F2-F2B6-209B-3CF5-911E018BCC1F}"/>
              </a:ext>
            </a:extLst>
          </p:cNvPr>
          <p:cNvSpPr>
            <a:spLocks noGrp="1"/>
          </p:cNvSpPr>
          <p:nvPr>
            <p:ph type="title"/>
          </p:nvPr>
        </p:nvSpPr>
        <p:spPr/>
        <p:txBody>
          <a:bodyPr/>
          <a:lstStyle/>
          <a:p>
            <a:r>
              <a:rPr lang="en-US" dirty="0">
                <a:highlight>
                  <a:srgbClr val="FFFF00"/>
                </a:highlight>
              </a:rPr>
              <a:t>Virtual Schools</a:t>
            </a:r>
          </a:p>
        </p:txBody>
      </p:sp>
    </p:spTree>
    <p:extLst>
      <p:ext uri="{BB962C8B-B14F-4D97-AF65-F5344CB8AC3E}">
        <p14:creationId xmlns:p14="http://schemas.microsoft.com/office/powerpoint/2010/main" val="31681126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C6FAD-26EA-C29D-5BF7-89E3109C681F}"/>
              </a:ext>
            </a:extLst>
          </p:cNvPr>
          <p:cNvSpPr>
            <a:spLocks noGrp="1"/>
          </p:cNvSpPr>
          <p:nvPr>
            <p:ph idx="1"/>
          </p:nvPr>
        </p:nvSpPr>
        <p:spPr/>
        <p:txBody>
          <a:bodyPr>
            <a:normAutofit lnSpcReduction="10000"/>
          </a:bodyPr>
          <a:lstStyle/>
          <a:p>
            <a:pPr>
              <a:lnSpc>
                <a:spcPct val="100000"/>
              </a:lnSpc>
            </a:pPr>
            <a:r>
              <a:rPr lang="en-US" sz="3600" dirty="0"/>
              <a:t>District will be required to update their DCAP(s)</a:t>
            </a:r>
          </a:p>
          <a:p>
            <a:pPr>
              <a:lnSpc>
                <a:spcPct val="100000"/>
              </a:lnSpc>
            </a:pPr>
            <a:r>
              <a:rPr lang="en-US" sz="3600" dirty="0"/>
              <a:t>District will be required to complete an ICA on each student for each question that was non-compliant</a:t>
            </a:r>
          </a:p>
          <a:p>
            <a:pPr>
              <a:lnSpc>
                <a:spcPct val="100000"/>
              </a:lnSpc>
            </a:pPr>
            <a:r>
              <a:rPr lang="en-US" sz="3600" dirty="0"/>
              <a:t>District will be required to complete another round of updated data</a:t>
            </a:r>
          </a:p>
          <a:p>
            <a:pPr>
              <a:lnSpc>
                <a:spcPct val="100000"/>
              </a:lnSpc>
            </a:pPr>
            <a:r>
              <a:rPr lang="en-US" sz="3600" dirty="0"/>
              <a:t>District will be assigned a TAT member to assist them</a:t>
            </a:r>
          </a:p>
        </p:txBody>
      </p:sp>
      <p:sp>
        <p:nvSpPr>
          <p:cNvPr id="3" name="Title 2">
            <a:extLst>
              <a:ext uri="{FF2B5EF4-FFF2-40B4-BE49-F238E27FC236}">
                <a16:creationId xmlns:a16="http://schemas.microsoft.com/office/drawing/2014/main" id="{0B9BA8D6-58A4-8E47-B779-2488A7604AD2}"/>
              </a:ext>
            </a:extLst>
          </p:cNvPr>
          <p:cNvSpPr>
            <a:spLocks noGrp="1"/>
          </p:cNvSpPr>
          <p:nvPr>
            <p:ph type="title"/>
          </p:nvPr>
        </p:nvSpPr>
        <p:spPr/>
        <p:txBody>
          <a:bodyPr/>
          <a:lstStyle/>
          <a:p>
            <a:r>
              <a:rPr lang="en-US"/>
              <a:t>Continued Non-Compliance on Updated Data</a:t>
            </a:r>
          </a:p>
        </p:txBody>
      </p:sp>
    </p:spTree>
    <p:extLst>
      <p:ext uri="{BB962C8B-B14F-4D97-AF65-F5344CB8AC3E}">
        <p14:creationId xmlns:p14="http://schemas.microsoft.com/office/powerpoint/2010/main" val="4382260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231FE-8E61-B48E-4402-798148F98D6F}"/>
              </a:ext>
            </a:extLst>
          </p:cNvPr>
          <p:cNvSpPr>
            <a:spLocks noGrp="1"/>
          </p:cNvSpPr>
          <p:nvPr>
            <p:ph idx="1"/>
          </p:nvPr>
        </p:nvSpPr>
        <p:spPr/>
        <p:txBody>
          <a:bodyPr>
            <a:normAutofit fontScale="92500" lnSpcReduction="20000"/>
          </a:bodyPr>
          <a:lstStyle/>
          <a:p>
            <a:pPr>
              <a:lnSpc>
                <a:spcPct val="110000"/>
              </a:lnSpc>
            </a:pPr>
            <a:r>
              <a:rPr lang="en-US" dirty="0"/>
              <a:t>Assigned Level of Determination of Needs Intervention</a:t>
            </a:r>
          </a:p>
          <a:p>
            <a:pPr>
              <a:lnSpc>
                <a:spcPct val="110000"/>
              </a:lnSpc>
            </a:pPr>
            <a:r>
              <a:rPr lang="en-US" dirty="0"/>
              <a:t>Put on intensive technical assistance (TA)- TASN</a:t>
            </a:r>
          </a:p>
          <a:p>
            <a:pPr>
              <a:lnSpc>
                <a:spcPct val="110000"/>
              </a:lnSpc>
            </a:pPr>
            <a:r>
              <a:rPr lang="en-US" dirty="0"/>
              <a:t>Update DCAP</a:t>
            </a:r>
          </a:p>
          <a:p>
            <a:pPr>
              <a:lnSpc>
                <a:spcPct val="110000"/>
              </a:lnSpc>
            </a:pPr>
            <a:r>
              <a:rPr lang="en-US" dirty="0"/>
              <a:t>Correction of all individual cases of non-compliance (ICAs)</a:t>
            </a:r>
          </a:p>
          <a:p>
            <a:pPr>
              <a:lnSpc>
                <a:spcPct val="110000"/>
              </a:lnSpc>
            </a:pPr>
            <a:r>
              <a:rPr lang="en-US" dirty="0"/>
              <a:t>Collect updated data as evidence the district correctly implemented the regulatory requirement(s)</a:t>
            </a:r>
          </a:p>
          <a:p>
            <a:pPr>
              <a:lnSpc>
                <a:spcPct val="110000"/>
              </a:lnSpc>
            </a:pPr>
            <a:r>
              <a:rPr lang="en-US" dirty="0"/>
              <a:t>Review of updated data during on on-site file review conducted by KSDE</a:t>
            </a:r>
          </a:p>
          <a:p>
            <a:pPr>
              <a:lnSpc>
                <a:spcPct val="110000"/>
              </a:lnSpc>
            </a:pPr>
            <a:r>
              <a:rPr lang="en-US" dirty="0"/>
              <a:t>Notification sent to director, superintendent, and local school board president</a:t>
            </a:r>
          </a:p>
        </p:txBody>
      </p:sp>
      <p:sp>
        <p:nvSpPr>
          <p:cNvPr id="3" name="Title 2">
            <a:extLst>
              <a:ext uri="{FF2B5EF4-FFF2-40B4-BE49-F238E27FC236}">
                <a16:creationId xmlns:a16="http://schemas.microsoft.com/office/drawing/2014/main" id="{66080A03-CE4E-C501-DAC2-7327360B14E2}"/>
              </a:ext>
            </a:extLst>
          </p:cNvPr>
          <p:cNvSpPr>
            <a:spLocks noGrp="1"/>
          </p:cNvSpPr>
          <p:nvPr>
            <p:ph type="title"/>
          </p:nvPr>
        </p:nvSpPr>
        <p:spPr/>
        <p:txBody>
          <a:bodyPr/>
          <a:lstStyle/>
          <a:p>
            <a:r>
              <a:rPr lang="en-US">
                <a:latin typeface="Open Sans Semibold"/>
                <a:ea typeface="Open Sans Semibold"/>
                <a:cs typeface="Open Sans Semibold"/>
              </a:rPr>
              <a:t>Failure to Correct Non-Compliance within One Year</a:t>
            </a:r>
            <a:endParaRPr lang="en-US"/>
          </a:p>
        </p:txBody>
      </p:sp>
    </p:spTree>
    <p:extLst>
      <p:ext uri="{BB962C8B-B14F-4D97-AF65-F5344CB8AC3E}">
        <p14:creationId xmlns:p14="http://schemas.microsoft.com/office/powerpoint/2010/main" val="12795211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ECE3C4-9DD5-47BD-BEA1-FE55E3319CA5}"/>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0283870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015589"/>
          </a:xfrm>
        </p:spPr>
        <p:txBody>
          <a:bodyPr/>
          <a:lstStyle/>
          <a:p>
            <a:r>
              <a:rPr lang="en-US" dirty="0">
                <a:hlinkClick r:id="rId4"/>
              </a:rPr>
              <a:t>KSDE KIAS Webpage</a:t>
            </a:r>
            <a:endParaRPr lang="en-US" dirty="0"/>
          </a:p>
        </p:txBody>
      </p:sp>
      <p:pic>
        <p:nvPicPr>
          <p:cNvPr id="3" name="Picture 2" descr="Screen shot image showing targeted technical assistance resources">
            <a:extLst>
              <a:ext uri="{FF2B5EF4-FFF2-40B4-BE49-F238E27FC236}">
                <a16:creationId xmlns:a16="http://schemas.microsoft.com/office/drawing/2014/main" id="{891421A7-9AF5-42B5-849C-D04ECD26D698}"/>
              </a:ext>
            </a:extLst>
          </p:cNvPr>
          <p:cNvPicPr>
            <a:picLocks noChangeAspect="1"/>
          </p:cNvPicPr>
          <p:nvPr/>
        </p:nvPicPr>
        <p:blipFill>
          <a:blip r:embed="rId5"/>
          <a:stretch>
            <a:fillRect/>
          </a:stretch>
        </p:blipFill>
        <p:spPr>
          <a:xfrm>
            <a:off x="787649" y="1182967"/>
            <a:ext cx="7275494" cy="1747356"/>
          </a:xfrm>
          <a:prstGeom prst="rect">
            <a:avLst/>
          </a:prstGeom>
        </p:spPr>
      </p:pic>
      <p:pic>
        <p:nvPicPr>
          <p:cNvPr id="5" name="Picture 4" descr="screen shot image from the KSDE website showing KIAS: A KSDE Authenticated Application">
            <a:extLst>
              <a:ext uri="{FF2B5EF4-FFF2-40B4-BE49-F238E27FC236}">
                <a16:creationId xmlns:a16="http://schemas.microsoft.com/office/drawing/2014/main" id="{DCD081F1-4597-41F3-944F-D1D89B767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85" y="3193599"/>
            <a:ext cx="6380667" cy="2815156"/>
          </a:xfrm>
          <a:prstGeom prst="rect">
            <a:avLst/>
          </a:prstGeom>
          <a:ln>
            <a:solidFill>
              <a:srgbClr val="12284C"/>
            </a:solidFill>
          </a:ln>
        </p:spPr>
      </p:pic>
      <p:pic>
        <p:nvPicPr>
          <p:cNvPr id="4" name="Picture 3" descr="screenshot image from the KSDE KIAS Webpage of the KIAS resources">
            <a:extLst>
              <a:ext uri="{FF2B5EF4-FFF2-40B4-BE49-F238E27FC236}">
                <a16:creationId xmlns:a16="http://schemas.microsoft.com/office/drawing/2014/main" id="{5EB284CB-E841-42D7-BF59-D1BB9D5DA46E}"/>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1786" y="167378"/>
            <a:ext cx="6136735" cy="1577856"/>
          </a:xfrm>
          <a:prstGeom prst="rect">
            <a:avLst/>
          </a:prstGeom>
          <a:ln>
            <a:solidFill>
              <a:srgbClr val="12284C"/>
            </a:solidFill>
          </a:ln>
        </p:spPr>
      </p:pic>
      <p:pic>
        <p:nvPicPr>
          <p:cNvPr id="7" name="Picture 6" descr="screenshot image of the resource for IDEA and gifted Requirements file review">
            <a:extLst>
              <a:ext uri="{FF2B5EF4-FFF2-40B4-BE49-F238E27FC236}">
                <a16:creationId xmlns:a16="http://schemas.microsoft.com/office/drawing/2014/main" id="{B8657526-9B8C-B9C2-476D-5EA11730FE9E}"/>
              </a:ext>
            </a:extLst>
          </p:cNvPr>
          <p:cNvPicPr>
            <a:picLocks noChangeAspect="1"/>
          </p:cNvPicPr>
          <p:nvPr/>
        </p:nvPicPr>
        <p:blipFill>
          <a:blip r:embed="rId8"/>
          <a:stretch>
            <a:fillRect/>
          </a:stretch>
        </p:blipFill>
        <p:spPr>
          <a:xfrm>
            <a:off x="4130227" y="4198873"/>
            <a:ext cx="6030167" cy="1676634"/>
          </a:xfrm>
          <a:prstGeom prst="rect">
            <a:avLst/>
          </a:prstGeom>
        </p:spPr>
      </p:pic>
    </p:spTree>
    <p:custDataLst>
      <p:tags r:id="rId1"/>
    </p:custDataLst>
    <p:extLst>
      <p:ext uri="{BB962C8B-B14F-4D97-AF65-F5344CB8AC3E}">
        <p14:creationId xmlns:p14="http://schemas.microsoft.com/office/powerpoint/2010/main" val="30906636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B7A1A-BC8C-438F-8EDB-EE9F9CAB0038}"/>
              </a:ext>
            </a:extLst>
          </p:cNvPr>
          <p:cNvSpPr>
            <a:spLocks noGrp="1"/>
          </p:cNvSpPr>
          <p:nvPr>
            <p:ph type="title"/>
          </p:nvPr>
        </p:nvSpPr>
        <p:spPr>
          <a:xfrm>
            <a:off x="838200" y="112461"/>
            <a:ext cx="10515600" cy="1325563"/>
          </a:xfrm>
        </p:spPr>
        <p:txBody>
          <a:bodyPr/>
          <a:lstStyle/>
          <a:p>
            <a:r>
              <a:rPr lang="en-US"/>
              <a:t>KIAS flags/alerts</a:t>
            </a:r>
          </a:p>
        </p:txBody>
      </p:sp>
      <p:sp>
        <p:nvSpPr>
          <p:cNvPr id="9" name="Content Placeholder 8">
            <a:extLst>
              <a:ext uri="{FF2B5EF4-FFF2-40B4-BE49-F238E27FC236}">
                <a16:creationId xmlns:a16="http://schemas.microsoft.com/office/drawing/2014/main" id="{0886D95E-C3D5-4547-AECC-FDB6CF4CC621}"/>
              </a:ext>
            </a:extLst>
          </p:cNvPr>
          <p:cNvSpPr>
            <a:spLocks noGrp="1"/>
          </p:cNvSpPr>
          <p:nvPr>
            <p:ph idx="1"/>
          </p:nvPr>
        </p:nvSpPr>
        <p:spPr>
          <a:xfrm>
            <a:off x="838200" y="1162555"/>
            <a:ext cx="10515600" cy="4532890"/>
          </a:xfrm>
        </p:spPr>
        <p:txBody>
          <a:bodyPr>
            <a:noAutofit/>
          </a:bodyPr>
          <a:lstStyle/>
          <a:p>
            <a:pPr>
              <a:lnSpc>
                <a:spcPct val="100000"/>
              </a:lnSpc>
            </a:pPr>
            <a:r>
              <a:rPr lang="en-US" sz="2200"/>
              <a:t>Looks at data with a School Year equal to the ‘End Year’ (e.g. if the current Monitoring dates are 2023 – 2024, then the ‘End Year’ used would be 2023). </a:t>
            </a:r>
            <a:endParaRPr lang="en-US" sz="2200" b="1"/>
          </a:p>
          <a:p>
            <a:pPr>
              <a:lnSpc>
                <a:spcPct val="100000"/>
              </a:lnSpc>
            </a:pPr>
            <a:r>
              <a:rPr lang="en-US" sz="2200" b="1"/>
              <a:t>RSL not English</a:t>
            </a:r>
            <a:r>
              <a:rPr lang="en-US" sz="2200"/>
              <a:t>: Student’s First Language (KIDS record type ENRL, EOYA or TEST) is not English</a:t>
            </a:r>
          </a:p>
          <a:p>
            <a:pPr>
              <a:lnSpc>
                <a:spcPct val="100000"/>
              </a:lnSpc>
            </a:pPr>
            <a:r>
              <a:rPr lang="en-US" sz="2200" b="1"/>
              <a:t>RPL not English</a:t>
            </a:r>
            <a:r>
              <a:rPr lang="en-US" sz="2200"/>
              <a:t>: In </a:t>
            </a:r>
            <a:r>
              <a:rPr lang="en-US" sz="2200" err="1"/>
              <a:t>SpedPro</a:t>
            </a:r>
            <a:r>
              <a:rPr lang="en-US" sz="2200"/>
              <a:t> system, on the Student Form page it uses the information in the “Language : Parent” field.</a:t>
            </a:r>
          </a:p>
          <a:p>
            <a:pPr>
              <a:lnSpc>
                <a:spcPct val="100000"/>
              </a:lnSpc>
            </a:pPr>
            <a:r>
              <a:rPr lang="en-US" sz="2200" b="1"/>
              <a:t>ELL</a:t>
            </a:r>
            <a:r>
              <a:rPr lang="en-US" sz="2200"/>
              <a:t>: Information in the Record Common table of the Student ODS System (KIDS record types AGST, ENRL, TEST, EOYA, EXIT, SPED has a value is a 1, 2 or 3)</a:t>
            </a:r>
          </a:p>
          <a:p>
            <a:pPr>
              <a:lnSpc>
                <a:spcPct val="100000"/>
              </a:lnSpc>
            </a:pPr>
            <a:r>
              <a:rPr lang="en-US" sz="2200" b="1"/>
              <a:t>HI/DB</a:t>
            </a:r>
            <a:r>
              <a:rPr lang="en-US" sz="2200"/>
              <a:t>: If the primary disability in </a:t>
            </a:r>
            <a:r>
              <a:rPr lang="en-US" sz="2200" err="1"/>
              <a:t>SpedPro</a:t>
            </a:r>
            <a:r>
              <a:rPr lang="en-US" sz="2200"/>
              <a:t> for this student’s Primary Exceptionality is either “Hearing Impaired” or “Deafblind”</a:t>
            </a:r>
          </a:p>
          <a:p>
            <a:pPr>
              <a:lnSpc>
                <a:spcPct val="100000"/>
              </a:lnSpc>
            </a:pPr>
            <a:r>
              <a:rPr lang="en-US" sz="2200" b="1"/>
              <a:t>Non-white race</a:t>
            </a:r>
            <a:r>
              <a:rPr lang="en-US" sz="2200"/>
              <a:t>: Student is not white. It gets this information by locating the student in </a:t>
            </a:r>
            <a:r>
              <a:rPr lang="en-US" sz="2200" err="1"/>
              <a:t>SpedPro</a:t>
            </a:r>
            <a:r>
              <a:rPr lang="en-US" sz="2200"/>
              <a:t> and then matching up with the student’s record in KIDS by the KIDS ID. </a:t>
            </a:r>
          </a:p>
        </p:txBody>
      </p:sp>
    </p:spTree>
    <p:extLst>
      <p:ext uri="{BB962C8B-B14F-4D97-AF65-F5344CB8AC3E}">
        <p14:creationId xmlns:p14="http://schemas.microsoft.com/office/powerpoint/2010/main" val="38497845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095D6-D594-433D-B931-DB398C2B70E2}"/>
              </a:ext>
            </a:extLst>
          </p:cNvPr>
          <p:cNvSpPr>
            <a:spLocks noGrp="1"/>
          </p:cNvSpPr>
          <p:nvPr>
            <p:ph type="title"/>
          </p:nvPr>
        </p:nvSpPr>
        <p:spPr>
          <a:xfrm>
            <a:off x="838200" y="365125"/>
            <a:ext cx="10515600" cy="659634"/>
          </a:xfrm>
        </p:spPr>
        <p:txBody>
          <a:bodyPr>
            <a:normAutofit fontScale="90000"/>
          </a:bodyPr>
          <a:lstStyle/>
          <a:p>
            <a:r>
              <a:rPr lang="en-US">
                <a:latin typeface="Open Sans Semibold"/>
                <a:ea typeface="Open Sans Semibold"/>
                <a:cs typeface="Open Sans Semibold"/>
              </a:rPr>
              <a:t>Additional Resources</a:t>
            </a:r>
            <a:endParaRPr lang="en-US"/>
          </a:p>
        </p:txBody>
      </p:sp>
      <p:sp>
        <p:nvSpPr>
          <p:cNvPr id="2" name="Content Placeholder 1">
            <a:extLst>
              <a:ext uri="{FF2B5EF4-FFF2-40B4-BE49-F238E27FC236}">
                <a16:creationId xmlns:a16="http://schemas.microsoft.com/office/drawing/2014/main" id="{3A5BA44D-9C6E-4D93-BD73-5D7C0C5A6BA7}"/>
              </a:ext>
            </a:extLst>
          </p:cNvPr>
          <p:cNvSpPr>
            <a:spLocks noGrp="1"/>
          </p:cNvSpPr>
          <p:nvPr>
            <p:ph idx="1"/>
          </p:nvPr>
        </p:nvSpPr>
        <p:spPr>
          <a:xfrm>
            <a:off x="838200" y="1024759"/>
            <a:ext cx="10515600" cy="5278930"/>
          </a:xfrm>
        </p:spPr>
        <p:txBody>
          <a:bodyPr>
            <a:normAutofit fontScale="92500" lnSpcReduction="10000"/>
          </a:bodyPr>
          <a:lstStyle/>
          <a:p>
            <a:pPr>
              <a:lnSpc>
                <a:spcPct val="120000"/>
              </a:lnSpc>
            </a:pPr>
            <a:r>
              <a:rPr lang="en-US" sz="2400" u="sng" cap="all" dirty="0">
                <a:latin typeface="Open Sans Light"/>
                <a:ea typeface="Open Sans Light"/>
                <a:cs typeface="Open Sans Light"/>
                <a:hlinkClick r:id="rId4"/>
              </a:rPr>
              <a:t>IDEA &amp; GIFTED FILE REVIEW TOOL KIT</a:t>
            </a:r>
            <a:endParaRPr lang="en-US" sz="2400"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5"/>
              </a:rPr>
              <a:t>Evaluation/Eligibility Report Checklist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6"/>
              </a:rPr>
              <a:t>EVALUATION AND ELIGIBILITY FOR ENGLISH LEARNERS' HANDOUT</a:t>
            </a:r>
            <a:endParaRPr lang="en-US" sz="2400"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7"/>
              </a:rPr>
              <a:t>WHAT RESEARCH SAYS ABOUT IDENTIFICATION AND ASSESSMENT OF ENGLISH LEARNERS WITH DISABILITIES</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8"/>
              </a:rPr>
              <a:t>EVALUATION AND ELIGIBILITY FOR ENGLISH LEARNERS’ PRESENTATION</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9"/>
              </a:rPr>
              <a:t>IDEA &amp; Gifted File Review Continuous Improvement Monitoring Consideration Chart</a:t>
            </a:r>
            <a:r>
              <a:rPr lang="en-US" sz="2400" cap="all" dirty="0">
                <a:latin typeface="Open Sans Light"/>
                <a:ea typeface="Open Sans Light"/>
                <a:cs typeface="Open Sans Light"/>
              </a:rPr>
              <a:t> </a:t>
            </a:r>
            <a:endParaRPr lang="en-US" sz="2400" cap="all" dirty="0">
              <a:highlight>
                <a:srgbClr val="FFFF00"/>
              </a:highlight>
            </a:endParaRPr>
          </a:p>
          <a:p>
            <a:pPr>
              <a:lnSpc>
                <a:spcPct val="120000"/>
              </a:lnSpc>
            </a:pPr>
            <a:r>
              <a:rPr lang="en-US" sz="2400" cap="all" dirty="0">
                <a:latin typeface="Open Sans Light"/>
                <a:ea typeface="Open Sans Light"/>
                <a:cs typeface="Open Sans Light"/>
                <a:hlinkClick r:id="rId10"/>
              </a:rPr>
              <a:t>IDEA and Gifted Requirements Self-Assessment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11"/>
              </a:rPr>
              <a:t>FAQ for IDEA and Gifted Requirements Self-Assessment</a:t>
            </a:r>
            <a:r>
              <a:rPr lang="en-US" sz="2400" cap="all" dirty="0">
                <a:latin typeface="Open Sans Light"/>
                <a:ea typeface="Open Sans Light"/>
                <a:cs typeface="Open Sans Light"/>
              </a:rPr>
              <a:t> (PDF)</a:t>
            </a:r>
          </a:p>
          <a:p>
            <a:pPr>
              <a:lnSpc>
                <a:spcPct val="120000"/>
              </a:lnSpc>
            </a:pPr>
            <a:r>
              <a:rPr lang="en-US" sz="2400" cap="all" dirty="0">
                <a:latin typeface="Open Sans Light"/>
                <a:ea typeface="Open Sans Light"/>
                <a:cs typeface="Open Sans Light"/>
                <a:hlinkClick r:id="rId12"/>
              </a:rPr>
              <a:t>Language USA</a:t>
            </a:r>
            <a:r>
              <a:rPr lang="en-US" sz="2400" cap="all" dirty="0">
                <a:latin typeface="Open Sans Light"/>
                <a:ea typeface="Open Sans Light"/>
                <a:cs typeface="Open Sans Light"/>
              </a:rPr>
              <a:t> (translating documents in other languages)</a:t>
            </a:r>
            <a:endParaRPr lang="en-US" sz="2400" cap="all" dirty="0"/>
          </a:p>
          <a:p>
            <a:endParaRPr lang="en-US" dirty="0"/>
          </a:p>
        </p:txBody>
      </p:sp>
      <p:sp>
        <p:nvSpPr>
          <p:cNvPr id="6" name="Arrow: Right 5" descr="right arrow pointing to the QR code">
            <a:extLst>
              <a:ext uri="{FF2B5EF4-FFF2-40B4-BE49-F238E27FC236}">
                <a16:creationId xmlns:a16="http://schemas.microsoft.com/office/drawing/2014/main" id="{87CDA063-8B63-8340-C6ED-A6BB6AABF8A2}"/>
              </a:ext>
            </a:extLst>
          </p:cNvPr>
          <p:cNvSpPr/>
          <p:nvPr/>
        </p:nvSpPr>
        <p:spPr>
          <a:xfrm>
            <a:off x="6096000" y="1126648"/>
            <a:ext cx="3331792" cy="16868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D6AB9710-00C2-FF5D-AD37-4671037A9A3D}"/>
              </a:ext>
            </a:extLst>
          </p:cNvPr>
          <p:cNvPicPr>
            <a:picLocks noChangeAspect="1"/>
          </p:cNvPicPr>
          <p:nvPr/>
        </p:nvPicPr>
        <p:blipFill>
          <a:blip r:embed="rId13"/>
          <a:stretch>
            <a:fillRect/>
          </a:stretch>
        </p:blipFill>
        <p:spPr>
          <a:xfrm>
            <a:off x="9494694" y="263236"/>
            <a:ext cx="1886816" cy="1886816"/>
          </a:xfrm>
          <a:prstGeom prst="rect">
            <a:avLst/>
          </a:prstGeom>
        </p:spPr>
      </p:pic>
    </p:spTree>
    <p:custDataLst>
      <p:tags r:id="rId1"/>
    </p:custDataLst>
    <p:extLst>
      <p:ext uri="{BB962C8B-B14F-4D97-AF65-F5344CB8AC3E}">
        <p14:creationId xmlns:p14="http://schemas.microsoft.com/office/powerpoint/2010/main" val="7131203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Technical Assistance Team (TAT)</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Resource for LEAs in areas such as early childhood, secondary transition, fiscal, file reviews, correction of noncompliance process, significant disproportionality</a:t>
            </a:r>
          </a:p>
          <a:p>
            <a:pPr>
              <a:spcAft>
                <a:spcPts val="600"/>
              </a:spcAft>
            </a:pPr>
            <a:endParaRPr lang="en-US" sz="2400">
              <a:solidFill>
                <a:srgbClr val="12284C"/>
              </a:solidFill>
            </a:endParaRPr>
          </a:p>
          <a:p>
            <a:pPr marL="285750" indent="-285750">
              <a:spcAft>
                <a:spcPts val="600"/>
              </a:spcAft>
              <a:buFont typeface="Arial" panose="020B0604020202020204" pitchFamily="34" charset="0"/>
              <a:buChar char="•"/>
            </a:pPr>
            <a:r>
              <a:rPr lang="en-US" sz="2400">
                <a:solidFill>
                  <a:srgbClr val="12284C"/>
                </a:solidFill>
              </a:rPr>
              <a:t>Team members are retired Kansas special education professionals.</a:t>
            </a:r>
          </a:p>
          <a:p>
            <a:pPr>
              <a:spcAft>
                <a:spcPts val="600"/>
              </a:spcAft>
            </a:pPr>
            <a:endParaRPr lang="en-US" sz="2400"/>
          </a:p>
          <a:p>
            <a:pPr marL="285750" indent="-285750">
              <a:spcAft>
                <a:spcPts val="600"/>
              </a:spcAft>
              <a:buFont typeface="Arial" panose="020B0604020202020204" pitchFamily="34" charset="0"/>
              <a:buChar char="•"/>
            </a:pPr>
            <a:r>
              <a:rPr lang="en-US" sz="2400"/>
              <a:t>Request assistance by contacting Doug Tressler at </a:t>
            </a:r>
            <a:r>
              <a:rPr lang="en-US" sz="2400">
                <a:hlinkClick r:id="rId3"/>
              </a:rPr>
              <a:t>dtressler@keystonelearning.org </a:t>
            </a:r>
            <a:r>
              <a:rPr lang="en-US" sz="2400"/>
              <a:t>or through TASN at </a:t>
            </a:r>
            <a:r>
              <a:rPr lang="en-US" sz="2400">
                <a:hlinkClick r:id="rId4"/>
              </a:rPr>
              <a:t>www.ksdetasn.org</a:t>
            </a:r>
            <a:r>
              <a:rPr lang="en-US" sz="2400"/>
              <a:t>  </a:t>
            </a:r>
          </a:p>
        </p:txBody>
      </p:sp>
    </p:spTree>
    <p:extLst>
      <p:ext uri="{BB962C8B-B14F-4D97-AF65-F5344CB8AC3E}">
        <p14:creationId xmlns:p14="http://schemas.microsoft.com/office/powerpoint/2010/main" val="36244367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normAutofit/>
          </a:bodyPr>
          <a:lstStyle/>
          <a:p>
            <a:r>
              <a:rPr lang="en-US" sz="4000" dirty="0">
                <a:hlinkClick r:id="rId4"/>
              </a:rPr>
              <a:t>Technical Assistance System Network (TASN)</a:t>
            </a:r>
            <a:endParaRPr lang="en-US" sz="4000" dirty="0"/>
          </a:p>
        </p:txBody>
      </p:sp>
      <p:pic>
        <p:nvPicPr>
          <p:cNvPr id="8" name="Picture 7" descr="screenshot image of the request assistance form on TASN website">
            <a:extLst>
              <a:ext uri="{FF2B5EF4-FFF2-40B4-BE49-F238E27FC236}">
                <a16:creationId xmlns:a16="http://schemas.microsoft.com/office/drawing/2014/main" id="{FC348B10-0BB4-D259-466D-E37D093D84D7}"/>
              </a:ext>
            </a:extLst>
          </p:cNvPr>
          <p:cNvPicPr>
            <a:picLocks noChangeAspect="1"/>
          </p:cNvPicPr>
          <p:nvPr/>
        </p:nvPicPr>
        <p:blipFill>
          <a:blip r:embed="rId5"/>
          <a:stretch>
            <a:fillRect/>
          </a:stretch>
        </p:blipFill>
        <p:spPr>
          <a:xfrm>
            <a:off x="1289271" y="1292423"/>
            <a:ext cx="7315543" cy="4970248"/>
          </a:xfrm>
          <a:prstGeom prst="rect">
            <a:avLst/>
          </a:prstGeom>
        </p:spPr>
      </p:pic>
    </p:spTree>
    <p:custDataLst>
      <p:tags r:id="rId1"/>
    </p:custDataLst>
    <p:extLst>
      <p:ext uri="{BB962C8B-B14F-4D97-AF65-F5344CB8AC3E}">
        <p14:creationId xmlns:p14="http://schemas.microsoft.com/office/powerpoint/2010/main" val="42760437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6B61A-AFDE-45F6-BD84-B1BA810E428B}"/>
              </a:ext>
            </a:extLst>
          </p:cNvPr>
          <p:cNvSpPr>
            <a:spLocks noGrp="1"/>
          </p:cNvSpPr>
          <p:nvPr>
            <p:ph type="title" idx="4294967295"/>
          </p:nvPr>
        </p:nvSpPr>
        <p:spPr>
          <a:xfrm>
            <a:off x="274320" y="128547"/>
            <a:ext cx="10515600" cy="1325563"/>
          </a:xfrm>
        </p:spPr>
        <p:txBody>
          <a:bodyPr/>
          <a:lstStyle/>
          <a:p>
            <a:r>
              <a:rPr lang="en-US"/>
              <a:t>Contact Information</a:t>
            </a:r>
          </a:p>
        </p:txBody>
      </p:sp>
      <p:sp>
        <p:nvSpPr>
          <p:cNvPr id="3" name="Content Placeholder 2"/>
          <p:cNvSpPr>
            <a:spLocks noGrp="1"/>
          </p:cNvSpPr>
          <p:nvPr>
            <p:ph sz="quarter" idx="13"/>
          </p:nvPr>
        </p:nvSpPr>
        <p:spPr>
          <a:xfrm>
            <a:off x="0" y="2762528"/>
            <a:ext cx="4135273" cy="2354046"/>
          </a:xfrm>
          <a:ln>
            <a:noFill/>
          </a:ln>
        </p:spPr>
        <p:txBody>
          <a:bodyPr>
            <a:normAutofit/>
          </a:bodyPr>
          <a:lstStyle/>
          <a:p>
            <a:pPr lvl="1"/>
            <a:r>
              <a:rPr lang="en-US"/>
              <a:t>Cary Rogers</a:t>
            </a:r>
            <a:br>
              <a:rPr lang="en-US" sz="1800"/>
            </a:br>
            <a:r>
              <a:rPr lang="en-US" sz="1800"/>
              <a:t>Education Program Consultant</a:t>
            </a:r>
            <a:br>
              <a:rPr lang="en-US" sz="1800"/>
            </a:br>
            <a:r>
              <a:rPr lang="en-US" sz="1800"/>
              <a:t>Special Education &amp; Title Services</a:t>
            </a:r>
            <a:br>
              <a:rPr lang="en-US" sz="1800"/>
            </a:br>
            <a:r>
              <a:rPr lang="en-US" sz="1800"/>
              <a:t>(785) 296-0916</a:t>
            </a:r>
            <a:br>
              <a:rPr lang="en-US" sz="1800"/>
            </a:br>
            <a:r>
              <a:rPr lang="en-US" sz="1800">
                <a:hlinkClick r:id="rId4"/>
              </a:rPr>
              <a:t>crogers@ksde.org</a:t>
            </a:r>
            <a:r>
              <a:rPr lang="en-US" sz="1800"/>
              <a:t> </a:t>
            </a:r>
          </a:p>
        </p:txBody>
      </p:sp>
      <p:sp>
        <p:nvSpPr>
          <p:cNvPr id="2" name="Rectangle 1">
            <a:extLst>
              <a:ext uri="{FF2B5EF4-FFF2-40B4-BE49-F238E27FC236}">
                <a16:creationId xmlns:a16="http://schemas.microsoft.com/office/drawing/2014/main" id="{9479AAC2-7AFE-448F-A261-7ACB5013CF74}"/>
              </a:ext>
            </a:extLst>
          </p:cNvPr>
          <p:cNvSpPr/>
          <p:nvPr/>
        </p:nvSpPr>
        <p:spPr>
          <a:xfrm>
            <a:off x="4291128"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Josie McClendon</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296-5608</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5"/>
              </a:rPr>
              <a:t>jmcclendon@ksde.org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55DE6FB-89B9-42D8-8FC3-B3AAD5A1C945}"/>
              </a:ext>
            </a:extLst>
          </p:cNvPr>
          <p:cNvSpPr txBox="1"/>
          <p:nvPr/>
        </p:nvSpPr>
        <p:spPr>
          <a:xfrm>
            <a:off x="3495555" y="4781081"/>
            <a:ext cx="5200888" cy="1446550"/>
          </a:xfrm>
          <a:prstGeom prst="rect">
            <a:avLst/>
          </a:prstGeom>
          <a:noFill/>
        </p:spPr>
        <p:txBody>
          <a:bodyPr wrap="square" rtlCol="0">
            <a:spAutoFit/>
          </a:bodyPr>
          <a:lstStyle/>
          <a:p>
            <a:pPr algn="ctr"/>
            <a:r>
              <a:rPr lang="en-US" sz="4400">
                <a:ea typeface="Open Sans Light"/>
                <a:cs typeface="Open Sans Light"/>
                <a:hlinkClick r:id="rId6"/>
              </a:rPr>
              <a:t>filereview@ksde.org</a:t>
            </a:r>
            <a:r>
              <a:rPr lang="en-US" sz="4400">
                <a:ea typeface="Open Sans Light"/>
                <a:cs typeface="Open Sans Light"/>
              </a:rPr>
              <a:t> </a:t>
            </a:r>
            <a:endParaRPr lang="en-US" sz="4400"/>
          </a:p>
        </p:txBody>
      </p:sp>
      <p:sp>
        <p:nvSpPr>
          <p:cNvPr id="5" name="Rectangle 4">
            <a:extLst>
              <a:ext uri="{FF2B5EF4-FFF2-40B4-BE49-F238E27FC236}">
                <a16:creationId xmlns:a16="http://schemas.microsoft.com/office/drawing/2014/main" id="{A2B6669A-AC26-7144-2063-62177717DC0D}"/>
              </a:ext>
            </a:extLst>
          </p:cNvPr>
          <p:cNvSpPr/>
          <p:nvPr/>
        </p:nvSpPr>
        <p:spPr>
          <a:xfrm>
            <a:off x="8056724"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Dr. Crista Grimwood</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296-7262</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7"/>
              </a:rPr>
              <a:t>cgrimwood@ksde.org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133472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1731818" y="71144"/>
            <a:ext cx="10093177" cy="1074076"/>
          </a:xfrm>
        </p:spPr>
        <p:txBody>
          <a:bodyPr>
            <a:normAutofit fontScale="90000"/>
          </a:bodyPr>
          <a:lstStyle/>
          <a:p>
            <a:pPr algn="ctr"/>
            <a:r>
              <a:rPr lang="en-US" sz="3600" dirty="0"/>
              <a:t>Timeframe for Self-Assessment Stage- Cohort 2</a:t>
            </a:r>
          </a:p>
        </p:txBody>
      </p:sp>
      <p:pic>
        <p:nvPicPr>
          <p:cNvPr id="4" name="Picture 3">
            <a:extLst>
              <a:ext uri="{FF2B5EF4-FFF2-40B4-BE49-F238E27FC236}">
                <a16:creationId xmlns:a16="http://schemas.microsoft.com/office/drawing/2014/main" id="{42851162-3DAF-4325-87FE-54CEF65C46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7005" y="0"/>
            <a:ext cx="1364814" cy="1178703"/>
          </a:xfrm>
          <a:prstGeom prst="rect">
            <a:avLst/>
          </a:prstGeom>
        </p:spPr>
      </p:pic>
      <p:sp>
        <p:nvSpPr>
          <p:cNvPr id="2" name="TextBox 1">
            <a:extLst>
              <a:ext uri="{FF2B5EF4-FFF2-40B4-BE49-F238E27FC236}">
                <a16:creationId xmlns:a16="http://schemas.microsoft.com/office/drawing/2014/main" id="{CAA7FB8B-1BA7-46ED-95AF-0B9FA651C525}"/>
              </a:ext>
            </a:extLst>
          </p:cNvPr>
          <p:cNvSpPr txBox="1"/>
          <p:nvPr/>
        </p:nvSpPr>
        <p:spPr>
          <a:xfrm>
            <a:off x="367004" y="1049372"/>
            <a:ext cx="11351520" cy="530914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3200" dirty="0">
                <a:solidFill>
                  <a:srgbClr val="12284C"/>
                </a:solidFill>
              </a:rPr>
              <a:t>Be proactive – utilize an internal file review/ TAT support</a:t>
            </a:r>
            <a:endParaRPr lang="en-US" sz="3200" dirty="0">
              <a:solidFill>
                <a:srgbClr val="12284C"/>
              </a:solidFill>
              <a:ea typeface="Open Sans Light"/>
              <a:cs typeface="Open Sans Light"/>
            </a:endParaRPr>
          </a:p>
          <a:p>
            <a:pPr marL="800100" lvl="1" indent="-342900">
              <a:spcAft>
                <a:spcPts val="600"/>
              </a:spcAft>
              <a:buFont typeface="Arial" panose="020B0604020202020204" pitchFamily="34" charset="0"/>
              <a:buChar char="•"/>
            </a:pPr>
            <a:r>
              <a:rPr lang="en-US" sz="2000" cap="all" dirty="0">
                <a:ea typeface="Open Sans Light"/>
                <a:cs typeface="Open Sans Light"/>
                <a:hlinkClick r:id="rId4"/>
              </a:rPr>
              <a:t>IDEA &amp; GIFTED FILE REVIEW CONTINUOUS IMPROVEMENT MONITORING CONSIDERATION CHART </a:t>
            </a:r>
            <a:endParaRPr lang="en-US" sz="2000" cap="all" dirty="0">
              <a:ea typeface="Open Sans Light"/>
              <a:cs typeface="Open Sans Light"/>
            </a:endParaRPr>
          </a:p>
          <a:p>
            <a:pPr marL="800100" lvl="1" indent="-342900">
              <a:spcAft>
                <a:spcPts val="600"/>
              </a:spcAft>
              <a:buFont typeface="Arial" panose="020B0604020202020204" pitchFamily="34" charset="0"/>
              <a:buChar char="•"/>
            </a:pPr>
            <a:r>
              <a:rPr lang="en-US" sz="2000" b="0" i="0" u="sng" dirty="0">
                <a:solidFill>
                  <a:srgbClr val="2D4B69"/>
                </a:solidFill>
                <a:effectLst/>
                <a:hlinkClick r:id="rId5"/>
              </a:rPr>
              <a:t>Kansas Integrated Accountability System (KIAS) Investigative Questions for State Performance Plan Compliance Indicators</a:t>
            </a:r>
            <a:endParaRPr lang="en-US" sz="2000" dirty="0">
              <a:ea typeface="Open Sans Light"/>
              <a:cs typeface="Open Sans Light"/>
            </a:endParaRPr>
          </a:p>
          <a:p>
            <a:pPr marL="285750" indent="-285750">
              <a:spcAft>
                <a:spcPts val="600"/>
              </a:spcAft>
              <a:buFont typeface="Arial" panose="020B0604020202020204" pitchFamily="34" charset="0"/>
              <a:buChar char="•"/>
            </a:pPr>
            <a:r>
              <a:rPr lang="en-US" sz="3200" dirty="0"/>
              <a:t>June 5, 2025 – Notice of initial data collections –</a:t>
            </a:r>
            <a:endParaRPr lang="en-US" dirty="0"/>
          </a:p>
          <a:p>
            <a:pPr marL="742950" lvl="1" indent="-285750">
              <a:spcAft>
                <a:spcPts val="600"/>
              </a:spcAft>
              <a:buFont typeface="Arial" panose="020B0604020202020204" pitchFamily="34" charset="0"/>
              <a:buChar char="•"/>
            </a:pPr>
            <a:r>
              <a:rPr lang="en-US" sz="3200" dirty="0"/>
              <a:t>KIDS IDs available in KIAS </a:t>
            </a:r>
            <a:endParaRPr lang="en-US" sz="1100" dirty="0">
              <a:highlight>
                <a:srgbClr val="FFA400"/>
              </a:highlight>
              <a:ea typeface="Open Sans Light"/>
              <a:cs typeface="Open Sans Light"/>
            </a:endParaRPr>
          </a:p>
          <a:p>
            <a:pPr marL="285750" indent="-285750">
              <a:spcAft>
                <a:spcPts val="600"/>
              </a:spcAft>
              <a:buFont typeface="Arial" panose="020B0604020202020204" pitchFamily="34" charset="0"/>
              <a:buChar char="•"/>
            </a:pPr>
            <a:r>
              <a:rPr lang="en-US" sz="3200" dirty="0"/>
              <a:t>July 1– September 15, 2025: Data Collection Window - answering compliant or non-compliant</a:t>
            </a:r>
            <a:endParaRPr lang="en-US" sz="3200" dirty="0">
              <a:ea typeface="Open Sans Light"/>
              <a:cs typeface="Open Sans Light"/>
            </a:endParaRPr>
          </a:p>
          <a:p>
            <a:pPr marL="285750" indent="-285750">
              <a:spcAft>
                <a:spcPts val="600"/>
              </a:spcAft>
              <a:buFont typeface="Arial" panose="020B0604020202020204" pitchFamily="34" charset="0"/>
              <a:buChar char="•"/>
            </a:pPr>
            <a:r>
              <a:rPr lang="en-US" sz="3200" dirty="0">
                <a:solidFill>
                  <a:srgbClr val="12284C"/>
                </a:solidFill>
              </a:rPr>
              <a:t>Deadline for </a:t>
            </a:r>
            <a:r>
              <a:rPr lang="en-US" sz="3200" u="sng" dirty="0">
                <a:solidFill>
                  <a:srgbClr val="12284C"/>
                </a:solidFill>
              </a:rPr>
              <a:t>all items</a:t>
            </a:r>
            <a:r>
              <a:rPr lang="en-US" sz="3200" dirty="0">
                <a:solidFill>
                  <a:srgbClr val="12284C"/>
                </a:solidFill>
              </a:rPr>
              <a:t> is 11:59 p.m. Central Time.</a:t>
            </a:r>
            <a:endParaRPr lang="en-US" sz="3200" dirty="0"/>
          </a:p>
          <a:p>
            <a:pPr>
              <a:spcAft>
                <a:spcPts val="600"/>
              </a:spcAft>
            </a:pPr>
            <a:endParaRPr lang="en-US" sz="3200" dirty="0">
              <a:ea typeface="Open Sans Light"/>
              <a:cs typeface="Open Sans Light"/>
            </a:endParaRPr>
          </a:p>
        </p:txBody>
      </p:sp>
    </p:spTree>
    <p:extLst>
      <p:ext uri="{BB962C8B-B14F-4D97-AF65-F5344CB8AC3E}">
        <p14:creationId xmlns:p14="http://schemas.microsoft.com/office/powerpoint/2010/main" val="337777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32F8CB-E155-37FD-D568-168792CF8E9B}"/>
              </a:ext>
            </a:extLst>
          </p:cNvPr>
          <p:cNvSpPr>
            <a:spLocks noGrp="1"/>
          </p:cNvSpPr>
          <p:nvPr>
            <p:ph idx="1"/>
          </p:nvPr>
        </p:nvSpPr>
        <p:spPr/>
        <p:txBody>
          <a:bodyPr>
            <a:normAutofit lnSpcReduction="10000"/>
          </a:bodyPr>
          <a:lstStyle/>
          <a:p>
            <a:pPr>
              <a:lnSpc>
                <a:spcPct val="100000"/>
              </a:lnSpc>
            </a:pPr>
            <a:r>
              <a:rPr lang="en-US" dirty="0"/>
              <a:t>Any district that initially reports non-compliance can submit documentation that they have located showing they are compliant.</a:t>
            </a:r>
          </a:p>
          <a:p>
            <a:pPr lvl="1">
              <a:lnSpc>
                <a:spcPct val="100000"/>
              </a:lnSpc>
            </a:pPr>
            <a:r>
              <a:rPr lang="en-US" dirty="0"/>
              <a:t>This does not include documentation showing they have corrected the non-compliance after submitting initial data collection</a:t>
            </a:r>
          </a:p>
          <a:p>
            <a:pPr>
              <a:lnSpc>
                <a:spcPct val="100000"/>
              </a:lnSpc>
            </a:pPr>
            <a:r>
              <a:rPr lang="en-US" dirty="0"/>
              <a:t>20 districts that report 100% compliance will be randomly selected for data verification.</a:t>
            </a:r>
          </a:p>
          <a:p>
            <a:pPr lvl="1">
              <a:lnSpc>
                <a:spcPct val="100000"/>
              </a:lnSpc>
            </a:pPr>
            <a:r>
              <a:rPr lang="en-US" dirty="0"/>
              <a:t>These districts will be required to submit documentation on 5-7 questions that KSDE has chosen for random data verification.</a:t>
            </a:r>
          </a:p>
          <a:p>
            <a:pPr lvl="1">
              <a:lnSpc>
                <a:spcPct val="100000"/>
              </a:lnSpc>
            </a:pPr>
            <a:r>
              <a:rPr lang="en-US" dirty="0"/>
              <a:t>One IDEA and one gifted SSID will be pulled from the original SSID pull</a:t>
            </a:r>
          </a:p>
          <a:p>
            <a:pPr>
              <a:lnSpc>
                <a:spcPct val="100000"/>
              </a:lnSpc>
            </a:pPr>
            <a:r>
              <a:rPr lang="en-US" dirty="0">
                <a:highlight>
                  <a:srgbClr val="FFFF00"/>
                </a:highlight>
              </a:rPr>
              <a:t>A submit button will be added to both of these tabs</a:t>
            </a:r>
            <a:r>
              <a:rPr lang="en-US" dirty="0"/>
              <a:t>. </a:t>
            </a:r>
          </a:p>
          <a:p>
            <a:pPr marL="457200" lvl="1" indent="0">
              <a:buNone/>
            </a:pPr>
            <a:endParaRPr lang="en-US" dirty="0"/>
          </a:p>
        </p:txBody>
      </p:sp>
      <p:sp>
        <p:nvSpPr>
          <p:cNvPr id="3" name="Title 2">
            <a:extLst>
              <a:ext uri="{FF2B5EF4-FFF2-40B4-BE49-F238E27FC236}">
                <a16:creationId xmlns:a16="http://schemas.microsoft.com/office/drawing/2014/main" id="{EA85D08A-677F-0970-48E9-544E22899330}"/>
              </a:ext>
            </a:extLst>
          </p:cNvPr>
          <p:cNvSpPr>
            <a:spLocks noGrp="1"/>
          </p:cNvSpPr>
          <p:nvPr>
            <p:ph type="title"/>
          </p:nvPr>
        </p:nvSpPr>
        <p:spPr>
          <a:xfrm>
            <a:off x="838199" y="365125"/>
            <a:ext cx="10914089" cy="1325563"/>
          </a:xfrm>
        </p:spPr>
        <p:txBody>
          <a:bodyPr>
            <a:normAutofit fontScale="90000"/>
          </a:bodyPr>
          <a:lstStyle/>
          <a:p>
            <a:r>
              <a:rPr lang="en-US" dirty="0"/>
              <a:t>Data Verification (9/20/25-10/2/25) and Compliance Verification (10/10/25-10/24/25)</a:t>
            </a:r>
          </a:p>
        </p:txBody>
      </p:sp>
    </p:spTree>
    <p:extLst>
      <p:ext uri="{BB962C8B-B14F-4D97-AF65-F5344CB8AC3E}">
        <p14:creationId xmlns:p14="http://schemas.microsoft.com/office/powerpoint/2010/main" val="48674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4"/>
            <a:ext cx="11457992" cy="981801"/>
          </a:xfrm>
        </p:spPr>
        <p:txBody>
          <a:bodyPr>
            <a:normAutofit fontScale="90000"/>
          </a:bodyPr>
          <a:lstStyle/>
          <a:p>
            <a:r>
              <a:rPr lang="en-US" sz="3600"/>
              <a:t>To Redact or Not to Redact? FERPA &amp; IDEA exceptions</a:t>
            </a:r>
          </a:p>
        </p:txBody>
      </p:sp>
      <p:sp>
        <p:nvSpPr>
          <p:cNvPr id="2" name="TextBox 1">
            <a:extLst>
              <a:ext uri="{FF2B5EF4-FFF2-40B4-BE49-F238E27FC236}">
                <a16:creationId xmlns:a16="http://schemas.microsoft.com/office/drawing/2014/main" id="{CAA7FB8B-1BA7-46ED-95AF-0B9FA651C525}"/>
              </a:ext>
            </a:extLst>
          </p:cNvPr>
          <p:cNvSpPr txBox="1"/>
          <p:nvPr/>
        </p:nvSpPr>
        <p:spPr>
          <a:xfrm>
            <a:off x="283876" y="934612"/>
            <a:ext cx="11351520"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300">
                <a:solidFill>
                  <a:srgbClr val="12284C"/>
                </a:solidFill>
              </a:rPr>
              <a:t>When uploading student records into the KIAS web application for Data Verification, </a:t>
            </a:r>
            <a:r>
              <a:rPr lang="en-US" sz="2300" b="1">
                <a:solidFill>
                  <a:srgbClr val="12284C"/>
                </a:solidFill>
                <a:highlight>
                  <a:srgbClr val="FFFF00"/>
                </a:highlight>
              </a:rPr>
              <a:t>it is </a:t>
            </a:r>
            <a:r>
              <a:rPr lang="en-US" sz="2300" b="1" u="sng">
                <a:solidFill>
                  <a:srgbClr val="12284C"/>
                </a:solidFill>
                <a:highlight>
                  <a:srgbClr val="FFFF00"/>
                </a:highlight>
              </a:rPr>
              <a:t>not</a:t>
            </a:r>
            <a:r>
              <a:rPr lang="en-US" sz="2300" b="1">
                <a:solidFill>
                  <a:srgbClr val="12284C"/>
                </a:solidFill>
                <a:highlight>
                  <a:srgbClr val="FFFF00"/>
                </a:highlight>
              </a:rPr>
              <a:t> necessary to redact personally identifiable information</a:t>
            </a:r>
            <a:r>
              <a:rPr lang="en-US" sz="2300">
                <a:solidFill>
                  <a:srgbClr val="12284C"/>
                </a:solidFill>
              </a:rPr>
              <a:t>.</a:t>
            </a:r>
          </a:p>
          <a:p>
            <a:pPr marL="285750" indent="-285750">
              <a:spcAft>
                <a:spcPts val="600"/>
              </a:spcAft>
              <a:buFont typeface="Arial" panose="020B0604020202020204" pitchFamily="34" charset="0"/>
              <a:buChar char="•"/>
            </a:pPr>
            <a:r>
              <a:rPr lang="en-US" sz="2300">
                <a:solidFill>
                  <a:srgbClr val="12284C"/>
                </a:solidFill>
              </a:rPr>
              <a:t>FERPA regulations state: “An educational agency or institution may disclose personally identifiable information from an education record of a student without consent if the disclosure is to authorized representatives of state and local education authorities…. Authorized representatives of the officials or agencies may have access to education records in connection with an audit or evaluation of Federal or State supported education programs, or for the enforcement of or compliance with federal legal requirements that relate to those programs.” See 34 C.F.R. 99.31(a)(3)(iv); 99.35(a)(1)</a:t>
            </a:r>
          </a:p>
          <a:p>
            <a:pPr marL="285750" indent="-285750">
              <a:spcAft>
                <a:spcPts val="600"/>
              </a:spcAft>
              <a:buFont typeface="Arial" panose="020B0604020202020204" pitchFamily="34" charset="0"/>
              <a:buChar char="•"/>
            </a:pPr>
            <a:r>
              <a:rPr lang="en-US" sz="2300">
                <a:solidFill>
                  <a:srgbClr val="12284C"/>
                </a:solidFill>
              </a:rPr>
              <a:t>IDEA regulations state: “Parental consent is not required before personally identifiable information is released to officials of participating agencies for purposes of meeting a requirement of this part.” See 34 C.F.R. 300.622(b)(1)</a:t>
            </a:r>
            <a:endParaRPr lang="en-US" sz="2300"/>
          </a:p>
        </p:txBody>
      </p:sp>
    </p:spTree>
    <p:extLst>
      <p:ext uri="{BB962C8B-B14F-4D97-AF65-F5344CB8AC3E}">
        <p14:creationId xmlns:p14="http://schemas.microsoft.com/office/powerpoint/2010/main" val="740864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344-2E14-4293-BA8C-66BB98FECC40}"/>
              </a:ext>
            </a:extLst>
          </p:cNvPr>
          <p:cNvSpPr>
            <a:spLocks noGrp="1"/>
          </p:cNvSpPr>
          <p:nvPr>
            <p:ph type="title"/>
          </p:nvPr>
        </p:nvSpPr>
        <p:spPr/>
        <p:txBody>
          <a:bodyPr/>
          <a:lstStyle/>
          <a:p>
            <a:r>
              <a:rPr lang="en-US" dirty="0">
                <a:hlinkClick r:id="rId3">
                  <a:extLst>
                    <a:ext uri="{A12FA001-AC4F-418D-AE19-62706E023703}">
                      <ahyp:hlinkClr xmlns:ahyp="http://schemas.microsoft.com/office/drawing/2018/hyperlinkcolor" val="tx"/>
                    </a:ext>
                  </a:extLst>
                </a:hlinkClick>
              </a:rPr>
              <a:t>Continuous Improvement Consideration Chart</a:t>
            </a:r>
            <a:endParaRPr lang="en-US" dirty="0"/>
          </a:p>
        </p:txBody>
      </p:sp>
    </p:spTree>
    <p:extLst>
      <p:ext uri="{BB962C8B-B14F-4D97-AF65-F5344CB8AC3E}">
        <p14:creationId xmlns:p14="http://schemas.microsoft.com/office/powerpoint/2010/main" val="254279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2B2EE-87E9-464B-9F3A-F507A43E0DBC}"/>
              </a:ext>
            </a:extLst>
          </p:cNvPr>
          <p:cNvSpPr>
            <a:spLocks noGrp="1"/>
          </p:cNvSpPr>
          <p:nvPr>
            <p:ph idx="1"/>
          </p:nvPr>
        </p:nvSpPr>
        <p:spPr>
          <a:xfrm>
            <a:off x="838200" y="1644073"/>
            <a:ext cx="11049000" cy="4532890"/>
          </a:xfrm>
        </p:spPr>
        <p:txBody>
          <a:bodyPr>
            <a:normAutofit/>
          </a:bodyPr>
          <a:lstStyle/>
          <a:p>
            <a:pPr fontAlgn="base"/>
            <a:r>
              <a:rPr lang="en-US" sz="2400"/>
              <a:t>8:30-9:00       Registration​</a:t>
            </a:r>
          </a:p>
          <a:p>
            <a:pPr fontAlgn="base"/>
            <a:r>
              <a:rPr lang="en-US" sz="2400"/>
              <a:t>9:00-9:15       Welcome and Review of the day ​</a:t>
            </a:r>
          </a:p>
          <a:p>
            <a:pPr fontAlgn="base"/>
            <a:r>
              <a:rPr lang="en-US" sz="2400"/>
              <a:t>9:15-9:45       KIAS Overview ​</a:t>
            </a:r>
          </a:p>
          <a:p>
            <a:pPr fontAlgn="base"/>
            <a:r>
              <a:rPr lang="en-US" sz="2400"/>
              <a:t>9:45-11:30     IDEA and Gifted Self-Assessment Requirements​</a:t>
            </a:r>
          </a:p>
          <a:p>
            <a:pPr fontAlgn="base"/>
            <a:r>
              <a:rPr lang="en-US" sz="2400"/>
              <a:t>11:30-12:30   Lunch​</a:t>
            </a:r>
          </a:p>
          <a:p>
            <a:pPr fontAlgn="base"/>
            <a:r>
              <a:rPr lang="en-US" sz="2400"/>
              <a:t>12:30-2:45     IDEA and Gifted Self-Assessment Requirements continued​</a:t>
            </a:r>
          </a:p>
          <a:p>
            <a:pPr fontAlgn="base"/>
            <a:r>
              <a:rPr lang="en-US" sz="2400"/>
              <a:t>2:45-3:00       Wrap up​</a:t>
            </a:r>
          </a:p>
          <a:p>
            <a:pPr marL="0" indent="0" fontAlgn="base">
              <a:buNone/>
            </a:pPr>
            <a:endParaRPr lang="en-US" sz="2400"/>
          </a:p>
          <a:p>
            <a:pPr fontAlgn="base"/>
            <a:r>
              <a:rPr lang="en-US" sz="2400"/>
              <a:t>Breaks may be taken as often and as needed throughout the day</a:t>
            </a:r>
            <a:r>
              <a:rPr lang="en-US"/>
              <a:t>​</a:t>
            </a:r>
          </a:p>
        </p:txBody>
      </p:sp>
      <p:sp>
        <p:nvSpPr>
          <p:cNvPr id="3" name="Title 2">
            <a:extLst>
              <a:ext uri="{FF2B5EF4-FFF2-40B4-BE49-F238E27FC236}">
                <a16:creationId xmlns:a16="http://schemas.microsoft.com/office/drawing/2014/main" id="{D2B5FFF4-96EC-4603-8EDC-0022E0AE3F66}"/>
              </a:ext>
            </a:extLst>
          </p:cNvPr>
          <p:cNvSpPr>
            <a:spLocks noGrp="1"/>
          </p:cNvSpPr>
          <p:nvPr>
            <p:ph type="title"/>
          </p:nvPr>
        </p:nvSpPr>
        <p:spPr/>
        <p:txBody>
          <a:bodyPr/>
          <a:lstStyle/>
          <a:p>
            <a:r>
              <a:rPr lang="en-US"/>
              <a:t>Agenda</a:t>
            </a:r>
          </a:p>
        </p:txBody>
      </p:sp>
    </p:spTree>
    <p:custDataLst>
      <p:tags r:id="rId1"/>
    </p:custDataLst>
    <p:extLst>
      <p:ext uri="{BB962C8B-B14F-4D97-AF65-F5344CB8AC3E}">
        <p14:creationId xmlns:p14="http://schemas.microsoft.com/office/powerpoint/2010/main" val="67429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9C9F4-7464-1DF3-A64F-AB1D9D3E8E8B}"/>
              </a:ext>
            </a:extLst>
          </p:cNvPr>
          <p:cNvSpPr>
            <a:spLocks noGrp="1"/>
          </p:cNvSpPr>
          <p:nvPr>
            <p:ph type="title"/>
          </p:nvPr>
        </p:nvSpPr>
        <p:spPr/>
        <p:txBody>
          <a:bodyPr>
            <a:normAutofit/>
          </a:bodyPr>
          <a:lstStyle/>
          <a:p>
            <a:r>
              <a:rPr lang="en-US" sz="2000">
                <a:latin typeface="Open Sans Semibold"/>
                <a:ea typeface="Open Sans Semibold"/>
                <a:cs typeface="Open Sans Semibold"/>
              </a:rPr>
              <a:t>IDEA &amp; Gifted File Review Continuous Improvement Monitoring Consideration Chart: A Technical Assistance Tool for LEAs Conducting KIAS IDEA &amp; Gifted File Reviews and/or Internal System Reviews</a:t>
            </a:r>
          </a:p>
        </p:txBody>
      </p:sp>
      <p:graphicFrame>
        <p:nvGraphicFramePr>
          <p:cNvPr id="7" name="Content Placeholder 6">
            <a:extLst>
              <a:ext uri="{FF2B5EF4-FFF2-40B4-BE49-F238E27FC236}">
                <a16:creationId xmlns:a16="http://schemas.microsoft.com/office/drawing/2014/main" id="{DCE2D12E-630B-443A-8029-749AD02819A0}"/>
              </a:ext>
            </a:extLst>
          </p:cNvPr>
          <p:cNvGraphicFramePr>
            <a:graphicFrameLocks noGrp="1"/>
          </p:cNvGraphicFramePr>
          <p:nvPr>
            <p:ph idx="1"/>
            <p:extLst>
              <p:ext uri="{D42A27DB-BD31-4B8C-83A1-F6EECF244321}">
                <p14:modId xmlns:p14="http://schemas.microsoft.com/office/powerpoint/2010/main" val="2718060785"/>
              </p:ext>
            </p:extLst>
          </p:nvPr>
        </p:nvGraphicFramePr>
        <p:xfrm>
          <a:off x="1080247" y="1497106"/>
          <a:ext cx="10161493" cy="4688542"/>
        </p:xfrm>
        <a:graphic>
          <a:graphicData uri="http://schemas.openxmlformats.org/drawingml/2006/table">
            <a:tbl>
              <a:tblPr firstRow="1">
                <a:tableStyleId>{5DA37D80-6434-44D0-A028-1B22A696006F}</a:tableStyleId>
              </a:tblPr>
              <a:tblGrid>
                <a:gridCol w="3386932">
                  <a:extLst>
                    <a:ext uri="{9D8B030D-6E8A-4147-A177-3AD203B41FA5}">
                      <a16:colId xmlns:a16="http://schemas.microsoft.com/office/drawing/2014/main" val="737041078"/>
                    </a:ext>
                  </a:extLst>
                </a:gridCol>
                <a:gridCol w="3386932">
                  <a:extLst>
                    <a:ext uri="{9D8B030D-6E8A-4147-A177-3AD203B41FA5}">
                      <a16:colId xmlns:a16="http://schemas.microsoft.com/office/drawing/2014/main" val="3032554237"/>
                    </a:ext>
                  </a:extLst>
                </a:gridCol>
                <a:gridCol w="3387629">
                  <a:extLst>
                    <a:ext uri="{9D8B030D-6E8A-4147-A177-3AD203B41FA5}">
                      <a16:colId xmlns:a16="http://schemas.microsoft.com/office/drawing/2014/main" val="3146109888"/>
                    </a:ext>
                  </a:extLst>
                </a:gridCol>
              </a:tblGrid>
              <a:tr h="223264">
                <a:tc>
                  <a:txBody>
                    <a:bodyPr/>
                    <a:lstStyle/>
                    <a:p>
                      <a:pPr marL="0" marR="96520" algn="ctr">
                        <a:spcBef>
                          <a:spcPts val="285"/>
                        </a:spcBef>
                        <a:spcAft>
                          <a:spcPts val="0"/>
                        </a:spcAft>
                      </a:pPr>
                      <a:r>
                        <a:rPr lang="en-US" sz="1200">
                          <a:effectLst/>
                        </a:rPr>
                        <a:t>File Review Question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Documentation Requirements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Acceptable Practices</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087454"/>
                  </a:ext>
                </a:extLst>
              </a:tr>
              <a:tr h="2604745">
                <a:tc>
                  <a:txBody>
                    <a:bodyPr/>
                    <a:lstStyle/>
                    <a:p>
                      <a:pPr marL="0" marR="0">
                        <a:spcBef>
                          <a:spcPts val="5"/>
                        </a:spcBef>
                        <a:spcAft>
                          <a:spcPts val="0"/>
                        </a:spcAft>
                      </a:pPr>
                      <a:r>
                        <a:rPr lang="en-US" sz="1000">
                          <a:effectLst/>
                        </a:rPr>
                        <a:t>Question #1:</a:t>
                      </a:r>
                      <a:endParaRPr lang="en-US" sz="1100">
                        <a:effectLst/>
                      </a:endParaRPr>
                    </a:p>
                    <a:p>
                      <a:pPr marL="0" marR="96520">
                        <a:spcBef>
                          <a:spcPts val="285"/>
                        </a:spcBef>
                        <a:spcAft>
                          <a:spcPts val="0"/>
                        </a:spcAft>
                      </a:pPr>
                      <a:r>
                        <a:rPr lang="en-US" sz="1000">
                          <a:effectLst/>
                        </a:rPr>
                        <a:t>Was a copy of parent rights/procedural safeguards provided to both of the student’s parents (or legal education decision-maker) </a:t>
                      </a:r>
                      <a:r>
                        <a:rPr lang="en-US" sz="1100">
                          <a:effectLst/>
                        </a:rPr>
                        <a:t>     </a:t>
                      </a:r>
                      <a:r>
                        <a:rPr lang="en-US" sz="1000">
                          <a:effectLst/>
                        </a:rPr>
                        <a:t>and the student (if the student is 18 or older) in all required instances and in the native language of the parents/adult student or other mode of communication used by the parents/adult student?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54940" lvl="0" indent="-342900">
                        <a:spcBef>
                          <a:spcPts val="0"/>
                        </a:spcBef>
                        <a:spcAft>
                          <a:spcPts val="0"/>
                        </a:spcAft>
                        <a:buFont typeface="Symbol" panose="05050102010706020507" pitchFamily="18" charset="2"/>
                        <a:buChar char=""/>
                        <a:tabLst>
                          <a:tab pos="295275" algn="l"/>
                          <a:tab pos="295910" algn="l"/>
                        </a:tabLst>
                      </a:pPr>
                      <a:r>
                        <a:rPr lang="en-US" sz="1000">
                          <a:effectLst/>
                        </a:rPr>
                        <a:t>Documentation that copy of parent rights/procedural safeguards was provided to both of the student’s parents (or legal education decision-maker) when parents are living in separate households and student (if 18 or older) in ALL required instances, AND</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Evidence that parent rights/procedural safeguards provided were written in the native language or other mode of communication used by the parents/adult student.</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Gather documentation that one parent cannot be located.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Provide parent rights to both parents when parents are living in separate households; AND</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Provide parent rights in native language or other mode of communication used by parents/adult student;</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Offer to convene the team to reconsider the action taken by the LEA with the parent.</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2511299537"/>
                  </a:ext>
                </a:extLst>
              </a:tr>
              <a:tr h="1860533">
                <a:tc>
                  <a:txBody>
                    <a:bodyPr/>
                    <a:lstStyle/>
                    <a:p>
                      <a:pPr marL="0" marR="0">
                        <a:lnSpc>
                          <a:spcPct val="100000"/>
                        </a:lnSpc>
                        <a:spcBef>
                          <a:spcPts val="5"/>
                        </a:spcBef>
                        <a:spcAft>
                          <a:spcPts val="0"/>
                        </a:spcAft>
                      </a:pPr>
                      <a:r>
                        <a:rPr lang="en-US" sz="1000">
                          <a:effectLst/>
                        </a:rPr>
                        <a:t>Question #2:</a:t>
                      </a:r>
                      <a:endParaRPr lang="en-US" sz="1100">
                        <a:effectLst/>
                      </a:endParaRPr>
                    </a:p>
                    <a:p>
                      <a:pPr marL="0" marR="96520">
                        <a:spcBef>
                          <a:spcPts val="285"/>
                        </a:spcBef>
                        <a:spcAft>
                          <a:spcPts val="0"/>
                        </a:spcAft>
                      </a:pPr>
                      <a:r>
                        <a:rPr lang="en-US" sz="1000">
                          <a:effectLst/>
                        </a:rPr>
                        <a:t>Were evaluation materials selected and administered so as to not be discriminatory on a racial or cultural basis?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1557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There must be documentation to show that elimination of racial and cultural discrimination was considered when selecting and administering evaluation materials for the particular student.</a:t>
                      </a:r>
                      <a:endParaRPr lang="en-US" sz="1100">
                        <a:effectLst/>
                      </a:endParaRPr>
                    </a:p>
                    <a:p>
                      <a:pPr marL="0" marR="97790">
                        <a:spcBef>
                          <a:spcPts val="0"/>
                        </a:spcBef>
                        <a:spcAft>
                          <a:spcPts val="0"/>
                        </a:spcAft>
                      </a:pPr>
                      <a:r>
                        <a:rPr lang="en-US" sz="1150">
                          <a:effectLst/>
                        </a:rPr>
                        <a:t> </a:t>
                      </a:r>
                      <a:endParaRPr lang="en-US" sz="1100">
                        <a:effectLst/>
                      </a:endParaRPr>
                    </a:p>
                    <a:p>
                      <a:pPr marL="0" marR="96520">
                        <a:spcBef>
                          <a:spcPts val="285"/>
                        </a:spcBef>
                        <a:spcAft>
                          <a:spcPts val="0"/>
                        </a:spcAft>
                      </a:pPr>
                      <a:r>
                        <a:rPr lang="en-US" sz="1000">
                          <a:effectLst/>
                        </a:rPr>
                        <a:t>NOTE: A checkbox or boiler plate language does not meet this requirement.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02870" lvl="0" indent="-342900" fontAlgn="base">
                        <a:spcBef>
                          <a:spcPts val="0"/>
                        </a:spcBef>
                        <a:spcAft>
                          <a:spcPts val="0"/>
                        </a:spcAft>
                        <a:buSzPts val="1000"/>
                        <a:buFont typeface="Arial" panose="020B0604020202020204" pitchFamily="34" charset="0"/>
                        <a:buChar char="●"/>
                      </a:pPr>
                      <a:r>
                        <a:rPr lang="en-US" sz="1000">
                          <a:effectLst/>
                        </a:rPr>
                        <a:t>Document the assessment selection and administration thought process used, including how racial and cultural bias was considered for the particular student (e.g., review of relevant evidence from technical manuals and other demographic information considered by the team for this particular student) OR</a:t>
                      </a:r>
                      <a:endParaRPr lang="en-US" sz="1100">
                        <a:effectLst/>
                      </a:endParaRPr>
                    </a:p>
                    <a:p>
                      <a:pPr marL="342900" marR="102870" lvl="0" indent="-342900" fontAlgn="base">
                        <a:spcBef>
                          <a:spcPts val="0"/>
                        </a:spcBef>
                        <a:spcAft>
                          <a:spcPts val="0"/>
                        </a:spcAft>
                        <a:buSzPts val="1000"/>
                        <a:buFont typeface="Arial" panose="020B0604020202020204" pitchFamily="34" charset="0"/>
                        <a:buChar char="●"/>
                      </a:pPr>
                      <a:r>
                        <a:rPr lang="en-US" sz="1000">
                          <a:effectLst/>
                        </a:rPr>
                        <a:t>Provide PWN and obtain parent consent and conduct non-discriminatory evaluation.</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3081821386"/>
                  </a:ext>
                </a:extLst>
              </a:tr>
            </a:tbl>
          </a:graphicData>
        </a:graphic>
      </p:graphicFrame>
    </p:spTree>
    <p:extLst>
      <p:ext uri="{BB962C8B-B14F-4D97-AF65-F5344CB8AC3E}">
        <p14:creationId xmlns:p14="http://schemas.microsoft.com/office/powerpoint/2010/main" val="393968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EAB7A-28D2-2BBC-2462-4F7F5DE7D24A}"/>
              </a:ext>
            </a:extLst>
          </p:cNvPr>
          <p:cNvSpPr>
            <a:spLocks noGrp="1"/>
          </p:cNvSpPr>
          <p:nvPr>
            <p:ph idx="1"/>
          </p:nvPr>
        </p:nvSpPr>
        <p:spPr/>
        <p:txBody>
          <a:bodyPr>
            <a:normAutofit fontScale="92500" lnSpcReduction="10000"/>
          </a:bodyPr>
          <a:lstStyle/>
          <a:p>
            <a:pPr>
              <a:lnSpc>
                <a:spcPct val="110000"/>
              </a:lnSpc>
            </a:pPr>
            <a:r>
              <a:rPr lang="en-US" dirty="0"/>
              <a:t>Helpful documentation on Graduated students is often found on the Summary of Performance (SOP)</a:t>
            </a:r>
          </a:p>
          <a:p>
            <a:pPr>
              <a:lnSpc>
                <a:spcPct val="110000"/>
              </a:lnSpc>
            </a:pPr>
            <a:r>
              <a:rPr lang="en-US" dirty="0"/>
              <a:t>A Summary of Performance (SOP) is required for a child with a disability whose eligibility under special education terminates due to graduation with a regular diploma, or due to exceeding the age of eligibility. The local education agency must provide the child with a summary of the child’s academic achievement and functional performance, which must include recommendations on how to assist the child in meeting the child’s postsecondary goals (K.S.A. 72-3428(m); 34 C.F.R. 300.305(e)(3).</a:t>
            </a:r>
          </a:p>
        </p:txBody>
      </p:sp>
      <p:sp>
        <p:nvSpPr>
          <p:cNvPr id="3" name="Title 2">
            <a:extLst>
              <a:ext uri="{FF2B5EF4-FFF2-40B4-BE49-F238E27FC236}">
                <a16:creationId xmlns:a16="http://schemas.microsoft.com/office/drawing/2014/main" id="{0DF53750-D94E-4553-3457-152CB0EA56F1}"/>
              </a:ext>
            </a:extLst>
          </p:cNvPr>
          <p:cNvSpPr>
            <a:spLocks noGrp="1"/>
          </p:cNvSpPr>
          <p:nvPr>
            <p:ph type="title"/>
          </p:nvPr>
        </p:nvSpPr>
        <p:spPr/>
        <p:txBody>
          <a:bodyPr>
            <a:normAutofit/>
          </a:bodyPr>
          <a:lstStyle/>
          <a:p>
            <a:r>
              <a:rPr lang="en-US" sz="2800">
                <a:latin typeface="Open Sans Semibold"/>
                <a:ea typeface="Open Sans Semibold"/>
                <a:cs typeface="Open Sans Semibold"/>
              </a:rPr>
              <a:t>IDEA &amp; Gifted File Review Continuous Improvement Monitoring Consideration Chart: Reviewing files of Students who graduated</a:t>
            </a:r>
            <a:endParaRPr lang="en-US" sz="2800"/>
          </a:p>
        </p:txBody>
      </p:sp>
    </p:spTree>
    <p:extLst>
      <p:ext uri="{BB962C8B-B14F-4D97-AF65-F5344CB8AC3E}">
        <p14:creationId xmlns:p14="http://schemas.microsoft.com/office/powerpoint/2010/main" val="274914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3C02B-DA1F-C1FD-0B4B-ECA1E27764F9}"/>
              </a:ext>
            </a:extLst>
          </p:cNvPr>
          <p:cNvSpPr>
            <a:spLocks noGrp="1"/>
          </p:cNvSpPr>
          <p:nvPr>
            <p:ph idx="1"/>
          </p:nvPr>
        </p:nvSpPr>
        <p:spPr/>
        <p:txBody>
          <a:bodyPr>
            <a:normAutofit fontScale="92500" lnSpcReduction="10000"/>
          </a:bodyPr>
          <a:lstStyle/>
          <a:p>
            <a:pPr>
              <a:lnSpc>
                <a:spcPct val="110000"/>
              </a:lnSpc>
            </a:pPr>
            <a:r>
              <a:rPr lang="en-US"/>
              <a:t>The first activity the reevaluation team is to conduct is a review of existing data. The reevaluation team needs to consider all data that is currently available including evaluations and information provided by the parents, current classroom-based, local, or State assessments, and classroom-based observations; and observations by teachers and related service providers; and the child’s response to scientifically, research-based interventions, if implemented. The review of existing data, as part of the evaluation, may be conducted without a meeting and without consent from the parents (K.A.R. 91-408(c)(d); K.A.R. 91-40-27(e); 34 C.F.R. 300.305(b); 34 C.F.R. 300.300(d)(1)).</a:t>
            </a:r>
          </a:p>
        </p:txBody>
      </p:sp>
      <p:sp>
        <p:nvSpPr>
          <p:cNvPr id="3" name="Title 2">
            <a:extLst>
              <a:ext uri="{FF2B5EF4-FFF2-40B4-BE49-F238E27FC236}">
                <a16:creationId xmlns:a16="http://schemas.microsoft.com/office/drawing/2014/main" id="{C9FC0B95-CC85-E7E7-68FF-D60FCE83747C}"/>
              </a:ext>
            </a:extLst>
          </p:cNvPr>
          <p:cNvSpPr>
            <a:spLocks noGrp="1"/>
          </p:cNvSpPr>
          <p:nvPr>
            <p:ph type="title"/>
          </p:nvPr>
        </p:nvSpPr>
        <p:spPr>
          <a:xfrm>
            <a:off x="838200" y="434340"/>
            <a:ext cx="10515600" cy="1256348"/>
          </a:xfrm>
        </p:spPr>
        <p:txBody>
          <a:bodyPr>
            <a:normAutofit/>
          </a:bodyPr>
          <a:lstStyle/>
          <a:p>
            <a:r>
              <a:rPr lang="en-US" sz="2800">
                <a:latin typeface="Open Sans Semibold"/>
                <a:ea typeface="Open Sans Semibold"/>
                <a:cs typeface="Open Sans Semibold"/>
              </a:rPr>
              <a:t>IDEA &amp; Gifted File Review Continuous Improvement Monitoring Consideration Chart: Move-in Students and review of existing data</a:t>
            </a:r>
            <a:endParaRPr lang="en-US" sz="2800"/>
          </a:p>
        </p:txBody>
      </p:sp>
    </p:spTree>
    <p:extLst>
      <p:ext uri="{BB962C8B-B14F-4D97-AF65-F5344CB8AC3E}">
        <p14:creationId xmlns:p14="http://schemas.microsoft.com/office/powerpoint/2010/main" val="3320774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10455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p:txBody>
          <a:bodyPr/>
          <a:lstStyle/>
          <a:p>
            <a:r>
              <a:rPr lang="en-US"/>
              <a:t>Initial Data Collection</a:t>
            </a:r>
          </a:p>
        </p:txBody>
      </p:sp>
    </p:spTree>
    <p:custDataLst>
      <p:tags r:id="rId1"/>
    </p:custDataLst>
    <p:extLst>
      <p:ext uri="{BB962C8B-B14F-4D97-AF65-F5344CB8AC3E}">
        <p14:creationId xmlns:p14="http://schemas.microsoft.com/office/powerpoint/2010/main" val="218164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13342" y="3429000"/>
            <a:ext cx="10565316" cy="1841303"/>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 </a:t>
            </a:r>
            <a:r>
              <a:rPr lang="en-US" sz="4000" dirty="0"/>
              <a:t>Parent Rights</a:t>
            </a:r>
            <a:br>
              <a:rPr lang="en-US" sz="4000" dirty="0"/>
            </a:br>
            <a:r>
              <a:rPr lang="en-US" sz="4000" dirty="0">
                <a:hlinkClick r:id="rId5">
                  <a:extLst>
                    <a:ext uri="{A12FA001-AC4F-418D-AE19-62706E023703}">
                      <ahyp:hlinkClr xmlns:ahyp="http://schemas.microsoft.com/office/drawing/2018/hyperlinkcolor" val="tx"/>
                    </a:ext>
                  </a:extLst>
                </a:hlinkClick>
              </a:rPr>
              <a:t> </a:t>
            </a:r>
            <a:br>
              <a:rPr lang="en-US" dirty="0">
                <a:hlinkClick r:id="rId5">
                  <a:extLst>
                    <a:ext uri="{A12FA001-AC4F-418D-AE19-62706E023703}">
                      <ahyp:hlinkClr xmlns:ahyp="http://schemas.microsoft.com/office/drawing/2018/hyperlinkcolor" val="tx"/>
                    </a:ext>
                  </a:extLst>
                </a:hlinkClick>
              </a:rPr>
            </a:br>
            <a:endParaRPr lang="en-US" sz="3200" dirty="0"/>
          </a:p>
        </p:txBody>
      </p:sp>
    </p:spTree>
    <p:custDataLst>
      <p:tags r:id="rId1"/>
    </p:custDataLst>
    <p:extLst>
      <p:ext uri="{BB962C8B-B14F-4D97-AF65-F5344CB8AC3E}">
        <p14:creationId xmlns:p14="http://schemas.microsoft.com/office/powerpoint/2010/main" val="2401586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3C99FD8-2B7D-4A1E-AC0C-BDFEC9211F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a:t>
            </a:r>
          </a:p>
        </p:txBody>
      </p:sp>
      <p:sp>
        <p:nvSpPr>
          <p:cNvPr id="3" name="TextBox 2">
            <a:extLst>
              <a:ext uri="{FF2B5EF4-FFF2-40B4-BE49-F238E27FC236}">
                <a16:creationId xmlns:a16="http://schemas.microsoft.com/office/drawing/2014/main" id="{C7FF73AC-E66E-4DDB-BD5E-DE0948E9E9C4}"/>
              </a:ext>
            </a:extLst>
          </p:cNvPr>
          <p:cNvSpPr txBox="1"/>
          <p:nvPr/>
        </p:nvSpPr>
        <p:spPr>
          <a:xfrm>
            <a:off x="507472" y="228123"/>
            <a:ext cx="11521440" cy="6401753"/>
          </a:xfrm>
          <a:prstGeom prst="rect">
            <a:avLst/>
          </a:prstGeom>
          <a:noFill/>
        </p:spPr>
        <p:txBody>
          <a:bodyPr wrap="square" rtlCol="0">
            <a:spAutoFit/>
          </a:bodyPr>
          <a:lstStyle/>
          <a:p>
            <a:pPr marL="342900" indent="-342900">
              <a:buFont typeface="+mj-lt"/>
              <a:buAutoNum type="arabicPeriod"/>
            </a:pPr>
            <a:r>
              <a:rPr lang="en-US" sz="2000" dirty="0">
                <a:latin typeface="+mj-lt"/>
              </a:rPr>
              <a:t>Was a copy of parent rights/procedural safeguards provided to both student’s parents (or legal education decision-maker) and the student (if the student is 18 or older) in all required instances and in the native language of the parents/adult student or other mode of communication used by the parents/adult student? </a:t>
            </a:r>
            <a:r>
              <a:rPr lang="en-US" sz="2000" i="1" dirty="0">
                <a:latin typeface="+mj-lt"/>
              </a:rPr>
              <a:t>34 C.F.R. 300.504(a), (d); 34 C.F.R. 300.520(a)(1)(i); K.S.A. 72-3430(e); K.S.A. 72-3431(a)</a:t>
            </a:r>
          </a:p>
          <a:p>
            <a:endParaRPr lang="en-US" sz="2000" i="1" dirty="0">
              <a:latin typeface="+mj-lt"/>
              <a:ea typeface="Open Sans Light"/>
              <a:cs typeface="Open Sans Light"/>
            </a:endParaRPr>
          </a:p>
          <a:p>
            <a:r>
              <a:rPr lang="en-US" b="1" dirty="0">
                <a:ea typeface="Open Sans Light"/>
                <a:cs typeface="Open Sans Light"/>
              </a:rPr>
              <a:t>METHOD</a:t>
            </a:r>
            <a:r>
              <a:rPr lang="en-US" dirty="0">
                <a:ea typeface="Open Sans Light"/>
                <a:cs typeface="Open Sans Light"/>
              </a:rPr>
              <a:t>: </a:t>
            </a:r>
            <a:endParaRPr lang="en-US" dirty="0">
              <a:highlight>
                <a:srgbClr val="FFFF00"/>
              </a:highlight>
              <a:ea typeface="Open Sans Light" panose="020B0306030504020204" pitchFamily="34" charset="0"/>
              <a:cs typeface="Open Sans Light" panose="020B0306030504020204" pitchFamily="34" charset="0"/>
            </a:endParaRPr>
          </a:p>
          <a:p>
            <a:r>
              <a:rPr lang="en-US" b="1" dirty="0">
                <a:ea typeface="Open Sans Light"/>
                <a:cs typeface="Open Sans Light"/>
              </a:rPr>
              <a:t>First</a:t>
            </a:r>
            <a:r>
              <a:rPr lang="en-US" dirty="0">
                <a:ea typeface="Open Sans Light"/>
                <a:cs typeface="Open Sans Light"/>
              </a:rPr>
              <a:t>, determine the native language or other mode of communication used by the parents (or legal education decision-maker) and student (if 18 years or older). </a:t>
            </a:r>
            <a:endParaRPr lang="en-US" dirty="0">
              <a:highlight>
                <a:srgbClr val="FFFF00"/>
              </a:highlight>
              <a:ea typeface="Open Sans Light" panose="020B0306030504020204" pitchFamily="34" charset="0"/>
              <a:cs typeface="Open Sans Light" panose="020B0306030504020204" pitchFamily="34" charset="0"/>
            </a:endParaRPr>
          </a:p>
          <a:p>
            <a:endParaRPr lang="en-US" dirty="0">
              <a:ea typeface="Open Sans Light"/>
              <a:cs typeface="Open Sans Light"/>
            </a:endParaRPr>
          </a:p>
          <a:p>
            <a:r>
              <a:rPr lang="en-US" b="1" dirty="0">
                <a:ea typeface="Open Sans Light"/>
                <a:cs typeface="Open Sans Light"/>
              </a:rPr>
              <a:t>Next</a:t>
            </a:r>
            <a:r>
              <a:rPr lang="en-US" dirty="0">
                <a:ea typeface="Open Sans Light"/>
                <a:cs typeface="Open Sans Light"/>
              </a:rPr>
              <a:t>, check the student’s file to determine whether a copy of parent rights/procedural safeguards was provided to both parents (or legal education decision-maker) </a:t>
            </a:r>
            <a:r>
              <a:rPr lang="en-US" b="1" i="1" u="sng" dirty="0">
                <a:ea typeface="Open Sans Light"/>
                <a:cs typeface="Open Sans Light"/>
              </a:rPr>
              <a:t>if they do not reside in the same household</a:t>
            </a:r>
            <a:r>
              <a:rPr lang="en-US" dirty="0">
                <a:ea typeface="Open Sans Light"/>
                <a:cs typeface="Open Sans Light"/>
              </a:rPr>
              <a:t> and the student (if 18 or older) in all required instances and in their native language or other mode of communication. To do this, determine all instances when the provision of parent rights/procedural safeguards was required. Parent rights/procedural safeguards must be provided one time each school year AND in EACH of the following instances:</a:t>
            </a:r>
          </a:p>
          <a:p>
            <a:endParaRPr lang="en-US" dirty="0">
              <a:ea typeface="Open Sans Light"/>
              <a:cs typeface="Open Sans Light"/>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2000" i="1" dirty="0">
              <a:latin typeface="+mj-lt"/>
              <a:ea typeface="Open Sans Light"/>
              <a:cs typeface="Open Sans Light"/>
            </a:endParaRPr>
          </a:p>
          <a:p>
            <a:endParaRPr lang="en-US" dirty="0"/>
          </a:p>
        </p:txBody>
      </p:sp>
    </p:spTree>
    <p:custDataLst>
      <p:tags r:id="rId1"/>
    </p:custDataLst>
    <p:extLst>
      <p:ext uri="{BB962C8B-B14F-4D97-AF65-F5344CB8AC3E}">
        <p14:creationId xmlns:p14="http://schemas.microsoft.com/office/powerpoint/2010/main" val="126393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BB2208C-4363-4212-8450-382C5A2F24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 Continued</a:t>
            </a:r>
          </a:p>
        </p:txBody>
      </p:sp>
      <p:graphicFrame>
        <p:nvGraphicFramePr>
          <p:cNvPr id="7" name="Table 6">
            <a:extLst>
              <a:ext uri="{FF2B5EF4-FFF2-40B4-BE49-F238E27FC236}">
                <a16:creationId xmlns:a16="http://schemas.microsoft.com/office/drawing/2014/main" id="{40F1F212-A13C-4C33-9FFB-B6B77E035D71}"/>
              </a:ext>
            </a:extLst>
          </p:cNvPr>
          <p:cNvGraphicFramePr>
            <a:graphicFrameLocks noGrp="1"/>
          </p:cNvGraphicFramePr>
          <p:nvPr>
            <p:extLst>
              <p:ext uri="{D42A27DB-BD31-4B8C-83A1-F6EECF244321}">
                <p14:modId xmlns:p14="http://schemas.microsoft.com/office/powerpoint/2010/main" val="2700279789"/>
              </p:ext>
            </p:extLst>
          </p:nvPr>
        </p:nvGraphicFramePr>
        <p:xfrm>
          <a:off x="525517" y="394137"/>
          <a:ext cx="11254118" cy="2942896"/>
        </p:xfrm>
        <a:graphic>
          <a:graphicData uri="http://schemas.openxmlformats.org/drawingml/2006/table">
            <a:tbl>
              <a:tblPr firstRow="1" bandRow="1">
                <a:tableStyleId>{72833802-FEF1-4C79-8D5D-14CF1EAF98D9}</a:tableStyleId>
              </a:tblPr>
              <a:tblGrid>
                <a:gridCol w="11254118">
                  <a:extLst>
                    <a:ext uri="{9D8B030D-6E8A-4147-A177-3AD203B41FA5}">
                      <a16:colId xmlns:a16="http://schemas.microsoft.com/office/drawing/2014/main" val="2126456610"/>
                    </a:ext>
                  </a:extLst>
                </a:gridCol>
              </a:tblGrid>
              <a:tr h="354238">
                <a:tc>
                  <a:txBody>
                    <a:bodyPr/>
                    <a:lstStyle/>
                    <a:p>
                      <a:pPr marL="0" algn="ctr" rtl="0" eaLnBrk="1" latinLnBrk="0" hangingPunct="1">
                        <a:spcBef>
                          <a:spcPts val="0"/>
                        </a:spcBef>
                        <a:spcAft>
                          <a:spcPts val="0"/>
                        </a:spcAft>
                      </a:pPr>
                      <a:r>
                        <a:rPr lang="en-US" sz="1800" kern="1200">
                          <a:effectLst/>
                        </a:rPr>
                        <a:t>When Are Parent Rights Given?</a:t>
                      </a:r>
                      <a:endParaRPr lang="en-US">
                        <a:effectLst/>
                      </a:endParaRPr>
                    </a:p>
                  </a:txBody>
                  <a:tcPr marL="0" marR="0" marT="0" marB="0" anchor="ctr"/>
                </a:tc>
                <a:extLst>
                  <a:ext uri="{0D108BD9-81ED-4DB2-BD59-A6C34878D82A}">
                    <a16:rowId xmlns:a16="http://schemas.microsoft.com/office/drawing/2014/main" val="1898049774"/>
                  </a:ext>
                </a:extLst>
              </a:tr>
              <a:tr h="354238">
                <a:tc>
                  <a:txBody>
                    <a:bodyPr/>
                    <a:lstStyle/>
                    <a:p>
                      <a:pPr marL="285750" indent="-285750" rtl="0" latinLnBrk="0">
                        <a:spcBef>
                          <a:spcPts val="0"/>
                        </a:spcBef>
                        <a:spcAft>
                          <a:spcPts val="0"/>
                        </a:spcAft>
                        <a:buFont typeface="Arial" panose="020B0604020202020204" pitchFamily="34" charset="0"/>
                        <a:buChar char="•"/>
                      </a:pPr>
                      <a:r>
                        <a:rPr lang="en-US">
                          <a:effectLst/>
                        </a:rPr>
                        <a:t>Annually</a:t>
                      </a:r>
                      <a:endParaRPr lang="en-US">
                        <a:solidFill>
                          <a:schemeClr val="accent6">
                            <a:lumMod val="50000"/>
                          </a:schemeClr>
                        </a:solidFill>
                        <a:effectLst/>
                      </a:endParaRPr>
                    </a:p>
                  </a:txBody>
                  <a:tcPr marL="0" marR="0" marT="0" marB="0" anchor="ctr"/>
                </a:tc>
                <a:extLst>
                  <a:ext uri="{0D108BD9-81ED-4DB2-BD59-A6C34878D82A}">
                    <a16:rowId xmlns:a16="http://schemas.microsoft.com/office/drawing/2014/main" val="1410528696"/>
                  </a:ext>
                </a:extLst>
              </a:tr>
              <a:tr h="354238">
                <a:tc>
                  <a:txBody>
                    <a:bodyPr/>
                    <a:lstStyle/>
                    <a:p>
                      <a:pPr marL="285750" indent="-285750" rtl="0" latinLnBrk="0">
                        <a:spcBef>
                          <a:spcPts val="0"/>
                        </a:spcBef>
                        <a:spcAft>
                          <a:spcPts val="0"/>
                        </a:spcAft>
                        <a:buFont typeface="Arial"/>
                        <a:buChar char="•"/>
                      </a:pPr>
                      <a:r>
                        <a:rPr lang="en-US" sz="1800">
                          <a:effectLst/>
                        </a:rPr>
                        <a:t>Upon initial referral or parent request for evaluation</a:t>
                      </a:r>
                      <a:endParaRPr lang="en-US">
                        <a:effectLst/>
                      </a:endParaRPr>
                    </a:p>
                  </a:txBody>
                  <a:tcPr marL="0" marR="0" marT="0" marB="0" anchor="ctr"/>
                </a:tc>
                <a:extLst>
                  <a:ext uri="{0D108BD9-81ED-4DB2-BD59-A6C34878D82A}">
                    <a16:rowId xmlns:a16="http://schemas.microsoft.com/office/drawing/2014/main" val="1060845007"/>
                  </a:ext>
                </a:extLst>
              </a:tr>
              <a:tr h="354238">
                <a:tc>
                  <a:txBody>
                    <a:bodyPr/>
                    <a:lstStyle/>
                    <a:p>
                      <a:pPr marL="285750" indent="-285750" rtl="0" latinLnBrk="0">
                        <a:spcBef>
                          <a:spcPts val="0"/>
                        </a:spcBef>
                        <a:spcAft>
                          <a:spcPts val="0"/>
                        </a:spcAft>
                        <a:buFont typeface="Arial"/>
                        <a:buChar char="•"/>
                      </a:pPr>
                      <a:r>
                        <a:rPr lang="en-US" sz="1800">
                          <a:effectLst/>
                        </a:rPr>
                        <a:t>Upon receipt of the first state complaint in a school year</a:t>
                      </a:r>
                      <a:endParaRPr lang="en-US">
                        <a:effectLst/>
                      </a:endParaRPr>
                    </a:p>
                  </a:txBody>
                  <a:tcPr marL="0" marR="0" marT="0" marB="0" anchor="ctr"/>
                </a:tc>
                <a:extLst>
                  <a:ext uri="{0D108BD9-81ED-4DB2-BD59-A6C34878D82A}">
                    <a16:rowId xmlns:a16="http://schemas.microsoft.com/office/drawing/2014/main" val="3249477585"/>
                  </a:ext>
                </a:extLst>
              </a:tr>
              <a:tr h="395111">
                <a:tc>
                  <a:txBody>
                    <a:bodyPr/>
                    <a:lstStyle/>
                    <a:p>
                      <a:pPr marL="285750" indent="-285750" rtl="0" latinLnBrk="0">
                        <a:spcBef>
                          <a:spcPts val="0"/>
                        </a:spcBef>
                        <a:spcAft>
                          <a:spcPts val="0"/>
                        </a:spcAft>
                        <a:buFont typeface="Arial"/>
                        <a:buChar char="•"/>
                      </a:pPr>
                      <a:r>
                        <a:rPr lang="en-US" sz="1800">
                          <a:effectLst/>
                        </a:rPr>
                        <a:t>Upon receipt of the first due process complaint in a school year</a:t>
                      </a:r>
                      <a:endParaRPr lang="en-US">
                        <a:effectLst/>
                      </a:endParaRPr>
                    </a:p>
                  </a:txBody>
                  <a:tcPr marL="0" marR="0" marT="0" marB="0" anchor="ctr"/>
                </a:tc>
                <a:extLst>
                  <a:ext uri="{0D108BD9-81ED-4DB2-BD59-A6C34878D82A}">
                    <a16:rowId xmlns:a16="http://schemas.microsoft.com/office/drawing/2014/main" val="2737819785"/>
                  </a:ext>
                </a:extLst>
              </a:tr>
              <a:tr h="708474">
                <a:tc>
                  <a:txBody>
                    <a:bodyPr/>
                    <a:lstStyle/>
                    <a:p>
                      <a:pPr marL="285750" marR="0" indent="-285750" rtl="0" latinLnBrk="0">
                        <a:spcBef>
                          <a:spcPts val="0"/>
                        </a:spcBef>
                        <a:spcAft>
                          <a:spcPts val="0"/>
                        </a:spcAft>
                        <a:buFont typeface="Arial"/>
                        <a:buChar char="•"/>
                      </a:pPr>
                      <a:r>
                        <a:rPr lang="en-US" sz="1800">
                          <a:effectLst/>
                        </a:rPr>
                        <a:t>On the date the decision is made to subject a student with a disability (not applicable to gifted) to a disciplinary change of placement because of a violation of a code of student conduct</a:t>
                      </a:r>
                      <a:endParaRPr lang="en-US">
                        <a:effectLst/>
                      </a:endParaRPr>
                    </a:p>
                  </a:txBody>
                  <a:tcPr marL="0" marR="0" marT="0" marB="0" anchor="ctr"/>
                </a:tc>
                <a:extLst>
                  <a:ext uri="{0D108BD9-81ED-4DB2-BD59-A6C34878D82A}">
                    <a16:rowId xmlns:a16="http://schemas.microsoft.com/office/drawing/2014/main" val="1289353659"/>
                  </a:ext>
                </a:extLst>
              </a:tr>
              <a:tr h="422359">
                <a:tc>
                  <a:txBody>
                    <a:bodyPr/>
                    <a:lstStyle/>
                    <a:p>
                      <a:pPr marL="285750" marR="0" indent="-285750" rtl="0" latinLnBrk="0">
                        <a:spcBef>
                          <a:spcPts val="0"/>
                        </a:spcBef>
                        <a:spcAft>
                          <a:spcPts val="0"/>
                        </a:spcAft>
                        <a:buFont typeface="Arial"/>
                        <a:buChar char="•"/>
                      </a:pPr>
                      <a:r>
                        <a:rPr lang="en-US" sz="1800">
                          <a:effectLst/>
                        </a:rPr>
                        <a:t>Upon request by a parent</a:t>
                      </a:r>
                    </a:p>
                  </a:txBody>
                  <a:tcPr marL="0" marR="0" marT="0" marB="0" anchor="ctr"/>
                </a:tc>
                <a:extLst>
                  <a:ext uri="{0D108BD9-81ED-4DB2-BD59-A6C34878D82A}">
                    <a16:rowId xmlns:a16="http://schemas.microsoft.com/office/drawing/2014/main" val="1436613638"/>
                  </a:ext>
                </a:extLst>
              </a:tr>
            </a:tbl>
          </a:graphicData>
        </a:graphic>
      </p:graphicFrame>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588203" y="3636503"/>
            <a:ext cx="4855556" cy="210685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dirty="0">
                <a:solidFill>
                  <a:srgbClr val="000000"/>
                </a:solidFill>
                <a:latin typeface="+mn-lt"/>
                <a:ea typeface="Arial Narrow"/>
                <a:cs typeface="Arial Narrow"/>
                <a:sym typeface="Arial Narrow"/>
              </a:rPr>
              <a:t> YES</a:t>
            </a:r>
          </a:p>
          <a:p>
            <a:pPr marL="95250" lvl="0" indent="0">
              <a:lnSpc>
                <a:spcPct val="100000"/>
              </a:lnSpc>
              <a:buNone/>
            </a:pPr>
            <a:r>
              <a:rPr lang="en-US" sz="1200" b="1" kern="0" dirty="0">
                <a:solidFill>
                  <a:srgbClr val="000000"/>
                </a:solidFill>
                <a:latin typeface="+mn-lt"/>
                <a:ea typeface="Arial Narrow"/>
                <a:cs typeface="Arial Narrow"/>
                <a:sym typeface="Arial Narrow"/>
              </a:rPr>
              <a:t>Select YES if documentation shows ALL of the following:</a:t>
            </a:r>
          </a:p>
          <a:p>
            <a:pPr marL="95250" lvl="0" indent="0">
              <a:lnSpc>
                <a:spcPct val="100000"/>
              </a:lnSpc>
              <a:buNone/>
            </a:pPr>
            <a:r>
              <a:rPr lang="en-US" sz="1200" b="1" kern="0" dirty="0">
                <a:solidFill>
                  <a:srgbClr val="000000"/>
                </a:solidFill>
                <a:latin typeface="+mn-lt"/>
                <a:ea typeface="Arial Narrow"/>
                <a:cs typeface="Arial Narrow"/>
                <a:sym typeface="Arial Narrow"/>
              </a:rPr>
              <a:t>•     A copy of parent rights/procedural safeguards was provided to both of the student’s parents (or legal education decision-maker) and student (if 18 or older) in ALL required instances.</a:t>
            </a:r>
          </a:p>
          <a:p>
            <a:pPr marL="95250" lvl="0" indent="0">
              <a:lnSpc>
                <a:spcPct val="100000"/>
              </a:lnSpc>
              <a:buNone/>
            </a:pPr>
            <a:r>
              <a:rPr lang="en-US" sz="1200" b="1" kern="0" dirty="0">
                <a:solidFill>
                  <a:srgbClr val="000000"/>
                </a:solidFill>
                <a:latin typeface="+mn-lt"/>
                <a:ea typeface="Arial Narrow"/>
                <a:cs typeface="Arial Narrow"/>
                <a:sym typeface="Arial Narrow"/>
              </a:rPr>
              <a:t>AND</a:t>
            </a:r>
          </a:p>
          <a:p>
            <a:pPr marL="95250" lvl="0" indent="0">
              <a:lnSpc>
                <a:spcPct val="100000"/>
              </a:lnSpc>
              <a:buNone/>
            </a:pPr>
            <a:r>
              <a:rPr lang="en-US" sz="1200" b="1" kern="0" dirty="0">
                <a:solidFill>
                  <a:srgbClr val="000000"/>
                </a:solidFill>
                <a:latin typeface="+mn-lt"/>
                <a:ea typeface="Arial Narrow"/>
                <a:cs typeface="Arial Narrow"/>
                <a:sym typeface="Arial Narrow"/>
              </a:rPr>
              <a:t>•     The parent rights/procedural safeguards provided were written in the native language or other mode of communication used by the parents/adult student.</a:t>
            </a: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4868" y="3632775"/>
            <a:ext cx="5190836" cy="20853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ALL of the following: </a:t>
            </a:r>
          </a:p>
          <a:p>
            <a:r>
              <a:rPr lang="en-US" sz="1200" b="1" dirty="0">
                <a:latin typeface="+mn-lt"/>
              </a:rPr>
              <a:t>A copy of parent rights/procedural safeguards was provided to both of the student’s parents (or legal education decision-maker) and student (if 18 or older) in ALL required instances. </a:t>
            </a:r>
          </a:p>
          <a:p>
            <a:pPr marL="0" indent="0">
              <a:buNone/>
            </a:pPr>
            <a:r>
              <a:rPr lang="en-US" sz="1200" b="1" dirty="0">
                <a:latin typeface="+mn-lt"/>
              </a:rPr>
              <a:t>AND </a:t>
            </a:r>
          </a:p>
          <a:p>
            <a:r>
              <a:rPr lang="en-US" sz="1200" b="1" dirty="0">
                <a:latin typeface="+mn-lt"/>
              </a:rPr>
              <a:t>The parent rights/procedural safeguards provided were written in the native language or other mode of communication used by the parents/adult student. </a:t>
            </a:r>
            <a:r>
              <a:rPr lang="en-US" sz="1200" b="1" dirty="0"/>
              <a:t>	</a:t>
            </a:r>
          </a:p>
        </p:txBody>
      </p:sp>
      <p:sp>
        <p:nvSpPr>
          <p:cNvPr id="2" name="Rectangle 1">
            <a:extLst>
              <a:ext uri="{FF2B5EF4-FFF2-40B4-BE49-F238E27FC236}">
                <a16:creationId xmlns:a16="http://schemas.microsoft.com/office/drawing/2014/main" id="{1FE38CAA-DB3C-4B82-9DDF-25847AE82CD3}"/>
              </a:ext>
            </a:extLst>
          </p:cNvPr>
          <p:cNvSpPr/>
          <p:nvPr/>
        </p:nvSpPr>
        <p:spPr>
          <a:xfrm>
            <a:off x="112451" y="6064312"/>
            <a:ext cx="9740676" cy="215444"/>
          </a:xfrm>
          <a:prstGeom prst="rect">
            <a:avLst/>
          </a:prstGeom>
        </p:spPr>
        <p:txBody>
          <a:bodyPr wrap="square">
            <a:spAutoFit/>
          </a:bodyPr>
          <a:lstStyle/>
          <a:p>
            <a:r>
              <a:rPr lang="en-US" sz="800" i="1">
                <a:solidFill>
                  <a:srgbClr val="11284B"/>
                </a:solidFill>
              </a:rPr>
              <a:t>Kansas Special Education Process Handbook, Chapter 1, Sections B., C., H., Questions and Answers – Q.3.United States, Office of Special Education and Rehabilitative Services. 71 Federal Register 46,568 (Aug. 14, 2006).</a:t>
            </a:r>
          </a:p>
        </p:txBody>
      </p:sp>
    </p:spTree>
    <p:custDataLst>
      <p:tags r:id="rId1"/>
    </p:custDataLst>
    <p:extLst>
      <p:ext uri="{BB962C8B-B14F-4D97-AF65-F5344CB8AC3E}">
        <p14:creationId xmlns:p14="http://schemas.microsoft.com/office/powerpoint/2010/main" val="102164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AD3DBF-350B-9C4D-D5B9-56EBA1514058}"/>
              </a:ext>
            </a:extLst>
          </p:cNvPr>
          <p:cNvSpPr>
            <a:spLocks noGrp="1"/>
          </p:cNvSpPr>
          <p:nvPr>
            <p:ph idx="1"/>
          </p:nvPr>
        </p:nvSpPr>
        <p:spPr/>
        <p:txBody>
          <a:bodyPr>
            <a:normAutofit lnSpcReduction="10000"/>
          </a:bodyPr>
          <a:lstStyle/>
          <a:p>
            <a:pPr marL="0" marR="0" lvl="0" indent="0">
              <a:lnSpc>
                <a:spcPct val="107000"/>
              </a:lnSpc>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Failure to properly notify parents of their rights/safeguards</a:t>
            </a:r>
            <a:r>
              <a:rPr lang="en-US" sz="2400" b="1" dirty="0">
                <a:latin typeface="+mn-lt"/>
                <a:ea typeface="Calibri" panose="020F0502020204030204" pitchFamily="34" charset="0"/>
                <a:cs typeface="Times New Roman" panose="02020603050405020304" pitchFamily="18" charset="0"/>
              </a:rPr>
              <a:t>. Recommendations</a:t>
            </a:r>
            <a:endParaRPr lang="en-US" sz="24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A copy of the IDEA procedural safeguards must be given to parents one time per school year, generally.</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Provide the rights at the beginning of the IEP meeting, be sure to document the date that they were provided and consider keeping a copy of the first page of the rights in the file (some districts even require parents to sign the copy indicating receipt).</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Check for understanding on the part of the parents that the document presented is a copy of the parent rights and ask whether they would like an explanation of those rights (Note: the explanation does not have to occur at the IEP meeting). Don’t just read them to parent during the meeting. Make an appointment with someone who can explain those rights.</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Consider the development and use of “parent friendly” versions of the rights to accompany the formal and somewhat non-user-friendly version.</a:t>
            </a: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Even if posted on the website they still need to give a physical copy to the parent one time per year.</a:t>
            </a:r>
          </a:p>
          <a:p>
            <a:endParaRPr lang="en-US" dirty="0"/>
          </a:p>
        </p:txBody>
      </p:sp>
      <p:sp>
        <p:nvSpPr>
          <p:cNvPr id="5" name="Title 4">
            <a:extLst>
              <a:ext uri="{FF2B5EF4-FFF2-40B4-BE49-F238E27FC236}">
                <a16:creationId xmlns:a16="http://schemas.microsoft.com/office/drawing/2014/main" id="{35E9AD36-C237-D87C-A7C1-FBE815DAD0E1}"/>
              </a:ext>
            </a:extLst>
          </p:cNvPr>
          <p:cNvSpPr>
            <a:spLocks noGrp="1"/>
          </p:cNvSpPr>
          <p:nvPr>
            <p:ph type="title"/>
          </p:nvPr>
        </p:nvSpPr>
        <p:spPr/>
        <p:txBody>
          <a:bodyPr/>
          <a:lstStyle/>
          <a:p>
            <a:r>
              <a:rPr lang="en-US"/>
              <a:t>Process Pitfalls </a:t>
            </a:r>
            <a:r>
              <a:rPr lang="en-US" sz="1600"/>
              <a:t>from Julie Weatherly (JW) Legally Defensible IEPs (CEC 2023)</a:t>
            </a:r>
          </a:p>
        </p:txBody>
      </p:sp>
    </p:spTree>
    <p:extLst>
      <p:ext uri="{BB962C8B-B14F-4D97-AF65-F5344CB8AC3E}">
        <p14:creationId xmlns:p14="http://schemas.microsoft.com/office/powerpoint/2010/main" val="1416939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608163" y="0"/>
            <a:ext cx="5551715" cy="81722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800">
                <a:latin typeface="Open Sans Semibold"/>
                <a:ea typeface="Open Sans Semibold"/>
                <a:cs typeface="Open Sans Semibold"/>
              </a:rPr>
              <a:t>Acceptable Documentation Q1 </a:t>
            </a:r>
            <a:endParaRPr lang="en-US" sz="2800"/>
          </a:p>
        </p:txBody>
      </p:sp>
      <p:sp>
        <p:nvSpPr>
          <p:cNvPr id="253" name="Google Shape;253;p3"/>
          <p:cNvSpPr txBox="1">
            <a:spLocks noGrp="1"/>
          </p:cNvSpPr>
          <p:nvPr>
            <p:ph type="body" idx="1"/>
          </p:nvPr>
        </p:nvSpPr>
        <p:spPr>
          <a:xfrm>
            <a:off x="608163" y="729204"/>
            <a:ext cx="10745637" cy="5409908"/>
          </a:xfrm>
          <a:prstGeom prst="rect">
            <a:avLst/>
          </a:prstGeom>
          <a:noFill/>
          <a:ln>
            <a:noFill/>
          </a:ln>
        </p:spPr>
        <p:txBody>
          <a:bodyPr spcFirstLastPara="1" wrap="square" lIns="91425" tIns="45700" rIns="91425" bIns="45700" anchor="t" anchorCtr="0">
            <a:noAutofit/>
          </a:bodyPr>
          <a:lstStyle/>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Documentation that the Parents (educational decision makers) live</a:t>
            </a:r>
            <a:r>
              <a:rPr lang="en-US" sz="2000" b="1">
                <a:latin typeface="+mn-lt"/>
                <a:ea typeface="Open Sans"/>
                <a:cs typeface="Open Sans"/>
                <a:sym typeface="Open Sans"/>
              </a:rPr>
              <a:t> in the same household</a:t>
            </a:r>
            <a:r>
              <a:rPr lang="en-US" sz="2000">
                <a:latin typeface="+mn-lt"/>
                <a:ea typeface="Open Sans Light"/>
                <a:cs typeface="Open Sans Light"/>
              </a:rPr>
              <a:t> and at least one was provided Parent Rights OR</a:t>
            </a:r>
          </a:p>
          <a:p>
            <a:pPr marL="457200" indent="-342900">
              <a:lnSpc>
                <a:spcPct val="120000"/>
              </a:lnSpc>
              <a:spcBef>
                <a:spcPts val="0"/>
              </a:spcBef>
              <a:buSzPts val="1800"/>
            </a:pPr>
            <a:r>
              <a:rPr lang="en-US" sz="2000">
                <a:latin typeface="+mn-lt"/>
                <a:ea typeface="Open Sans Light"/>
                <a:cs typeface="Open Sans Light"/>
              </a:rPr>
              <a:t>Evidence that the Parent Rights were presented to both parents (educational decision makers)  </a:t>
            </a:r>
          </a:p>
          <a:p>
            <a:pPr marL="114300" indent="0">
              <a:lnSpc>
                <a:spcPct val="120000"/>
              </a:lnSpc>
              <a:spcBef>
                <a:spcPts val="0"/>
              </a:spcBef>
              <a:buSzPts val="1800"/>
              <a:buNone/>
            </a:pPr>
            <a:r>
              <a:rPr lang="en-US" sz="2000">
                <a:latin typeface="+mn-lt"/>
                <a:ea typeface="Open Sans Light"/>
                <a:cs typeface="Open Sans Light"/>
              </a:rPr>
              <a:t>OR</a:t>
            </a:r>
          </a:p>
          <a:p>
            <a:pPr marL="457200" indent="-342900">
              <a:lnSpc>
                <a:spcPct val="120000"/>
              </a:lnSpc>
              <a:spcBef>
                <a:spcPts val="0"/>
              </a:spcBef>
              <a:buSzPts val="1800"/>
            </a:pPr>
            <a:r>
              <a:rPr lang="en-US" sz="2000">
                <a:latin typeface="+mn-lt"/>
                <a:ea typeface="Open Sans Light"/>
                <a:cs typeface="Open Sans Light"/>
              </a:rPr>
              <a:t>Documentation indicating why the other parent did not receive them (parent rights terminated, parent is unknown, parent location unknown)    </a:t>
            </a:r>
          </a:p>
          <a:p>
            <a:pPr marL="0" lvl="0" indent="0" algn="l">
              <a:lnSpc>
                <a:spcPct val="120000"/>
              </a:lnSpc>
              <a:spcBef>
                <a:spcPts val="0"/>
              </a:spcBef>
              <a:spcAft>
                <a:spcPts val="0"/>
              </a:spcAft>
              <a:buSzPts val="1800"/>
              <a:buNone/>
            </a:pPr>
            <a:endParaRPr lang="en-US" sz="2000">
              <a:latin typeface="+mn-lt"/>
            </a:endParaRPr>
          </a:p>
          <a:p>
            <a:pPr marL="0" indent="0">
              <a:lnSpc>
                <a:spcPct val="120000"/>
              </a:lnSpc>
              <a:spcBef>
                <a:spcPts val="0"/>
              </a:spcBef>
              <a:buSzPts val="1800"/>
              <a:buNone/>
            </a:pPr>
            <a:r>
              <a:rPr lang="en-US" sz="2000">
                <a:latin typeface="+mn-lt"/>
                <a:ea typeface="Open Sans Light"/>
                <a:cs typeface="Open Sans Light"/>
              </a:rPr>
              <a:t>Additionally required: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given in the native language of the parents (educational decision makers)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delivered on all required occasions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If student 18 years old, evidence that the student also received rights in native language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A99D38-161A-5900-DBBB-7531D23AF80E}"/>
              </a:ext>
            </a:extLst>
          </p:cNvPr>
          <p:cNvSpPr>
            <a:spLocks noGrp="1"/>
          </p:cNvSpPr>
          <p:nvPr>
            <p:ph idx="1"/>
          </p:nvPr>
        </p:nvSpPr>
        <p:spPr/>
        <p:txBody>
          <a:bodyPr>
            <a:normAutofit fontScale="85000" lnSpcReduction="10000"/>
          </a:bodyPr>
          <a:lstStyle/>
          <a:p>
            <a:pPr>
              <a:lnSpc>
                <a:spcPct val="110000"/>
              </a:lnSpc>
            </a:pPr>
            <a:r>
              <a:rPr lang="en-US" dirty="0"/>
              <a:t>Participants will learn about the Kansas Integrated Accountability System that is used for IDEA and Gifted File Review and develop an understanding of the monitoring process.</a:t>
            </a:r>
          </a:p>
          <a:p>
            <a:pPr>
              <a:lnSpc>
                <a:spcPct val="110000"/>
              </a:lnSpc>
            </a:pPr>
            <a:r>
              <a:rPr lang="en-US" dirty="0"/>
              <a:t>Participants will learn about the 23 IDEA and Gifted File Review Self-Assessment Questions and the criteria for demonstrating compliance on each question.</a:t>
            </a:r>
          </a:p>
          <a:p>
            <a:pPr>
              <a:lnSpc>
                <a:spcPct val="110000"/>
              </a:lnSpc>
            </a:pPr>
            <a:r>
              <a:rPr lang="en-US" dirty="0"/>
              <a:t>Participants will have the opportunity to work with their teams and review files for each self-assessment question, asking for feedback if needed.</a:t>
            </a:r>
          </a:p>
          <a:p>
            <a:pPr>
              <a:lnSpc>
                <a:spcPct val="110000"/>
              </a:lnSpc>
            </a:pPr>
            <a:r>
              <a:rPr lang="en-US" dirty="0"/>
              <a:t>Participants will leave with a variety of examples and resources to assist their district in writing compliant IEPs and correcting any non-compliance that they may find. </a:t>
            </a:r>
          </a:p>
        </p:txBody>
      </p:sp>
      <p:sp>
        <p:nvSpPr>
          <p:cNvPr id="3" name="Title 2">
            <a:extLst>
              <a:ext uri="{FF2B5EF4-FFF2-40B4-BE49-F238E27FC236}">
                <a16:creationId xmlns:a16="http://schemas.microsoft.com/office/drawing/2014/main" id="{C5697505-702B-336F-DE3F-EF137FA30957}"/>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27707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AD7-C8FD-652E-381A-3597A381E8B2}"/>
              </a:ext>
            </a:extLst>
          </p:cNvPr>
          <p:cNvSpPr>
            <a:spLocks noGrp="1"/>
          </p:cNvSpPr>
          <p:nvPr>
            <p:ph type="title"/>
          </p:nvPr>
        </p:nvSpPr>
        <p:spPr/>
        <p:txBody>
          <a:bodyPr/>
          <a:lstStyle/>
          <a:p>
            <a:r>
              <a:rPr lang="en-US">
                <a:latin typeface="Open Sans Semibold"/>
                <a:ea typeface="Open Sans Semibold"/>
                <a:cs typeface="Open Sans Semibold"/>
              </a:rPr>
              <a:t>Q1 Examples</a:t>
            </a:r>
            <a:endParaRPr lang="en-US"/>
          </a:p>
        </p:txBody>
      </p:sp>
      <p:sp>
        <p:nvSpPr>
          <p:cNvPr id="16" name="Rectangle 15">
            <a:extLst>
              <a:ext uri="{FF2B5EF4-FFF2-40B4-BE49-F238E27FC236}">
                <a16:creationId xmlns:a16="http://schemas.microsoft.com/office/drawing/2014/main" id="{535938E2-DD01-6C72-7A01-407AF82DEB94}"/>
              </a:ext>
              <a:ext uri="{C183D7F6-B498-43B3-948B-1728B52AA6E4}">
                <adec:decorative xmlns:adec="http://schemas.microsoft.com/office/drawing/2017/decorative" val="1"/>
              </a:ext>
            </a:extLst>
          </p:cNvPr>
          <p:cNvSpPr/>
          <p:nvPr/>
        </p:nvSpPr>
        <p:spPr>
          <a:xfrm>
            <a:off x="655053" y="1344712"/>
            <a:ext cx="9645570" cy="1678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C5076287-E161-B6BF-B96E-4415B697E186}"/>
              </a:ext>
            </a:extLst>
          </p:cNvPr>
          <p:cNvPicPr>
            <a:picLocks noGrp="1" noChangeAspect="1"/>
          </p:cNvPicPr>
          <p:nvPr>
            <p:ph idx="1"/>
          </p:nvPr>
        </p:nvPicPr>
        <p:blipFill>
          <a:blip r:embed="rId3"/>
          <a:stretch>
            <a:fillRect/>
          </a:stretch>
        </p:blipFill>
        <p:spPr>
          <a:xfrm>
            <a:off x="727546" y="1450664"/>
            <a:ext cx="9203904" cy="80736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EE8799A-9727-B951-C7A3-3DC3ABAFD197}"/>
              </a:ext>
            </a:extLst>
          </p:cNvPr>
          <p:cNvPicPr>
            <a:picLocks noChangeAspect="1"/>
          </p:cNvPicPr>
          <p:nvPr/>
        </p:nvPicPr>
        <p:blipFill>
          <a:blip r:embed="rId4"/>
          <a:stretch>
            <a:fillRect/>
          </a:stretch>
        </p:blipFill>
        <p:spPr>
          <a:xfrm>
            <a:off x="730146" y="2287004"/>
            <a:ext cx="9337430" cy="729200"/>
          </a:xfrm>
          <a:prstGeom prst="rect">
            <a:avLst/>
          </a:prstGeom>
        </p:spPr>
      </p:pic>
      <p:sp>
        <p:nvSpPr>
          <p:cNvPr id="14" name="Rectangle 13">
            <a:extLst>
              <a:ext uri="{FF2B5EF4-FFF2-40B4-BE49-F238E27FC236}">
                <a16:creationId xmlns:a16="http://schemas.microsoft.com/office/drawing/2014/main" id="{B357C5B7-4A60-2AAB-FFF5-6E166871DC77}"/>
              </a:ext>
              <a:ext uri="{C183D7F6-B498-43B3-948B-1728B52AA6E4}">
                <adec:decorative xmlns:adec="http://schemas.microsoft.com/office/drawing/2017/decorative" val="1"/>
              </a:ext>
            </a:extLst>
          </p:cNvPr>
          <p:cNvSpPr/>
          <p:nvPr/>
        </p:nvSpPr>
        <p:spPr>
          <a:xfrm>
            <a:off x="658671" y="3074887"/>
            <a:ext cx="9250101" cy="1051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screen shot image with description of conference discussion stating The above were in attendance for the annual IEP for xxx. The parents were given all of the IEP in Spanish and English as well as the parental rights.">
            <a:extLst>
              <a:ext uri="{FF2B5EF4-FFF2-40B4-BE49-F238E27FC236}">
                <a16:creationId xmlns:a16="http://schemas.microsoft.com/office/drawing/2014/main" id="{DC244994-675D-DF83-F6D3-411A18425C84}"/>
              </a:ext>
            </a:extLst>
          </p:cNvPr>
          <p:cNvPicPr>
            <a:picLocks noChangeAspect="1"/>
          </p:cNvPicPr>
          <p:nvPr/>
        </p:nvPicPr>
        <p:blipFill>
          <a:blip r:embed="rId5"/>
          <a:stretch>
            <a:fillRect/>
          </a:stretch>
        </p:blipFill>
        <p:spPr>
          <a:xfrm>
            <a:off x="767234" y="3161107"/>
            <a:ext cx="8958904" cy="916612"/>
          </a:xfrm>
          <a:prstGeom prst="rect">
            <a:avLst/>
          </a:prstGeom>
        </p:spPr>
      </p:pic>
      <p:sp>
        <p:nvSpPr>
          <p:cNvPr id="15" name="Rectangle 14">
            <a:extLst>
              <a:ext uri="{FF2B5EF4-FFF2-40B4-BE49-F238E27FC236}">
                <a16:creationId xmlns:a16="http://schemas.microsoft.com/office/drawing/2014/main" id="{53A76DA2-3BD4-5BE2-E19C-4A75FBB2008E}"/>
              </a:ext>
              <a:ext uri="{C183D7F6-B498-43B3-948B-1728B52AA6E4}">
                <adec:decorative xmlns:adec="http://schemas.microsoft.com/office/drawing/2017/decorative" val="1"/>
              </a:ext>
            </a:extLst>
          </p:cNvPr>
          <p:cNvSpPr/>
          <p:nvPr/>
        </p:nvSpPr>
        <p:spPr>
          <a:xfrm>
            <a:off x="656864" y="4230545"/>
            <a:ext cx="882569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B18F4CBB-F616-34CB-810C-BAA2D0A45D9E}"/>
              </a:ext>
            </a:extLst>
          </p:cNvPr>
          <p:cNvPicPr>
            <a:picLocks noChangeAspect="1"/>
          </p:cNvPicPr>
          <p:nvPr/>
        </p:nvPicPr>
        <p:blipFill>
          <a:blip r:embed="rId6"/>
          <a:stretch>
            <a:fillRect/>
          </a:stretch>
        </p:blipFill>
        <p:spPr>
          <a:xfrm>
            <a:off x="972892" y="4294671"/>
            <a:ext cx="8507046" cy="1906519"/>
          </a:xfrm>
          <a:prstGeom prst="rect">
            <a:avLst/>
          </a:prstGeom>
        </p:spPr>
      </p:pic>
      <p:sp>
        <p:nvSpPr>
          <p:cNvPr id="9" name="Arrow: Left 8">
            <a:extLst>
              <a:ext uri="{FF2B5EF4-FFF2-40B4-BE49-F238E27FC236}">
                <a16:creationId xmlns:a16="http://schemas.microsoft.com/office/drawing/2014/main" id="{1EBB518F-8DC5-F0BE-AF9C-D29761BBBEFB}"/>
              </a:ext>
            </a:extLst>
          </p:cNvPr>
          <p:cNvSpPr/>
          <p:nvPr/>
        </p:nvSpPr>
        <p:spPr>
          <a:xfrm>
            <a:off x="9556007" y="4693588"/>
            <a:ext cx="2325076" cy="576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50000"/>
                  </a:schemeClr>
                </a:solidFill>
                <a:ea typeface="Open Sans Light"/>
                <a:cs typeface="Open Sans Light"/>
              </a:rPr>
              <a:t>Missing Primary language</a:t>
            </a:r>
          </a:p>
        </p:txBody>
      </p:sp>
    </p:spTree>
    <p:extLst>
      <p:ext uri="{BB962C8B-B14F-4D97-AF65-F5344CB8AC3E}">
        <p14:creationId xmlns:p14="http://schemas.microsoft.com/office/powerpoint/2010/main" val="1795731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0132D-DF40-4D1F-A963-F16A5BA416C4}"/>
              </a:ext>
            </a:extLst>
          </p:cNvPr>
          <p:cNvSpPr>
            <a:spLocks noGrp="1"/>
          </p:cNvSpPr>
          <p:nvPr>
            <p:ph type="subTitle" idx="1"/>
          </p:nvPr>
        </p:nvSpPr>
        <p:spPr>
          <a:xfrm>
            <a:off x="2968052" y="3957404"/>
            <a:ext cx="9223948" cy="2263514"/>
          </a:xfrm>
        </p:spPr>
        <p:txBody>
          <a:bodyPr vert="horz" lIns="91440" tIns="45720" rIns="91440" bIns="45720" rtlCol="0" anchor="t">
            <a:normAutofit fontScale="92500" lnSpcReduction="20000"/>
          </a:bodyPr>
          <a:lstStyle/>
          <a:p>
            <a:pPr marL="285750" indent="-285750">
              <a:lnSpc>
                <a:spcPct val="100000"/>
              </a:lnSpc>
              <a:buFont typeface="Arial"/>
              <a:buChar char="•"/>
            </a:pPr>
            <a:r>
              <a:rPr lang="en-US" sz="2200" dirty="0">
                <a:latin typeface="+mn-lt"/>
                <a:ea typeface="Open Sans Light"/>
                <a:cs typeface="Open Sans Light"/>
                <a:hlinkClick r:id="rId3">
                  <a:extLst>
                    <a:ext uri="{A12FA001-AC4F-418D-AE19-62706E023703}">
                      <ahyp:hlinkClr xmlns:ahyp="http://schemas.microsoft.com/office/drawing/2018/hyperlinkcolor" val="tx"/>
                    </a:ext>
                  </a:extLst>
                </a:hlinkClick>
              </a:rPr>
              <a:t>Evaluation &amp; Eligibility: Requirements and File Review</a:t>
            </a:r>
            <a:endParaRPr lang="en-US" sz="2200" dirty="0">
              <a:latin typeface="+mn-lt"/>
              <a:ea typeface="Open Sans Light"/>
              <a:cs typeface="Open Sans Light"/>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4">
                  <a:extLst>
                    <a:ext uri="{A12FA001-AC4F-418D-AE19-62706E023703}">
                      <ahyp:hlinkClr xmlns:ahyp="http://schemas.microsoft.com/office/drawing/2018/hyperlinkcolor" val="tx"/>
                    </a:ext>
                  </a:extLst>
                </a:hlinkClick>
              </a:rPr>
              <a:t>Evaluation Procedures Reflection</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5">
                  <a:extLst>
                    <a:ext uri="{A12FA001-AC4F-418D-AE19-62706E023703}">
                      <ahyp:hlinkClr xmlns:ahyp="http://schemas.microsoft.com/office/drawing/2018/hyperlinkcolor" val="tx"/>
                    </a:ext>
                  </a:extLst>
                </a:hlinkClick>
              </a:rPr>
              <a:t>Reevaluation of decision tree final</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6">
                  <a:extLst>
                    <a:ext uri="{A12FA001-AC4F-418D-AE19-62706E023703}">
                      <ahyp:hlinkClr xmlns:ahyp="http://schemas.microsoft.com/office/drawing/2018/hyperlinkcolor" val="tx"/>
                    </a:ext>
                  </a:extLst>
                </a:hlinkClick>
              </a:rPr>
              <a:t>Documenting Equity in Evaluation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7">
                  <a:extLst>
                    <a:ext uri="{A12FA001-AC4F-418D-AE19-62706E023703}">
                      <ahyp:hlinkClr xmlns:ahyp="http://schemas.microsoft.com/office/drawing/2018/hyperlinkcolor" val="tx"/>
                    </a:ext>
                  </a:extLst>
                </a:hlinkClick>
              </a:rPr>
              <a:t>Documenting Equity in Evaluation handout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8">
                  <a:extLst>
                    <a:ext uri="{A12FA001-AC4F-418D-AE19-62706E023703}">
                      <ahyp:hlinkClr xmlns:ahyp="http://schemas.microsoft.com/office/drawing/2018/hyperlinkcolor" val="tx"/>
                    </a:ext>
                  </a:extLst>
                </a:hlinkClick>
              </a:rPr>
              <a:t>Evaluation and Eligibility Gifted RTI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endParaRPr lang="en-US" dirty="0"/>
          </a:p>
          <a:p>
            <a:endParaRPr lang="en-US" dirty="0"/>
          </a:p>
        </p:txBody>
      </p:sp>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931439" y="2496302"/>
            <a:ext cx="10715918" cy="1798820"/>
          </a:xfrm>
        </p:spPr>
        <p:txBody>
          <a:bodyPr>
            <a:normAutofit/>
          </a:bodyPr>
          <a:lstStyle/>
          <a:p>
            <a:r>
              <a:rPr lang="en-US" sz="4000" dirty="0">
                <a:hlinkClick r:id="rId9">
                  <a:extLst>
                    <a:ext uri="{A12FA001-AC4F-418D-AE19-62706E023703}">
                      <ahyp:hlinkClr xmlns:ahyp="http://schemas.microsoft.com/office/drawing/2018/hyperlinkcolor" val="tx"/>
                    </a:ext>
                  </a:extLst>
                </a:hlinkClick>
              </a:rPr>
              <a:t>IDEA &amp; Gifted File Review Self-Assessment</a:t>
            </a:r>
            <a:r>
              <a:rPr lang="en-US" sz="4000" dirty="0"/>
              <a:t>: </a:t>
            </a:r>
            <a:br>
              <a:rPr lang="en-US" sz="4000" dirty="0"/>
            </a:br>
            <a:r>
              <a:rPr lang="en-US" dirty="0">
                <a:latin typeface="Open Sans Light"/>
                <a:ea typeface="Open Sans Light"/>
                <a:cs typeface="Open Sans Light"/>
              </a:rPr>
              <a:t>Evaluation and Eligibility</a:t>
            </a:r>
            <a:endParaRPr lang="en-US" sz="3200" dirty="0"/>
          </a:p>
        </p:txBody>
      </p:sp>
    </p:spTree>
    <p:extLst>
      <p:ext uri="{BB962C8B-B14F-4D97-AF65-F5344CB8AC3E}">
        <p14:creationId xmlns:p14="http://schemas.microsoft.com/office/powerpoint/2010/main" val="4123057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57662-A916-4F22-9511-557E5E82894C}"/>
              </a:ext>
            </a:extLst>
          </p:cNvPr>
          <p:cNvSpPr>
            <a:spLocks noGrp="1"/>
          </p:cNvSpPr>
          <p:nvPr>
            <p:ph type="title"/>
          </p:nvPr>
        </p:nvSpPr>
        <p:spPr>
          <a:xfrm>
            <a:off x="1525193" y="254870"/>
            <a:ext cx="10515600" cy="881204"/>
          </a:xfrm>
        </p:spPr>
        <p:txBody>
          <a:bodyPr>
            <a:normAutofit/>
          </a:bodyPr>
          <a:lstStyle/>
          <a:p>
            <a:r>
              <a:rPr lang="en-US" dirty="0">
                <a:hlinkClick r:id="rId3"/>
              </a:rPr>
              <a:t>Evaluation/Eligibility Report Checklist</a:t>
            </a:r>
            <a:endParaRPr lang="en-US" dirty="0"/>
          </a:p>
        </p:txBody>
      </p:sp>
      <p:pic>
        <p:nvPicPr>
          <p:cNvPr id="9" name="Content Placeholder 8" descr="screen shot image of page 1 of evaluation/eligibility report checklist">
            <a:extLst>
              <a:ext uri="{FF2B5EF4-FFF2-40B4-BE49-F238E27FC236}">
                <a16:creationId xmlns:a16="http://schemas.microsoft.com/office/drawing/2014/main" id="{330F6E4A-0BC1-4265-9737-4F70CE6813F2}"/>
              </a:ext>
            </a:extLst>
          </p:cNvPr>
          <p:cNvPicPr>
            <a:picLocks noGrp="1" noChangeAspect="1"/>
          </p:cNvPicPr>
          <p:nvPr>
            <p:ph sz="half" idx="1"/>
          </p:nvPr>
        </p:nvPicPr>
        <p:blipFill>
          <a:blip r:embed="rId4"/>
          <a:stretch>
            <a:fillRect/>
          </a:stretch>
        </p:blipFill>
        <p:spPr>
          <a:xfrm>
            <a:off x="1455964" y="1136650"/>
            <a:ext cx="3946071" cy="5040313"/>
          </a:xfrm>
          <a:prstGeom prst="rect">
            <a:avLst/>
          </a:prstGeom>
        </p:spPr>
      </p:pic>
      <p:pic>
        <p:nvPicPr>
          <p:cNvPr id="10" name="Content Placeholder 9" descr="screen shot image of page 2 of the evaluation/eligibility report checklist">
            <a:extLst>
              <a:ext uri="{FF2B5EF4-FFF2-40B4-BE49-F238E27FC236}">
                <a16:creationId xmlns:a16="http://schemas.microsoft.com/office/drawing/2014/main" id="{DEBDAE0E-A2D5-4F7D-B65A-1B1FE3C4D1ED}"/>
              </a:ext>
            </a:extLst>
          </p:cNvPr>
          <p:cNvPicPr>
            <a:picLocks noGrp="1" noChangeAspect="1"/>
          </p:cNvPicPr>
          <p:nvPr>
            <p:ph sz="half" idx="2"/>
          </p:nvPr>
        </p:nvPicPr>
        <p:blipFill>
          <a:blip r:embed="rId5"/>
          <a:stretch>
            <a:fillRect/>
          </a:stretch>
        </p:blipFill>
        <p:spPr>
          <a:xfrm>
            <a:off x="6696173" y="1136650"/>
            <a:ext cx="4133653" cy="5040313"/>
          </a:xfrm>
          <a:prstGeom prst="rect">
            <a:avLst/>
          </a:prstGeom>
        </p:spPr>
      </p:pic>
    </p:spTree>
    <p:extLst>
      <p:ext uri="{BB962C8B-B14F-4D97-AF65-F5344CB8AC3E}">
        <p14:creationId xmlns:p14="http://schemas.microsoft.com/office/powerpoint/2010/main" val="2893030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9D25E-3E35-56BF-8A04-E1D8D782EE73}"/>
              </a:ext>
            </a:extLst>
          </p:cNvPr>
          <p:cNvSpPr>
            <a:spLocks noGrp="1"/>
          </p:cNvSpPr>
          <p:nvPr>
            <p:ph type="title"/>
          </p:nvPr>
        </p:nvSpPr>
        <p:spPr>
          <a:xfrm>
            <a:off x="838200" y="365125"/>
            <a:ext cx="10515600" cy="699177"/>
          </a:xfrm>
        </p:spPr>
        <p:txBody>
          <a:bodyPr/>
          <a:lstStyle/>
          <a:p>
            <a:r>
              <a:rPr lang="en-US" dirty="0"/>
              <a:t>Responding to Scenarios </a:t>
            </a:r>
          </a:p>
        </p:txBody>
      </p:sp>
      <p:sp>
        <p:nvSpPr>
          <p:cNvPr id="6" name="Content Placeholder 5">
            <a:extLst>
              <a:ext uri="{FF2B5EF4-FFF2-40B4-BE49-F238E27FC236}">
                <a16:creationId xmlns:a16="http://schemas.microsoft.com/office/drawing/2014/main" id="{60FCE3C7-E8C1-7EBD-A6DE-CAE08DC972D0}"/>
              </a:ext>
            </a:extLst>
          </p:cNvPr>
          <p:cNvSpPr>
            <a:spLocks noGrp="1"/>
          </p:cNvSpPr>
          <p:nvPr>
            <p:ph idx="1"/>
          </p:nvPr>
        </p:nvSpPr>
        <p:spPr>
          <a:xfrm>
            <a:off x="838200" y="1064302"/>
            <a:ext cx="10515600" cy="5112661"/>
          </a:xfrm>
        </p:spPr>
        <p:txBody>
          <a:bodyPr>
            <a:normAutofit lnSpcReduction="10000"/>
          </a:bodyPr>
          <a:lstStyle/>
          <a:p>
            <a:pPr marL="0" indent="0">
              <a:lnSpc>
                <a:spcPct val="100000"/>
              </a:lnSpc>
              <a:buNone/>
            </a:pPr>
            <a:r>
              <a:rPr lang="en-US" sz="2400" b="1" dirty="0">
                <a:solidFill>
                  <a:srgbClr val="1F3864"/>
                </a:solidFill>
                <a:effectLst/>
                <a:latin typeface="+mn-lt"/>
                <a:ea typeface="Calibri" panose="020F0502020204030204" pitchFamily="34" charset="0"/>
                <a:cs typeface="Open Sans Light" panose="020B0306030504020204" pitchFamily="34" charset="0"/>
              </a:rPr>
              <a:t>If a school district has not conducted any initial evaluation or reevaluation for a student selected for file review because the student transferred in after their initial evaluation or the most recent reevaluation was completed by a previous district and the student’s 3-year reevaluation has not yet come due, the school district will not be held responsible for an evaluation conducted in another district</a:t>
            </a:r>
            <a:r>
              <a:rPr lang="en-US" sz="2400" dirty="0">
                <a:solidFill>
                  <a:srgbClr val="1F3864"/>
                </a:solidFill>
                <a:effectLst/>
                <a:latin typeface="+mn-lt"/>
                <a:ea typeface="Calibri" panose="020F0502020204030204" pitchFamily="34" charset="0"/>
                <a:cs typeface="Open Sans Light" panose="020B0306030504020204" pitchFamily="34" charset="0"/>
              </a:rPr>
              <a:t>. </a:t>
            </a:r>
          </a:p>
          <a:p>
            <a:pPr lvl="1">
              <a:lnSpc>
                <a:spcPct val="100000"/>
              </a:lnSpc>
            </a:pPr>
            <a:r>
              <a:rPr lang="en-US" sz="2300" dirty="0">
                <a:solidFill>
                  <a:srgbClr val="1F3864"/>
                </a:solidFill>
                <a:latin typeface="+mn-lt"/>
                <a:ea typeface="Calibri" panose="020F0502020204030204" pitchFamily="34" charset="0"/>
              </a:rPr>
              <a:t>A</a:t>
            </a:r>
            <a:r>
              <a:rPr lang="en-US" sz="2300" dirty="0">
                <a:solidFill>
                  <a:srgbClr val="1F3864"/>
                </a:solidFill>
                <a:effectLst/>
                <a:latin typeface="+mn-lt"/>
                <a:ea typeface="Calibri" panose="020F0502020204030204" pitchFamily="34" charset="0"/>
                <a:cs typeface="Open Sans Light" panose="020B0306030504020204" pitchFamily="34" charset="0"/>
              </a:rPr>
              <a:t>nswer “Yes” to each of the evaluation/eligibility Self-Assessment questions (2 through 9) </a:t>
            </a:r>
            <a:endParaRPr lang="en-US" sz="2300" dirty="0">
              <a:solidFill>
                <a:srgbClr val="1F3864"/>
              </a:solidFill>
              <a:latin typeface="+mn-lt"/>
              <a:ea typeface="Calibri" panose="020F0502020204030204" pitchFamily="34" charset="0"/>
            </a:endParaRPr>
          </a:p>
          <a:p>
            <a:pPr lvl="1">
              <a:lnSpc>
                <a:spcPct val="100000"/>
              </a:lnSpc>
            </a:pPr>
            <a:r>
              <a:rPr lang="en-US" sz="2300" dirty="0">
                <a:solidFill>
                  <a:srgbClr val="1F3864"/>
                </a:solidFill>
                <a:latin typeface="+mn-lt"/>
                <a:ea typeface="Calibri" panose="020F0502020204030204" pitchFamily="34" charset="0"/>
              </a:rPr>
              <a:t>E</a:t>
            </a:r>
            <a:r>
              <a:rPr lang="en-US" sz="2300" dirty="0">
                <a:solidFill>
                  <a:srgbClr val="1F3864"/>
                </a:solidFill>
                <a:effectLst/>
                <a:latin typeface="+mn-lt"/>
                <a:ea typeface="Calibri" panose="020F0502020204030204" pitchFamily="34" charset="0"/>
                <a:cs typeface="Open Sans Light" panose="020B0306030504020204" pitchFamily="34" charset="0"/>
              </a:rPr>
              <a:t>xplain in the LEA Comment Box that the school district has not had the opportunity to conduct an initial evaluation or reevaluation for the student. </a:t>
            </a:r>
          </a:p>
          <a:p>
            <a:pPr lvl="1">
              <a:lnSpc>
                <a:spcPct val="100000"/>
              </a:lnSpc>
            </a:pPr>
            <a:r>
              <a:rPr lang="en-US" sz="2300" dirty="0">
                <a:solidFill>
                  <a:srgbClr val="1F3864"/>
                </a:solidFill>
                <a:effectLst/>
                <a:latin typeface="+mn-lt"/>
                <a:ea typeface="Calibri" panose="020F0502020204030204" pitchFamily="34" charset="0"/>
                <a:cs typeface="Open Sans Light" panose="020B0306030504020204" pitchFamily="34" charset="0"/>
              </a:rPr>
              <a:t>Include the date of the students most recent evaluation conducted in the previous school district and the date of the student’s transfer to the current school district.</a:t>
            </a:r>
            <a:endParaRPr lang="en-US" sz="23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solidFill>
                <a:srgbClr val="1F3864"/>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0117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FC8A9-579E-211B-4303-DB5DDB586714}"/>
              </a:ext>
            </a:extLst>
          </p:cNvPr>
          <p:cNvSpPr>
            <a:spLocks noGrp="1"/>
          </p:cNvSpPr>
          <p:nvPr>
            <p:ph type="title"/>
          </p:nvPr>
        </p:nvSpPr>
        <p:spPr>
          <a:xfrm>
            <a:off x="838200" y="365126"/>
            <a:ext cx="10515600" cy="1013970"/>
          </a:xfrm>
        </p:spPr>
        <p:txBody>
          <a:bodyPr/>
          <a:lstStyle/>
          <a:p>
            <a:r>
              <a:rPr lang="en-US" dirty="0"/>
              <a:t>Responding to Scenarios - continued</a:t>
            </a:r>
          </a:p>
        </p:txBody>
      </p:sp>
      <p:sp>
        <p:nvSpPr>
          <p:cNvPr id="2" name="Content Placeholder 1">
            <a:extLst>
              <a:ext uri="{FF2B5EF4-FFF2-40B4-BE49-F238E27FC236}">
                <a16:creationId xmlns:a16="http://schemas.microsoft.com/office/drawing/2014/main" id="{EE8ECF31-9B85-495D-E440-611EC5C37107}"/>
              </a:ext>
            </a:extLst>
          </p:cNvPr>
          <p:cNvSpPr>
            <a:spLocks noGrp="1"/>
          </p:cNvSpPr>
          <p:nvPr>
            <p:ph idx="1"/>
          </p:nvPr>
        </p:nvSpPr>
        <p:spPr>
          <a:xfrm>
            <a:off x="838200" y="1379097"/>
            <a:ext cx="10515600" cy="4797866"/>
          </a:xfrm>
        </p:spPr>
        <p:txBody>
          <a:bodyPr>
            <a:normAutofit fontScale="70000" lnSpcReduction="20000"/>
          </a:bodyPr>
          <a:lstStyle/>
          <a:p>
            <a:pPr marL="0" indent="0">
              <a:lnSpc>
                <a:spcPct val="120000"/>
              </a:lnSpc>
              <a:buNone/>
            </a:pPr>
            <a:r>
              <a:rPr lang="en-US" sz="2600" b="1" dirty="0">
                <a:solidFill>
                  <a:srgbClr val="1F3864"/>
                </a:solidFill>
                <a:latin typeface="+mn-lt"/>
                <a:ea typeface="Calibri" panose="020F0502020204030204" pitchFamily="34" charset="0"/>
              </a:rPr>
              <a:t>I</a:t>
            </a:r>
            <a:r>
              <a:rPr lang="en-US" sz="2600" b="1" dirty="0">
                <a:solidFill>
                  <a:srgbClr val="1F3864"/>
                </a:solidFill>
                <a:effectLst/>
                <a:latin typeface="+mn-lt"/>
                <a:ea typeface="Calibri" panose="020F0502020204030204" pitchFamily="34" charset="0"/>
                <a:cs typeface="Open Sans Light" panose="020B0306030504020204" pitchFamily="34" charset="0"/>
              </a:rPr>
              <a:t>f the student’s initial evaluation or most recent reevaluation was conducted by a previous district and the current school district and parent agreed that the 3-year reevaluation was not necessary (waiver) for the student when it came due, the school district will use the most recent evaluation or reevaluation to answer the self-assessment questions. Further, the district may use any other data it relied on to determine that the reevaluation was unnecessary.</a:t>
            </a:r>
            <a:endParaRPr lang="en-US" sz="2600" b="1"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A district may </a:t>
            </a:r>
            <a:r>
              <a:rPr lang="en-US" sz="2200" dirty="0">
                <a:solidFill>
                  <a:srgbClr val="1F3864"/>
                </a:solidFill>
                <a:effectLst/>
                <a:latin typeface="+mn-lt"/>
                <a:ea typeface="Times New Roman" panose="02020603050405020304" pitchFamily="18" charset="0"/>
                <a:cs typeface="Open Sans Light" panose="020B0306030504020204" pitchFamily="34" charset="0"/>
              </a:rPr>
              <a:t>consider conducting a reevaluation using currently available information.</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This approach may provide documentation for File Review Questions. If the team reviews the student’s file and other currently available information, and documents they considered the requirements of the File Review Questions when completing the review, then the documentation may meet File Review requirements. The reevaluation does not need to include assessments, unless otherwise indicated upon review of the student’s file and data. </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a:t>
            </a:r>
            <a:endParaRPr lang="en-US" sz="2200"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Please note a review of existing evaluation data is </a:t>
            </a:r>
            <a:r>
              <a:rPr lang="en-US" sz="2200" b="1" dirty="0">
                <a:solidFill>
                  <a:srgbClr val="1F3864"/>
                </a:solidFill>
                <a:effectLst/>
                <a:latin typeface="+mn-lt"/>
                <a:ea typeface="Calibri" panose="020F0502020204030204" pitchFamily="34" charset="0"/>
                <a:cs typeface="Open Sans Light" panose="020B0306030504020204" pitchFamily="34" charset="0"/>
              </a:rPr>
              <a:t>not</a:t>
            </a:r>
            <a:r>
              <a:rPr lang="en-US" sz="2200" dirty="0">
                <a:solidFill>
                  <a:srgbClr val="1F3864"/>
                </a:solidFill>
                <a:effectLst/>
                <a:latin typeface="+mn-lt"/>
                <a:ea typeface="Calibri" panose="020F0502020204030204" pitchFamily="34" charset="0"/>
                <a:cs typeface="Open Sans Light" panose="020B0306030504020204" pitchFamily="34" charset="0"/>
              </a:rPr>
              <a:t> a waiver of a reevaluation.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3" tooltip="hyperlink to 34 C.F.R. 300.305"/>
              </a:rPr>
              <a:t>34 C.F.R. 300.305</a:t>
            </a:r>
            <a:r>
              <a:rPr lang="en-US" sz="2200" dirty="0">
                <a:solidFill>
                  <a:srgbClr val="12284C"/>
                </a:solidFill>
                <a:effectLst/>
                <a:latin typeface="+mn-lt"/>
                <a:ea typeface="Calibri" panose="020F0502020204030204" pitchFamily="34" charset="0"/>
                <a:cs typeface="Open Sans Light" panose="020B0306030504020204" pitchFamily="34" charset="0"/>
              </a:rPr>
              <a:t> and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72-3428(i) and (k)</a:t>
            </a:r>
            <a:r>
              <a:rPr lang="en-US" sz="2200" u="sng" dirty="0">
                <a:solidFill>
                  <a:srgbClr val="0563C1"/>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In addition, such review of existing evaluation data alone may constitute a complete reevaluation if the IEP Team and other appropriate, qualified professionals determine, on the basis of the review and input from the parents, that no additional data are needed to establish continuing eligibility and to determine the child’s current educational needs See OSEP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5" tooltip="hyperlink to Letter to Redacted"/>
              </a:rPr>
              <a:t>Letter to Redacted</a:t>
            </a:r>
            <a:r>
              <a:rPr lang="en-US" sz="2200" dirty="0">
                <a:solidFill>
                  <a:srgbClr val="1F3864"/>
                </a:solidFill>
                <a:effectLst/>
                <a:latin typeface="+mn-lt"/>
                <a:ea typeface="Calibri" panose="020F0502020204030204" pitchFamily="34" charset="0"/>
                <a:cs typeface="Open Sans Light" panose="020B0306030504020204" pitchFamily="34" charset="0"/>
              </a:rPr>
              <a:t>, Question 3, Feb. 6 2007. If the IEP team makes this determination, the parents must be provided with notification of the determination, the reasons for the determination and the right of the parents to request an assessment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6" tooltip="hyperlink to 34 C.F.R. 300.305(d)(1)"/>
              </a:rPr>
              <a:t>34 C.F.R. 300.305(d)(1)</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and</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72-3428(k)</a:t>
            </a:r>
            <a:r>
              <a:rPr lang="en-US" sz="2200" dirty="0">
                <a:effectLst/>
                <a:latin typeface="+mn-lt"/>
                <a:ea typeface="Calibri" panose="020F0502020204030204" pitchFamily="34" charset="0"/>
                <a:cs typeface="Open Sans Light" panose="020B0306030504020204" pitchFamily="34" charset="0"/>
              </a:rPr>
              <a:t>.</a:t>
            </a:r>
            <a:endParaRPr lang="en-US" sz="2200" dirty="0">
              <a:effectLst/>
              <a:latin typeface="+mn-l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9775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00288F9-7864-4FB9-9152-D92E5F0F906C}"/>
              </a:ext>
            </a:extLst>
          </p:cNvPr>
          <p:cNvSpPr>
            <a:spLocks noGrp="1"/>
          </p:cNvSpPr>
          <p:nvPr>
            <p:ph type="title"/>
          </p:nvPr>
        </p:nvSpPr>
        <p:spPr>
          <a:xfrm>
            <a:off x="838200" y="-619158"/>
            <a:ext cx="10515600" cy="463214"/>
          </a:xfrm>
        </p:spPr>
        <p:txBody>
          <a:bodyPr>
            <a:normAutofit fontScale="90000"/>
          </a:bodyPr>
          <a:lstStyle/>
          <a:p>
            <a:r>
              <a:rPr lang="en-US"/>
              <a:t>Question 2</a:t>
            </a:r>
          </a:p>
        </p:txBody>
      </p:sp>
      <p:sp>
        <p:nvSpPr>
          <p:cNvPr id="2" name="Content Placeholder 1">
            <a:extLst>
              <a:ext uri="{FF2B5EF4-FFF2-40B4-BE49-F238E27FC236}">
                <a16:creationId xmlns:a16="http://schemas.microsoft.com/office/drawing/2014/main" id="{D785606E-B5BD-40F2-A15B-D71650C4D43A}"/>
              </a:ext>
            </a:extLst>
          </p:cNvPr>
          <p:cNvSpPr>
            <a:spLocks noGrp="1"/>
          </p:cNvSpPr>
          <p:nvPr>
            <p:ph idx="1"/>
          </p:nvPr>
        </p:nvSpPr>
        <p:spPr>
          <a:xfrm>
            <a:off x="771236" y="147781"/>
            <a:ext cx="10515600" cy="4188692"/>
          </a:xfrm>
        </p:spPr>
        <p:txBody>
          <a:bodyPr>
            <a:normAutofit fontScale="62500" lnSpcReduction="20000"/>
          </a:bodyPr>
          <a:lstStyle/>
          <a:p>
            <a:pPr marL="0" indent="0">
              <a:lnSpc>
                <a:spcPct val="120000"/>
              </a:lnSpc>
              <a:buNone/>
            </a:pPr>
            <a:r>
              <a:rPr lang="en-US" b="1" dirty="0"/>
              <a:t>2</a:t>
            </a:r>
            <a:r>
              <a:rPr lang="en-US" dirty="0"/>
              <a:t>. Were the assessments and other evaluation materials used to assess the student (for an initial evaluation or reevaluation) selected and administered so as not to be discriminatory on a racial or cultural basis? 34 C.F.R. 300.304(c)(1)(i); K.A.R. 91-40-9(a)(1)(A)</a:t>
            </a:r>
            <a:br>
              <a:rPr lang="en-US" dirty="0"/>
            </a:br>
            <a:br>
              <a:rPr lang="en-US" dirty="0"/>
            </a:br>
            <a:r>
              <a:rPr lang="en-US" b="1" dirty="0"/>
              <a:t>METHOD</a:t>
            </a:r>
            <a:r>
              <a:rPr lang="en-US" dirty="0"/>
              <a:t>: Review the education record to determine whether there is evidence that the group of people responsible for conducting the student’s most recent evaluation/reevaluation selected and administered assessments and other evaluation materials so as not to be discriminatory on a racial or cultural basis. There must be documentation to show that elimination of racial and cultural discrimination was considered when selecting and administering evaluation materials. This information could be found in assessment technical manuals, a prior written notice form, an evaluation/eligibility report, teacher/provider notes, or other documentation in the education record. Staff who conduct assessments could cite relevant information from the assessment technical manual, or refer to that information in professional notes, or provide some other type of documentation about how those findings were taken into consideration. </a:t>
            </a:r>
          </a:p>
        </p:txBody>
      </p:sp>
      <p:sp>
        <p:nvSpPr>
          <p:cNvPr id="5" name="Text Placeholder 2">
            <a:extLst>
              <a:ext uri="{FF2B5EF4-FFF2-40B4-BE49-F238E27FC236}">
                <a16:creationId xmlns:a16="http://schemas.microsoft.com/office/drawing/2014/main" id="{12BE0309-C386-44A8-AE79-7CB1744FD20F}"/>
              </a:ext>
            </a:extLst>
          </p:cNvPr>
          <p:cNvSpPr txBox="1">
            <a:spLocks/>
          </p:cNvSpPr>
          <p:nvPr/>
        </p:nvSpPr>
        <p:spPr>
          <a:xfrm>
            <a:off x="367004" y="4216081"/>
            <a:ext cx="4855556" cy="158103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selected and administered so as not to be discriminatory on a racial or cultural basis.</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C0F12D97-5F77-4A15-8D6B-5BAF5E1AF845}"/>
              </a:ext>
            </a:extLst>
          </p:cNvPr>
          <p:cNvSpPr txBox="1">
            <a:spLocks/>
          </p:cNvSpPr>
          <p:nvPr/>
        </p:nvSpPr>
        <p:spPr>
          <a:xfrm>
            <a:off x="6096000" y="4216080"/>
            <a:ext cx="5190836" cy="158103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lnSpc>
                <a:spcPct val="100000"/>
              </a:lnSpc>
              <a:buNone/>
            </a:pPr>
            <a:r>
              <a:rPr lang="en-US" sz="1200" b="1">
                <a:latin typeface="+mn-lt"/>
              </a:rPr>
              <a:t>Select NO if documentation DOES NOT show that the assessments and other evaluation materials used to assess the student, for the initial evaluation or most recent reevaluation, were selected and administered so as not to be discriminatory on a racial or cultural basis.</a:t>
            </a:r>
            <a:endParaRPr lang="en-US" sz="1200" b="1"/>
          </a:p>
        </p:txBody>
      </p:sp>
      <p:sp>
        <p:nvSpPr>
          <p:cNvPr id="7" name="Rectangle 6">
            <a:extLst>
              <a:ext uri="{FF2B5EF4-FFF2-40B4-BE49-F238E27FC236}">
                <a16:creationId xmlns:a16="http://schemas.microsoft.com/office/drawing/2014/main" id="{780E0ADC-77BA-442A-BE27-E469FE89EA6C}"/>
              </a:ext>
            </a:extLst>
          </p:cNvPr>
          <p:cNvSpPr/>
          <p:nvPr/>
        </p:nvSpPr>
        <p:spPr>
          <a:xfrm>
            <a:off x="367004" y="5941354"/>
            <a:ext cx="10771293" cy="215444"/>
          </a:xfrm>
          <a:prstGeom prst="rect">
            <a:avLst/>
          </a:prstGeom>
        </p:spPr>
        <p:txBody>
          <a:bodyPr wrap="square">
            <a:spAutoFit/>
          </a:bodyPr>
          <a:lstStyle/>
          <a:p>
            <a:r>
              <a:rPr lang="en-US" sz="800" i="1">
                <a:latin typeface="Open Sans Light" panose="020B0306030504020204" pitchFamily="34" charset="0"/>
                <a:ea typeface="Open Sans Light" panose="020B0306030504020204" pitchFamily="34" charset="0"/>
                <a:cs typeface="Open Sans Light" panose="020B0306030504020204" pitchFamily="34" charset="0"/>
              </a:rPr>
              <a:t>Kansas Special Education Process Handbook, Chapter 3, Section E.1. and Questions and Answers Section, Q&amp;A 5.; Chapter 7, Section E. </a:t>
            </a:r>
            <a:endParaRPr lang="en-US" sz="8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9746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
          <p:cNvSpPr txBox="1">
            <a:spLocks noGrp="1"/>
          </p:cNvSpPr>
          <p:nvPr>
            <p:ph type="title"/>
          </p:nvPr>
        </p:nvSpPr>
        <p:spPr>
          <a:xfrm>
            <a:off x="838200" y="409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Acceptable Documentation Q2</a:t>
            </a:r>
            <a:endParaRPr/>
          </a:p>
        </p:txBody>
      </p:sp>
      <p:sp>
        <p:nvSpPr>
          <p:cNvPr id="293" name="Google Shape;293;p5"/>
          <p:cNvSpPr txBox="1">
            <a:spLocks noGrp="1"/>
          </p:cNvSpPr>
          <p:nvPr>
            <p:ph type="body" idx="1"/>
          </p:nvPr>
        </p:nvSpPr>
        <p:spPr>
          <a:xfrm>
            <a:off x="838200" y="1103586"/>
            <a:ext cx="10515600" cy="5050634"/>
          </a:xfrm>
          <a:prstGeom prst="rect">
            <a:avLst/>
          </a:prstGeom>
          <a:noFill/>
          <a:ln>
            <a:noFill/>
          </a:ln>
        </p:spPr>
        <p:txBody>
          <a:bodyPr spcFirstLastPara="1" wrap="square" lIns="91425" tIns="45700" rIns="91425" bIns="45700" anchor="t" anchorCtr="0">
            <a:noAutofit/>
          </a:bodyPr>
          <a:lstStyle/>
          <a:p>
            <a:pPr marL="571500" indent="-342900">
              <a:lnSpc>
                <a:spcPct val="100000"/>
              </a:lnSpc>
              <a:buSzPts val="1800"/>
            </a:pPr>
            <a:r>
              <a:rPr lang="en-US" sz="20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2000" dirty="0"/>
          </a:p>
          <a:p>
            <a:pPr indent="0">
              <a:lnSpc>
                <a:spcPct val="100000"/>
              </a:lnSpc>
              <a:buSzPts val="1800"/>
              <a:buNone/>
            </a:pPr>
            <a:endParaRPr lang="en-US" sz="1950" i="1" dirty="0">
              <a:latin typeface="Open Sans Light"/>
              <a:ea typeface="Open Sans Light"/>
              <a:cs typeface="Open Sans Light"/>
            </a:endParaRPr>
          </a:p>
          <a:p>
            <a:pPr indent="0">
              <a:lnSpc>
                <a:spcPct val="100000"/>
              </a:lnSpc>
              <a:buSzPts val="1800"/>
              <a:buNone/>
            </a:pPr>
            <a:r>
              <a:rPr lang="en-US" sz="1950"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r>
              <a:rPr lang="en-US" sz="1950" dirty="0">
                <a:latin typeface="Open Sans Light"/>
                <a:ea typeface="Open Sans Light"/>
                <a:cs typeface="Open Sans Light"/>
              </a:rPr>
              <a:t>….(IDEA &amp; Gifted Requirements File Review:  Frequently Asked Questions)</a:t>
            </a:r>
            <a:endParaRPr sz="1950" dirty="0"/>
          </a:p>
          <a:p>
            <a:pPr marL="0" lvl="0" indent="0" algn="l" rtl="0">
              <a:lnSpc>
                <a:spcPct val="70000"/>
              </a:lnSpc>
              <a:spcBef>
                <a:spcPts val="1000"/>
              </a:spcBef>
              <a:spcAft>
                <a:spcPts val="0"/>
              </a:spcAft>
              <a:buSzPts val="1750"/>
              <a:buNone/>
            </a:pPr>
            <a:endParaRPr sz="17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Question prompt</a:t>
            </a:r>
            <a:endParaRPr/>
          </a:p>
        </p:txBody>
      </p:sp>
      <p:sp>
        <p:nvSpPr>
          <p:cNvPr id="305" name="Google Shape;305;p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00000"/>
              </a:lnSpc>
              <a:spcBef>
                <a:spcPts val="0"/>
              </a:spcBef>
              <a:buClr>
                <a:srgbClr val="12284C"/>
              </a:buClr>
              <a:buSzPts val="3200"/>
              <a:buNone/>
            </a:pPr>
            <a:r>
              <a:rPr lang="en-US" sz="3000" b="1" dirty="0">
                <a:latin typeface="Open Sans"/>
                <a:ea typeface="Open Sans"/>
                <a:cs typeface="Open Sans"/>
                <a:sym typeface="Open Sans"/>
              </a:rPr>
              <a:t>How were the assessments and other evaluation materials used to assess the student (for an initial evaluation or reevaluation) selected and administered so as not to be discriminatory on a racial or cultural basis? </a:t>
            </a:r>
            <a:endParaRPr lang="en-US" sz="3000" b="1" dirty="0">
              <a:latin typeface="Open Sans"/>
              <a:ea typeface="Open Sans"/>
              <a:cs typeface="Open Sans"/>
            </a:endParaRPr>
          </a:p>
          <a:p>
            <a:pPr marL="914400" lvl="2" indent="0">
              <a:lnSpc>
                <a:spcPct val="100000"/>
              </a:lnSpc>
              <a:buSzPts val="2000"/>
              <a:buNone/>
            </a:pPr>
            <a:r>
              <a:rPr lang="en-US" sz="2400" dirty="0">
                <a:latin typeface="Open Sans Light"/>
                <a:ea typeface="Open Sans Light"/>
                <a:cs typeface="Open Sans Light"/>
              </a:rPr>
              <a:t> </a:t>
            </a:r>
            <a:r>
              <a:rPr lang="en-US" sz="2400" i="1" dirty="0">
                <a:latin typeface="Open Sans Light"/>
                <a:ea typeface="Open Sans Light"/>
                <a:cs typeface="Open Sans Light"/>
              </a:rPr>
              <a:t>….XXX was assessed in her native language, which is YYY. The standardized assessment ZZZ was selected as part of this evaluation and was determined to be nondiscriminatory on a racial and cultural basis for this student based on professional understanding of the assessment and bias mitigation as noted in the ZZZ technical manual ...Multiple measures were used to mitigate the impact of bias in this evaluation and will be further described in this report. Any limitations that may exist and result in bias due to racial or cultural factors were reviewed and considered as part of this evaluation and determined to not be a significant factor in current eligibility determination. </a:t>
            </a:r>
            <a:endParaRPr sz="2400"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2">
            <a:extLst>
              <a:ext uri="{FF2B5EF4-FFF2-40B4-BE49-F238E27FC236}">
                <a16:creationId xmlns:a16="http://schemas.microsoft.com/office/drawing/2014/main" id="{7B063472-6BE0-72A2-6475-CD6DF0F63A0E}"/>
              </a:ext>
            </a:extLst>
          </p:cNvPr>
          <p:cNvPicPr>
            <a:picLocks noGrp="1" noChangeAspect="1"/>
          </p:cNvPicPr>
          <p:nvPr>
            <p:ph idx="1"/>
          </p:nvPr>
        </p:nvPicPr>
        <p:blipFill>
          <a:blip r:embed="rId3"/>
          <a:stretch>
            <a:fillRect/>
          </a:stretch>
        </p:blipFill>
        <p:spPr>
          <a:xfrm>
            <a:off x="1336056" y="1569276"/>
            <a:ext cx="9250066" cy="252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0CE4372F-172C-57BC-8527-8947F0943101}"/>
              </a:ext>
            </a:extLst>
          </p:cNvPr>
          <p:cNvSpPr>
            <a:spLocks noGrp="1"/>
          </p:cNvSpPr>
          <p:nvPr>
            <p:ph type="title"/>
          </p:nvPr>
        </p:nvSpPr>
        <p:spPr>
          <a:xfrm>
            <a:off x="838200" y="365125"/>
            <a:ext cx="11004030" cy="1325563"/>
          </a:xfrm>
        </p:spPr>
        <p:txBody>
          <a:bodyPr/>
          <a:lstStyle/>
          <a:p>
            <a:r>
              <a:rPr lang="en-US" dirty="0"/>
              <a:t>Compliant District Examples Q2</a:t>
            </a:r>
          </a:p>
        </p:txBody>
      </p:sp>
      <p:pic>
        <p:nvPicPr>
          <p:cNvPr id="7" name="Picture 6" descr="screenshot image showing a compliant example for question 2">
            <a:extLst>
              <a:ext uri="{FF2B5EF4-FFF2-40B4-BE49-F238E27FC236}">
                <a16:creationId xmlns:a16="http://schemas.microsoft.com/office/drawing/2014/main" id="{8A802A84-AEFC-519C-6660-9E2FDB6DCD5F}"/>
              </a:ext>
            </a:extLst>
          </p:cNvPr>
          <p:cNvPicPr>
            <a:picLocks noChangeAspect="1"/>
          </p:cNvPicPr>
          <p:nvPr/>
        </p:nvPicPr>
        <p:blipFill>
          <a:blip r:embed="rId4"/>
          <a:stretch>
            <a:fillRect/>
          </a:stretch>
        </p:blipFill>
        <p:spPr>
          <a:xfrm>
            <a:off x="1374161" y="4309223"/>
            <a:ext cx="9173855" cy="84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9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uestion 2">
            <a:extLst>
              <a:ext uri="{FF2B5EF4-FFF2-40B4-BE49-F238E27FC236}">
                <a16:creationId xmlns:a16="http://schemas.microsoft.com/office/drawing/2014/main" id="{3312E806-BA92-B65B-A830-460078BEBDAB}"/>
              </a:ext>
            </a:extLst>
          </p:cNvPr>
          <p:cNvPicPr>
            <a:picLocks noGrp="1" noChangeAspect="1"/>
          </p:cNvPicPr>
          <p:nvPr>
            <p:ph idx="1"/>
          </p:nvPr>
        </p:nvPicPr>
        <p:blipFill>
          <a:blip r:embed="rId3"/>
          <a:stretch>
            <a:fillRect/>
          </a:stretch>
        </p:blipFill>
        <p:spPr>
          <a:xfrm>
            <a:off x="1109272" y="1217457"/>
            <a:ext cx="8854024" cy="337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1B4C8DE0-A7A6-34FD-B223-1541B6CDE347}"/>
              </a:ext>
            </a:extLst>
          </p:cNvPr>
          <p:cNvSpPr>
            <a:spLocks noGrp="1"/>
          </p:cNvSpPr>
          <p:nvPr>
            <p:ph type="title"/>
          </p:nvPr>
        </p:nvSpPr>
        <p:spPr>
          <a:xfrm>
            <a:off x="838200" y="365126"/>
            <a:ext cx="10515600" cy="852332"/>
          </a:xfrm>
        </p:spPr>
        <p:txBody>
          <a:bodyPr/>
          <a:lstStyle/>
          <a:p>
            <a:r>
              <a:rPr lang="en-US" dirty="0"/>
              <a:t>Compliant District Example Q2</a:t>
            </a:r>
          </a:p>
        </p:txBody>
      </p:sp>
      <p:pic>
        <p:nvPicPr>
          <p:cNvPr id="7" name="Picture 6" descr="screenshot image showing a compliant example for question 2">
            <a:extLst>
              <a:ext uri="{FF2B5EF4-FFF2-40B4-BE49-F238E27FC236}">
                <a16:creationId xmlns:a16="http://schemas.microsoft.com/office/drawing/2014/main" id="{E3EED5FD-2F17-0A3F-0C84-7D4FBAA06E00}"/>
              </a:ext>
            </a:extLst>
          </p:cNvPr>
          <p:cNvPicPr>
            <a:picLocks noChangeAspect="1"/>
          </p:cNvPicPr>
          <p:nvPr/>
        </p:nvPicPr>
        <p:blipFill>
          <a:blip r:embed="rId4"/>
          <a:stretch>
            <a:fillRect/>
          </a:stretch>
        </p:blipFill>
        <p:spPr>
          <a:xfrm>
            <a:off x="1109272" y="4905467"/>
            <a:ext cx="9088118" cy="91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29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745CE-EE44-45AD-9397-EED13EF74225}"/>
              </a:ext>
            </a:extLst>
          </p:cNvPr>
          <p:cNvSpPr>
            <a:spLocks noGrp="1"/>
          </p:cNvSpPr>
          <p:nvPr>
            <p:ph type="title"/>
          </p:nvPr>
        </p:nvSpPr>
        <p:spPr/>
        <p:txBody>
          <a:bodyPr/>
          <a:lstStyle/>
          <a:p>
            <a:r>
              <a:rPr lang="en-US"/>
              <a:t>Education Benefit Review Opportunity</a:t>
            </a:r>
          </a:p>
        </p:txBody>
      </p:sp>
      <p:sp>
        <p:nvSpPr>
          <p:cNvPr id="2" name="Content Placeholder 1">
            <a:extLst>
              <a:ext uri="{FF2B5EF4-FFF2-40B4-BE49-F238E27FC236}">
                <a16:creationId xmlns:a16="http://schemas.microsoft.com/office/drawing/2014/main" id="{912C997A-B492-4E14-A542-0D04FA214005}"/>
              </a:ext>
            </a:extLst>
          </p:cNvPr>
          <p:cNvSpPr>
            <a:spLocks noGrp="1"/>
          </p:cNvSpPr>
          <p:nvPr>
            <p:ph sz="half" idx="1"/>
          </p:nvPr>
        </p:nvSpPr>
        <p:spPr>
          <a:xfrm>
            <a:off x="838199" y="1825625"/>
            <a:ext cx="10515599" cy="4351338"/>
          </a:xfrm>
        </p:spPr>
        <p:txBody>
          <a:bodyPr vert="horz" lIns="91440" tIns="45720" rIns="91440" bIns="45720" rtlCol="0" anchor="t">
            <a:noAutofit/>
          </a:bodyPr>
          <a:lstStyle/>
          <a:p>
            <a:r>
              <a:rPr lang="en-US" sz="3600">
                <a:latin typeface="Open Sans Light"/>
                <a:ea typeface="Open Sans Light"/>
                <a:cs typeface="Open Sans Light"/>
              </a:rPr>
              <a:t>In an effort to provide results-based technical assistance, KSDE is offering Administrators an exciting opportunity to work with us through the Education Benefit Review Process. </a:t>
            </a:r>
            <a:endParaRPr lang="en-US" sz="3600"/>
          </a:p>
          <a:p>
            <a:pPr marL="0" indent="0">
              <a:buNone/>
            </a:pPr>
            <a:endParaRPr lang="en-US" sz="3600"/>
          </a:p>
          <a:p>
            <a:r>
              <a:rPr lang="en-US" sz="3600">
                <a:latin typeface="Open Sans Light"/>
                <a:ea typeface="Open Sans Light"/>
                <a:cs typeface="Open Sans Light"/>
              </a:rPr>
              <a:t>If interested contact Doug Tressler or Ann Matthews.</a:t>
            </a:r>
          </a:p>
        </p:txBody>
      </p:sp>
    </p:spTree>
    <p:custDataLst>
      <p:tags r:id="rId1"/>
    </p:custDataLst>
    <p:extLst>
      <p:ext uri="{BB962C8B-B14F-4D97-AF65-F5344CB8AC3E}">
        <p14:creationId xmlns:p14="http://schemas.microsoft.com/office/powerpoint/2010/main" val="365411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2780-D55A-1A21-4A72-3A88908B01C0}"/>
              </a:ext>
            </a:extLst>
          </p:cNvPr>
          <p:cNvSpPr>
            <a:spLocks noGrp="1"/>
          </p:cNvSpPr>
          <p:nvPr>
            <p:ph type="title"/>
          </p:nvPr>
        </p:nvSpPr>
        <p:spPr/>
        <p:txBody>
          <a:bodyPr/>
          <a:lstStyle/>
          <a:p>
            <a:r>
              <a:rPr lang="en-US"/>
              <a:t>Minimally Approved District Example Cohort 2</a:t>
            </a:r>
          </a:p>
        </p:txBody>
      </p:sp>
      <p:pic>
        <p:nvPicPr>
          <p:cNvPr id="7" name="Picture 6" descr="screenshot image of an approved district example from cohort 2">
            <a:extLst>
              <a:ext uri="{FF2B5EF4-FFF2-40B4-BE49-F238E27FC236}">
                <a16:creationId xmlns:a16="http://schemas.microsoft.com/office/drawing/2014/main" id="{E71A991F-7C82-209C-E9DA-4945EED2E54A}"/>
              </a:ext>
            </a:extLst>
          </p:cNvPr>
          <p:cNvPicPr>
            <a:picLocks noChangeAspect="1"/>
          </p:cNvPicPr>
          <p:nvPr/>
        </p:nvPicPr>
        <p:blipFill>
          <a:blip r:embed="rId3"/>
          <a:stretch>
            <a:fillRect/>
          </a:stretch>
        </p:blipFill>
        <p:spPr>
          <a:xfrm>
            <a:off x="229780" y="2634623"/>
            <a:ext cx="11732439" cy="2442825"/>
          </a:xfrm>
          <a:prstGeom prst="rect">
            <a:avLst/>
          </a:prstGeom>
        </p:spPr>
      </p:pic>
    </p:spTree>
    <p:extLst>
      <p:ext uri="{BB962C8B-B14F-4D97-AF65-F5344CB8AC3E}">
        <p14:creationId xmlns:p14="http://schemas.microsoft.com/office/powerpoint/2010/main" val="1705655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4DF6B-E720-0344-35A7-032BF938C34E}"/>
              </a:ext>
            </a:extLst>
          </p:cNvPr>
          <p:cNvSpPr>
            <a:spLocks noGrp="1"/>
          </p:cNvSpPr>
          <p:nvPr>
            <p:ph type="title"/>
          </p:nvPr>
        </p:nvSpPr>
        <p:spPr>
          <a:xfrm>
            <a:off x="838200" y="171163"/>
            <a:ext cx="3193473" cy="2087128"/>
          </a:xfrm>
        </p:spPr>
        <p:txBody>
          <a:bodyPr>
            <a:normAutofit/>
          </a:bodyPr>
          <a:lstStyle/>
          <a:p>
            <a:r>
              <a:rPr lang="en-US"/>
              <a:t>District Example</a:t>
            </a:r>
          </a:p>
        </p:txBody>
      </p:sp>
      <p:pic>
        <p:nvPicPr>
          <p:cNvPr id="6" name="Content Placeholder 5" descr="screen shot image of a district example for question 2">
            <a:extLst>
              <a:ext uri="{FF2B5EF4-FFF2-40B4-BE49-F238E27FC236}">
                <a16:creationId xmlns:a16="http://schemas.microsoft.com/office/drawing/2014/main" id="{14490A79-E095-A4E9-F2F6-9F605CE630DD}"/>
              </a:ext>
            </a:extLst>
          </p:cNvPr>
          <p:cNvPicPr>
            <a:picLocks noGrp="1" noChangeAspect="1"/>
          </p:cNvPicPr>
          <p:nvPr>
            <p:ph idx="1"/>
          </p:nvPr>
        </p:nvPicPr>
        <p:blipFill>
          <a:blip r:embed="rId3"/>
          <a:stretch>
            <a:fillRect/>
          </a:stretch>
        </p:blipFill>
        <p:spPr>
          <a:xfrm>
            <a:off x="5084618" y="0"/>
            <a:ext cx="6269182" cy="6257637"/>
          </a:xfrm>
          <a:prstGeom prst="rect">
            <a:avLst/>
          </a:prstGeom>
        </p:spPr>
      </p:pic>
    </p:spTree>
    <p:extLst>
      <p:ext uri="{BB962C8B-B14F-4D97-AF65-F5344CB8AC3E}">
        <p14:creationId xmlns:p14="http://schemas.microsoft.com/office/powerpoint/2010/main" val="1052495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94696-10FE-4414-B1BD-8CA0C0F50B50}"/>
              </a:ext>
            </a:extLst>
          </p:cNvPr>
          <p:cNvSpPr>
            <a:spLocks noGrp="1"/>
          </p:cNvSpPr>
          <p:nvPr>
            <p:ph type="title"/>
          </p:nvPr>
        </p:nvSpPr>
        <p:spPr>
          <a:xfrm>
            <a:off x="622073" y="365125"/>
            <a:ext cx="10731728" cy="836793"/>
          </a:xfrm>
        </p:spPr>
        <p:txBody>
          <a:bodyPr>
            <a:noAutofit/>
          </a:bodyPr>
          <a:lstStyle/>
          <a:p>
            <a:r>
              <a:rPr lang="en-US" sz="2800"/>
              <a:t>Sample Process For Question 2: </a:t>
            </a:r>
            <a:br>
              <a:rPr lang="en-US" sz="2800"/>
            </a:br>
            <a:r>
              <a:rPr lang="en-US" sz="2800"/>
              <a:t>What might this process look like in evaluation/reevaluation?</a:t>
            </a:r>
          </a:p>
        </p:txBody>
      </p:sp>
      <p:sp>
        <p:nvSpPr>
          <p:cNvPr id="4" name="Rectangle 1">
            <a:extLst>
              <a:ext uri="{FF2B5EF4-FFF2-40B4-BE49-F238E27FC236}">
                <a16:creationId xmlns:a16="http://schemas.microsoft.com/office/drawing/2014/main" id="{302E0B44-3076-41D0-B3F6-1BBD58EC72E0}"/>
              </a:ext>
            </a:extLst>
          </p:cNvPr>
          <p:cNvSpPr>
            <a:spLocks noGrp="1" noChangeArrowheads="1"/>
          </p:cNvSpPr>
          <p:nvPr>
            <p:ph idx="1"/>
          </p:nvPr>
        </p:nvSpPr>
        <p:spPr bwMode="auto">
          <a:xfrm>
            <a:off x="622072" y="1559860"/>
            <a:ext cx="10312710" cy="42780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latin typeface="+mn-lt"/>
                <a:ea typeface="Open Sans Light"/>
                <a:cs typeface="Arial"/>
              </a:rPr>
              <a:t>Step </a:t>
            </a:r>
            <a:r>
              <a:rPr kumimoji="0" lang="en-US" altLang="en-US" sz="1600" b="1" i="0" u="none" strike="noStrike" cap="none" normalizeH="0" baseline="0">
                <a:ln>
                  <a:noFill/>
                </a:ln>
                <a:effectLst/>
                <a:latin typeface="+mn-lt"/>
                <a:ea typeface="Open Sans Light"/>
                <a:cs typeface="Arial"/>
              </a:rPr>
              <a:t>1:  MDT gathers and documents information regarding student's demographics and background as part of evaluation/reevaluation process.</a:t>
            </a:r>
            <a:endParaRPr lang="en-US" altLang="en-US" sz="1600" b="0" i="0" u="none" strike="noStrike" cap="none" normalizeH="0" baseline="0">
              <a:ln>
                <a:noFill/>
              </a:ln>
              <a:effectLst/>
              <a:latin typeface="+mn-lt"/>
              <a:ea typeface="Open Sans Ligh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Demographic information includes relevant information about the student's racial and cultural characteristics, native language, KELPA scores and language proficiency levels (if not a native English speaker), school attendance/moves, </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etc.</a:t>
            </a:r>
            <a:r>
              <a:rPr lang="en-US" altLang="en-US" sz="1600" b="1">
                <a:latin typeface="+mn-lt"/>
                <a:ea typeface="Open Sans Light"/>
                <a:cs typeface="Arial"/>
              </a:rPr>
              <a:t> </a:t>
            </a:r>
            <a:endParaRPr lang="en-US" altLang="en-US" sz="1600" b="0" i="0" u="none" strike="noStrike" cap="none" normalizeH="0" baseline="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lang="en-US" altLang="en-US" sz="1600" b="1">
                <a:latin typeface="+mn-lt"/>
                <a:ea typeface="Open Sans Light"/>
                <a:cs typeface="Arial"/>
              </a:rPr>
              <a:t>Step</a:t>
            </a:r>
            <a:r>
              <a:rPr kumimoji="0" lang="en-US" altLang="en-US" sz="1600" b="1" i="0" u="none" strike="noStrike" cap="none" normalizeH="0" baseline="0">
                <a:ln>
                  <a:noFill/>
                </a:ln>
                <a:effectLst/>
                <a:latin typeface="+mn-lt"/>
                <a:ea typeface="Open Sans Light"/>
                <a:cs typeface="Arial"/>
              </a:rPr>
              <a:t> 2:  MDT reviews the student's demographic information and background and considers how team will address potential cultural and racial bias in the evaluation/reevaluation process.</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 (E.g., team considers specifically how they will select and administer assessments and evaluation materials for this student</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in light of this student’s demographics</a:t>
            </a:r>
            <a:r>
              <a:rPr lang="en-US" altLang="en-US" sz="1600" b="1">
                <a:latin typeface="+mn-lt"/>
                <a:ea typeface="Open Sans Light"/>
                <a:cs typeface="Arial"/>
              </a:rPr>
              <a:t>.)</a:t>
            </a:r>
            <a:r>
              <a:rPr kumimoji="0" lang="en-US" altLang="en-US" sz="1600" b="1" i="0" u="none" strike="noStrike" cap="none" normalizeH="0" baseline="0">
                <a:ln>
                  <a:noFill/>
                </a:ln>
                <a:effectLst/>
                <a:latin typeface="+mn-lt"/>
                <a:ea typeface="Open Sans Light"/>
                <a:cs typeface="Arial"/>
              </a:rPr>
              <a:t> </a:t>
            </a:r>
            <a:br>
              <a:rPr lang="en-US" altLang="en-US" sz="1600" b="1" i="0" u="none" strike="noStrike" cap="none" normalizeH="0" baseline="0">
                <a:ln>
                  <a:noFill/>
                </a:ln>
                <a:effectLst/>
                <a:latin typeface="+mn-lt"/>
                <a:cs typeface="Arial" panose="020B0604020202020204" pitchFamily="34" charset="0"/>
              </a:rPr>
            </a:b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Step 3:  MDT documents how the team will use/did use the student's demographic information to guide the selection and administration of assessments and tools to ensure non-biased evaluation. This documentation of approach should be included in the education record (e.g., PWN for evaluation consent, evaluation/reevaluation report, case notes for planning the evaluation, PWN for placement, or other places in the student's record</a:t>
            </a:r>
            <a:r>
              <a:rPr lang="en-US" altLang="en-US" sz="1600" b="1">
                <a:latin typeface="+mn-lt"/>
                <a:ea typeface="Open Sans Light"/>
                <a:cs typeface="Arial"/>
              </a:rPr>
              <a:t>).  </a:t>
            </a:r>
            <a:endParaRPr lang="en-US" altLang="en-US" sz="1600" b="1" i="0" u="none" strike="noStrike" cap="none" normalizeH="0" baseline="0">
              <a:ln>
                <a:noFill/>
              </a:ln>
              <a:effectLst/>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067243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faa72a8901_0_4"/>
          <p:cNvSpPr txBox="1">
            <a:spLocks noGrp="1"/>
          </p:cNvSpPr>
          <p:nvPr>
            <p:ph type="title"/>
          </p:nvPr>
        </p:nvSpPr>
        <p:spPr>
          <a:xfrm>
            <a:off x="838200" y="365125"/>
            <a:ext cx="10515600" cy="656627"/>
          </a:xfrm>
          <a:prstGeom prst="rect">
            <a:avLst/>
          </a:prstGeom>
        </p:spPr>
        <p:txBody>
          <a:bodyPr spcFirstLastPara="1" wrap="square" lIns="91425" tIns="45700" rIns="91425" bIns="45700" anchor="ctr" anchorCtr="0">
            <a:normAutofit fontScale="90000"/>
          </a:bodyPr>
          <a:lstStyle/>
          <a:p>
            <a:pPr>
              <a:spcBef>
                <a:spcPts val="0"/>
              </a:spcBef>
            </a:pPr>
            <a:r>
              <a:rPr lang="en-US" dirty="0">
                <a:latin typeface="Arial"/>
                <a:ea typeface="Open Sans Semibold"/>
                <a:cs typeface="Arial"/>
              </a:rPr>
              <a:t>Examples for Question 2</a:t>
            </a:r>
            <a:endParaRPr lang="en-US" dirty="0">
              <a:latin typeface="Arial"/>
              <a:cs typeface="Arial"/>
            </a:endParaRPr>
          </a:p>
        </p:txBody>
      </p:sp>
      <p:sp>
        <p:nvSpPr>
          <p:cNvPr id="312" name="Google Shape;312;gfaa72a8901_0_4"/>
          <p:cNvSpPr txBox="1">
            <a:spLocks noGrp="1"/>
          </p:cNvSpPr>
          <p:nvPr>
            <p:ph type="body" idx="1"/>
          </p:nvPr>
        </p:nvSpPr>
        <p:spPr>
          <a:xfrm>
            <a:off x="856593" y="1021752"/>
            <a:ext cx="10608527" cy="5118439"/>
          </a:xfrm>
          <a:prstGeom prst="rect">
            <a:avLst/>
          </a:prstGeom>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None/>
            </a:pPr>
            <a:r>
              <a:rPr lang="en-US" sz="2000">
                <a:solidFill>
                  <a:srgbClr val="12284C"/>
                </a:solidFill>
                <a:latin typeface="+mn-lt"/>
                <a:ea typeface="Calibri"/>
                <a:cs typeface="Calibri"/>
                <a:sym typeface="Calibri"/>
              </a:rPr>
              <a:t>Because the technical manuals for nationally normed tests showed group mean differences for this student’s racial/cultural group, it was decided to conduct the initial evaluation using non-verbal culture-free tests…</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the professional literature regarding nationally normed tests (</a:t>
            </a:r>
            <a:r>
              <a:rPr lang="en-US" sz="2000" u="sng">
                <a:solidFill>
                  <a:srgbClr val="12284C"/>
                </a:solidFill>
                <a:latin typeface="+mn-lt"/>
                <a:ea typeface="Calibri"/>
                <a:cs typeface="Calibri"/>
                <a:sym typeface="Calibri"/>
              </a:rPr>
              <a:t>or</a:t>
            </a:r>
            <a:r>
              <a:rPr lang="en-US" sz="2000">
                <a:solidFill>
                  <a:srgbClr val="12284C"/>
                </a:solidFill>
                <a:latin typeface="+mn-lt"/>
                <a:ea typeface="Calibri"/>
                <a:cs typeface="Calibri"/>
                <a:sym typeface="Calibri"/>
              </a:rPr>
              <a:t> because the district's placement data) show biased outcomes for this student’s racial/cultural group, it was decided to conduct the initial evaluation using authentic assessment practices…</a:t>
            </a:r>
            <a:endParaRPr lang="en-US" sz="2000">
              <a:solidFill>
                <a:srgbClr val="12284C"/>
              </a:solidFill>
              <a:latin typeface="+mn-lt"/>
              <a:ea typeface="Calibri"/>
              <a:cs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of the impact of this student’s cultural background on opportunities for prior learning, it was decided to conduct the initial evaluation using a Response to Intervention (RTI) approach…</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r>
              <a:rPr lang="en-US" sz="2000" b="1">
                <a:solidFill>
                  <a:srgbClr val="12284C"/>
                </a:solidFill>
                <a:latin typeface="+mn-lt"/>
                <a:ea typeface="Calibri"/>
                <a:cs typeface="Calibri"/>
                <a:sym typeface="Calibri"/>
              </a:rPr>
              <a:t>OR</a:t>
            </a: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The multidisciplinary team members considered the student's demographics in selecting and </a:t>
            </a:r>
            <a:endParaRPr lang="en-US" sz="2000">
              <a:latin typeface="+mn-lt"/>
              <a:ea typeface="Open Sans Light"/>
              <a:cs typeface="Open Sans Light"/>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administering the evaluation assessments and materials. Because this student’s racial/cultural background (as described previously in this report) is the same as the majority of the population on which these cognitive and academic assessments were normed, the battery of tests selected should not result in a biased evaluation.</a:t>
            </a:r>
            <a:endParaRPr lang="en-US" sz="2000" i="1">
              <a:latin typeface="+mn-lt"/>
              <a:ea typeface="Open Sans Light"/>
              <a:cs typeface="Open Sans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24577"/>
            <a:ext cx="10515600" cy="527760"/>
          </a:xfrm>
        </p:spPr>
        <p:txBody>
          <a:bodyPr>
            <a:noAutofit/>
          </a:bodyPr>
          <a:lstStyle/>
          <a:p>
            <a:r>
              <a:rPr lang="en-US" sz="1900">
                <a:latin typeface="+mn-lt"/>
              </a:rPr>
              <a:t>Question 3</a:t>
            </a:r>
          </a:p>
        </p:txBody>
      </p:sp>
      <p:sp>
        <p:nvSpPr>
          <p:cNvPr id="2" name="Content Placeholder 1">
            <a:extLst>
              <a:ext uri="{FF2B5EF4-FFF2-40B4-BE49-F238E27FC236}">
                <a16:creationId xmlns:a16="http://schemas.microsoft.com/office/drawing/2014/main" id="{DA07DE7E-8833-4094-B4B2-0E00D5FD1950}"/>
              </a:ext>
            </a:extLst>
          </p:cNvPr>
          <p:cNvSpPr>
            <a:spLocks noGrp="1"/>
          </p:cNvSpPr>
          <p:nvPr>
            <p:ph idx="1"/>
          </p:nvPr>
        </p:nvSpPr>
        <p:spPr>
          <a:xfrm>
            <a:off x="367004" y="258184"/>
            <a:ext cx="11337316" cy="3883510"/>
          </a:xfrm>
        </p:spPr>
        <p:txBody>
          <a:bodyPr>
            <a:normAutofit fontScale="62500" lnSpcReduction="20000"/>
          </a:bodyPr>
          <a:lstStyle/>
          <a:p>
            <a:pPr marL="0" indent="0">
              <a:lnSpc>
                <a:spcPct val="120000"/>
              </a:lnSpc>
              <a:buNone/>
            </a:pPr>
            <a:r>
              <a:rPr lang="en-US" b="1"/>
              <a:t>3</a:t>
            </a:r>
            <a:r>
              <a:rPr lang="en-US"/>
              <a:t>. </a:t>
            </a:r>
            <a:r>
              <a:rPr lang="en-US">
                <a:solidFill>
                  <a:srgbClr val="12284B"/>
                </a:solidFill>
              </a:rPr>
              <a:t>Were the assessments and other evaluation materials used to assess the student (for an initial evaluation or reevaluation) provided and administered in the student’s native language or other mode of communication? </a:t>
            </a:r>
            <a:r>
              <a:rPr lang="en-US">
                <a:solidFill>
                  <a:srgbClr val="0462C1"/>
                </a:solidFill>
              </a:rPr>
              <a:t>34 C.F.R. 300.304(c)(1)(ii)</a:t>
            </a:r>
            <a:r>
              <a:rPr lang="en-US">
                <a:solidFill>
                  <a:srgbClr val="000000"/>
                </a:solidFill>
              </a:rPr>
              <a:t>; </a:t>
            </a:r>
            <a:r>
              <a:rPr lang="en-US">
                <a:solidFill>
                  <a:srgbClr val="0462C1"/>
                </a:solidFill>
              </a:rPr>
              <a:t>K.A.R. 91-40-9(a)(1)(B) </a:t>
            </a:r>
            <a:br>
              <a:rPr lang="en-US">
                <a:solidFill>
                  <a:srgbClr val="0462C1"/>
                </a:solidFill>
              </a:rPr>
            </a:br>
            <a:br>
              <a:rPr lang="en-US">
                <a:solidFill>
                  <a:srgbClr val="0462C1"/>
                </a:solidFill>
              </a:rPr>
            </a:br>
            <a:r>
              <a:rPr lang="en-US" b="1">
                <a:solidFill>
                  <a:srgbClr val="12284B"/>
                </a:solidFill>
              </a:rPr>
              <a:t>METHOD</a:t>
            </a:r>
            <a:r>
              <a:rPr lang="en-US">
                <a:solidFill>
                  <a:srgbClr val="12284B"/>
                </a:solidFill>
              </a:rPr>
              <a:t>: First, review the education record to determine the student’s native language or other mode of communication. Next, review the education record to determine whether the assessments and other evaluation materials used for the student’s most recent evaluation or reevaluation were provided and administered in the student’s native language or other mode of communication. If the assessments and other evaluation materials were not provided and administered in the native language or other mode of communication, review the education record for information showing that it was clearly not feasible to do so. This information could be found in a prior written notice form, an evaluation/eligibility report, teacher/provider notes, or other documentation in the education record. </a:t>
            </a:r>
            <a:endParaRPr lang="en-US"/>
          </a:p>
        </p:txBody>
      </p:sp>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367004" y="4031887"/>
            <a:ext cx="5394604" cy="2102583"/>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provided and administered in the student’s native language or other mode of communication.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it was </a:t>
            </a:r>
            <a:r>
              <a:rPr lang="en-US" sz="1200" b="1" u="sng" kern="0">
                <a:solidFill>
                  <a:srgbClr val="000000"/>
                </a:solidFill>
                <a:latin typeface="+mn-lt"/>
                <a:ea typeface="Arial Narrow"/>
                <a:cs typeface="Arial Narrow"/>
                <a:sym typeface="Arial Narrow"/>
              </a:rPr>
              <a:t>clearly not feasible </a:t>
            </a:r>
            <a:r>
              <a:rPr lang="en-US" sz="1200" b="1" kern="0">
                <a:solidFill>
                  <a:srgbClr val="000000"/>
                </a:solidFill>
                <a:latin typeface="+mn-lt"/>
                <a:ea typeface="Arial Narrow"/>
                <a:cs typeface="Arial Narrow"/>
                <a:sym typeface="Arial Narrow"/>
              </a:rPr>
              <a:t>to provide or administer the assessments and other evaluation materials in the student’s native language or other mode of communication</a:t>
            </a:r>
            <a:endParaRPr lang="en-US" sz="1200" kern="0">
              <a:solidFill>
                <a:srgbClr val="000000"/>
              </a:solidFill>
              <a:latin typeface="+mn-lt"/>
              <a:ea typeface="Arial Narrow"/>
              <a:cs typeface="Arial Narrow"/>
              <a:sym typeface="Arial Narrow"/>
            </a:endParaRP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6000" y="4031886"/>
            <a:ext cx="5190836" cy="2102583"/>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NO </a:t>
            </a:r>
          </a:p>
          <a:p>
            <a:pPr marL="0" indent="0">
              <a:lnSpc>
                <a:spcPct val="100000"/>
              </a:lnSpc>
              <a:spcBef>
                <a:spcPts val="0"/>
              </a:spcBef>
              <a:buClr>
                <a:srgbClr val="000000"/>
              </a:buClr>
              <a:buNone/>
            </a:pPr>
            <a:endParaRPr lang="en-US" sz="1200" b="1">
              <a:solidFill>
                <a:srgbClr val="000000"/>
              </a:solidFill>
              <a:latin typeface="+mn-lt"/>
              <a:ea typeface="Arial Narrow"/>
              <a:cs typeface="Arial Narrow"/>
              <a:sym typeface="Arial Narrow"/>
            </a:endParaRPr>
          </a:p>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Select NO if documentation DOES NOT show that the assessments and other evaluation materials used to assess the student, for the initial evaluation or most recent reevaluation, were provided and administered in the student’s native language or other mode of communication.</a:t>
            </a:r>
            <a:endParaRPr lang="en-US" sz="1200">
              <a:solidFill>
                <a:srgbClr val="000000"/>
              </a:solidFill>
              <a:latin typeface="+mn-lt"/>
              <a:ea typeface="Arial Narrow"/>
              <a:cs typeface="Arial Narrow"/>
              <a:sym typeface="Arial Narrow"/>
            </a:endParaRPr>
          </a:p>
        </p:txBody>
      </p:sp>
      <p:sp>
        <p:nvSpPr>
          <p:cNvPr id="6" name="TextBox 5">
            <a:extLst>
              <a:ext uri="{FF2B5EF4-FFF2-40B4-BE49-F238E27FC236}">
                <a16:creationId xmlns:a16="http://schemas.microsoft.com/office/drawing/2014/main" id="{5859A5AE-77D2-472D-BB37-3860E07B209C}"/>
              </a:ext>
            </a:extLst>
          </p:cNvPr>
          <p:cNvSpPr txBox="1"/>
          <p:nvPr/>
        </p:nvSpPr>
        <p:spPr>
          <a:xfrm>
            <a:off x="367004" y="6134470"/>
            <a:ext cx="4592023" cy="215444"/>
          </a:xfrm>
          <a:prstGeom prst="rect">
            <a:avLst/>
          </a:prstGeom>
          <a:noFill/>
        </p:spPr>
        <p:txBody>
          <a:bodyPr wrap="square" rtlCol="0">
            <a:spAutoFit/>
          </a:bodyPr>
          <a:lstStyle/>
          <a:p>
            <a:r>
              <a:rPr lang="en-US" sz="800" i="1">
                <a:solidFill>
                  <a:srgbClr val="11284B"/>
                </a:solidFill>
              </a:rPr>
              <a:t>KSDE Special Education Process Handbook, Chapter 3, Section and E.1, Chapter 7, Section E.</a:t>
            </a:r>
            <a:endParaRPr lang="en-US" sz="800" i="1"/>
          </a:p>
        </p:txBody>
      </p:sp>
    </p:spTree>
    <p:custDataLst>
      <p:tags r:id="rId1"/>
    </p:custDataLst>
    <p:extLst>
      <p:ext uri="{BB962C8B-B14F-4D97-AF65-F5344CB8AC3E}">
        <p14:creationId xmlns:p14="http://schemas.microsoft.com/office/powerpoint/2010/main" val="594052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f9f4144947_0_366"/>
          <p:cNvSpPr txBox="1">
            <a:spLocks noGrp="1"/>
          </p:cNvSpPr>
          <p:nvPr>
            <p:ph type="title"/>
          </p:nvPr>
        </p:nvSpPr>
        <p:spPr>
          <a:xfrm>
            <a:off x="838200" y="365125"/>
            <a:ext cx="10515600" cy="819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dirty="0"/>
              <a:t>Past findings</a:t>
            </a:r>
            <a:endParaRPr dirty="0"/>
          </a:p>
        </p:txBody>
      </p:sp>
      <p:sp>
        <p:nvSpPr>
          <p:cNvPr id="333" name="Google Shape;333;gf9f4144947_0_366"/>
          <p:cNvSpPr txBox="1">
            <a:spLocks noGrp="1"/>
          </p:cNvSpPr>
          <p:nvPr>
            <p:ph type="body" idx="1"/>
          </p:nvPr>
        </p:nvSpPr>
        <p:spPr>
          <a:xfrm>
            <a:off x="838200" y="899410"/>
            <a:ext cx="10515600" cy="5138179"/>
          </a:xfrm>
          <a:prstGeom prst="rect">
            <a:avLst/>
          </a:prstGeom>
          <a:noFill/>
          <a:ln>
            <a:noFill/>
          </a:ln>
        </p:spPr>
        <p:txBody>
          <a:bodyPr spcFirstLastPara="1" wrap="square" lIns="91425" tIns="45700" rIns="91425" bIns="45700" anchor="t" anchorCtr="0">
            <a:normAutofit fontScale="77500" lnSpcReduction="20000"/>
          </a:bodyPr>
          <a:lstStyle/>
          <a:p>
            <a:pPr marL="685800" indent="-457200">
              <a:lnSpc>
                <a:spcPct val="110000"/>
              </a:lnSpc>
            </a:pPr>
            <a:r>
              <a:rPr lang="en-US" dirty="0">
                <a:solidFill>
                  <a:srgbClr val="12284C"/>
                </a:solidFill>
                <a:latin typeface="+mn-lt"/>
                <a:ea typeface="Arial"/>
                <a:cs typeface="Arial"/>
                <a:sym typeface="Arial"/>
              </a:rPr>
              <a:t>Evaluations conducted entirely in English for students whose primary mode of communication or preferred/native/home language is described in the MDT report or elsewhere as “non-English”</a:t>
            </a:r>
          </a:p>
          <a:p>
            <a:pPr marL="685800" indent="-457200"/>
            <a:r>
              <a:rPr lang="en-US" dirty="0">
                <a:solidFill>
                  <a:srgbClr val="12284C"/>
                </a:solidFill>
                <a:latin typeface="+mn-lt"/>
                <a:ea typeface="Arial"/>
                <a:cs typeface="Arial"/>
                <a:sym typeface="Arial"/>
              </a:rPr>
              <a:t>Lack of consistency between what is described in the MDT and what is listed in the IEP as student’s language</a:t>
            </a:r>
          </a:p>
          <a:p>
            <a:pPr marL="1143000" lvl="1" indent="-457200"/>
            <a:r>
              <a:rPr lang="en-US" dirty="0"/>
              <a:t>Such as "parent reported student' language is X language on enrollment form and indicates that student speaks primarily Vietnamese  in the home.</a:t>
            </a:r>
            <a:endParaRPr lang="en-US" dirty="0">
              <a:solidFill>
                <a:srgbClr val="12284C"/>
              </a:solidFill>
              <a:latin typeface="+mn-lt"/>
              <a:ea typeface="Arial"/>
              <a:cs typeface="Arial"/>
              <a:sym typeface="Arial"/>
            </a:endParaRPr>
          </a:p>
          <a:p>
            <a:pPr marL="685800" indent="-457200"/>
            <a:r>
              <a:rPr lang="en-US" dirty="0">
                <a:solidFill>
                  <a:srgbClr val="12284C"/>
                </a:solidFill>
                <a:latin typeface="+mn-lt"/>
                <a:ea typeface="Arial"/>
                <a:cs typeface="Arial"/>
                <a:sym typeface="Arial"/>
              </a:rPr>
              <a:t>For students in ELL programs, scores/proficiency on KELPA and other measures of the student’s English proficiency not included as part of the MDT report </a:t>
            </a:r>
          </a:p>
          <a:p>
            <a:pPr marL="1143000" lvl="1" indent="-457200"/>
            <a:r>
              <a:rPr lang="en-US" dirty="0"/>
              <a:t>Currently, student is proficient in English per KELPA score of X obtained on x date, and student was exited from ELL program due to proficiency on X date...Student interview indicates that student reports he is most comfortable speaking and reading English at school at this time. Teachers report that in class, student ..."</a:t>
            </a:r>
            <a:endParaRPr lang="en-US" dirty="0">
              <a:solidFill>
                <a:srgbClr val="12284C"/>
              </a:solidFill>
              <a:latin typeface="+mn-lt"/>
              <a:ea typeface="Arial"/>
              <a:cs typeface="Arial"/>
              <a:sym typeface="Arial"/>
            </a:endParaRPr>
          </a:p>
          <a:p>
            <a:pPr marL="1143000" lvl="1" indent="-457200"/>
            <a:endParaRPr lang="en-US" dirty="0">
              <a:solidFill>
                <a:srgbClr val="12284C"/>
              </a:solidFill>
              <a:latin typeface="+mn-lt"/>
              <a:ea typeface="Arial"/>
              <a:cs typeface="Arial"/>
              <a:sym typeface="Arial"/>
            </a:endParaRPr>
          </a:p>
          <a:p>
            <a:pPr marL="685800" indent="-457200"/>
            <a:r>
              <a:rPr lang="en-US" dirty="0">
                <a:solidFill>
                  <a:srgbClr val="12284C"/>
                </a:solidFill>
                <a:latin typeface="+mn-lt"/>
                <a:ea typeface="Arial"/>
                <a:cs typeface="Arial"/>
                <a:sym typeface="Arial"/>
              </a:rPr>
              <a:t>ELL teacher typically is NOT present at the IEP team meetings (KSDE recommends ELL teachers attend).</a:t>
            </a:r>
          </a:p>
          <a:p>
            <a:pPr indent="0">
              <a:buNone/>
            </a:pPr>
            <a:endParaRPr lang="en-US" dirty="0">
              <a:solidFill>
                <a:srgbClr val="12284C"/>
              </a:solidFill>
              <a:latin typeface="+mn-lt"/>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image of approved documentation for question 2">
            <a:extLst>
              <a:ext uri="{FF2B5EF4-FFF2-40B4-BE49-F238E27FC236}">
                <a16:creationId xmlns:a16="http://schemas.microsoft.com/office/drawing/2014/main" id="{68464FA8-5211-76B1-9475-8B4F482D40C9}"/>
              </a:ext>
            </a:extLst>
          </p:cNvPr>
          <p:cNvPicPr>
            <a:picLocks noGrp="1" noChangeAspect="1"/>
          </p:cNvPicPr>
          <p:nvPr>
            <p:ph idx="1"/>
          </p:nvPr>
        </p:nvPicPr>
        <p:blipFill>
          <a:blip r:embed="rId3"/>
          <a:stretch>
            <a:fillRect/>
          </a:stretch>
        </p:blipFill>
        <p:spPr>
          <a:xfrm>
            <a:off x="1245380" y="1644650"/>
            <a:ext cx="9701240" cy="4532313"/>
          </a:xfrm>
        </p:spPr>
      </p:pic>
      <p:sp>
        <p:nvSpPr>
          <p:cNvPr id="3" name="Title 2">
            <a:extLst>
              <a:ext uri="{FF2B5EF4-FFF2-40B4-BE49-F238E27FC236}">
                <a16:creationId xmlns:a16="http://schemas.microsoft.com/office/drawing/2014/main" id="{8BE9E520-8CB4-05E7-B94C-E0B914AD610D}"/>
              </a:ext>
            </a:extLst>
          </p:cNvPr>
          <p:cNvSpPr>
            <a:spLocks noGrp="1"/>
          </p:cNvSpPr>
          <p:nvPr>
            <p:ph type="title"/>
          </p:nvPr>
        </p:nvSpPr>
        <p:spPr/>
        <p:txBody>
          <a:bodyPr/>
          <a:lstStyle/>
          <a:p>
            <a:r>
              <a:rPr lang="en-US"/>
              <a:t>Approved District Example from Cohort 2</a:t>
            </a:r>
          </a:p>
        </p:txBody>
      </p:sp>
    </p:spTree>
    <p:extLst>
      <p:ext uri="{BB962C8B-B14F-4D97-AF65-F5344CB8AC3E}">
        <p14:creationId xmlns:p14="http://schemas.microsoft.com/office/powerpoint/2010/main" val="3282959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faa72a8901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Examples of documentation for Q3 </a:t>
            </a:r>
            <a:endParaRPr/>
          </a:p>
        </p:txBody>
      </p:sp>
      <p:sp>
        <p:nvSpPr>
          <p:cNvPr id="340" name="Google Shape;340;gfaa72a8901_0_12"/>
          <p:cNvSpPr txBox="1">
            <a:spLocks noGrp="1"/>
          </p:cNvSpPr>
          <p:nvPr>
            <p:ph type="body" idx="1"/>
          </p:nvPr>
        </p:nvSpPr>
        <p:spPr>
          <a:xfrm>
            <a:off x="838200" y="1511725"/>
            <a:ext cx="10515600" cy="4533000"/>
          </a:xfrm>
          <a:prstGeom prst="rect">
            <a:avLst/>
          </a:prstGeom>
        </p:spPr>
        <p:txBody>
          <a:bodyPr spcFirstLastPara="1" wrap="square" lIns="91425" tIns="45700" rIns="91425" bIns="45700" anchor="t" anchorCtr="0">
            <a:normAutofit fontScale="85000" lnSpcReduction="10000"/>
          </a:bodyPr>
          <a:lstStyle/>
          <a:p>
            <a:pPr>
              <a:lnSpc>
                <a:spcPct val="110000"/>
              </a:lnSpc>
              <a:spcBef>
                <a:spcPts val="0"/>
              </a:spcBef>
            </a:pPr>
            <a:r>
              <a:rPr lang="en-US" sz="2000" u="sng">
                <a:solidFill>
                  <a:srgbClr val="12284C"/>
                </a:solidFill>
                <a:latin typeface="+mn-lt"/>
                <a:ea typeface="Calibri"/>
                <a:cs typeface="Calibri"/>
                <a:sym typeface="Calibri"/>
              </a:rPr>
              <a:t>If assessments are available in the student’s native language:  </a:t>
            </a:r>
            <a:r>
              <a:rPr lang="en-US" sz="2000">
                <a:solidFill>
                  <a:srgbClr val="12284C"/>
                </a:solidFill>
                <a:latin typeface="+mn-lt"/>
                <a:ea typeface="Calibri"/>
                <a:cs typeface="Calibri"/>
                <a:sym typeface="Calibri"/>
              </a:rPr>
              <a:t>The student’s primary language is Spanish and the student’s second language is English.  The student’s competency in both languages will be assessed.  Also, the student’s cognitive skills will be assessed in both Spanish and English (for example, using the WISC-V Spanish and the WISC-V in English).  In addition, the student’s academic skills will be assessed in both languages (for example, using DIBELS and IDEL or the Woodcock-Johnson IV and the </a:t>
            </a:r>
            <a:r>
              <a:rPr lang="en-US" sz="2000" err="1">
                <a:solidFill>
                  <a:srgbClr val="12284C"/>
                </a:solidFill>
                <a:latin typeface="+mn-lt"/>
                <a:ea typeface="Calibri"/>
                <a:cs typeface="Calibri"/>
                <a:sym typeface="Calibri"/>
              </a:rPr>
              <a:t>Bateria</a:t>
            </a:r>
            <a:r>
              <a:rPr lang="en-US" sz="2000">
                <a:solidFill>
                  <a:srgbClr val="12284C"/>
                </a:solidFill>
                <a:latin typeface="+mn-lt"/>
                <a:ea typeface="Calibri"/>
                <a:cs typeface="Calibri"/>
                <a:sym typeface="Calibri"/>
              </a:rPr>
              <a:t> IV).  Additional non-verbal measures will also be administered.</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a:lnSpc>
                <a:spcPct val="110000"/>
              </a:lnSpc>
              <a:spcBef>
                <a:spcPts val="0"/>
              </a:spcBef>
            </a:pPr>
            <a:r>
              <a:rPr lang="en-US" sz="2000" u="sng">
                <a:solidFill>
                  <a:srgbClr val="12284C"/>
                </a:solidFill>
                <a:latin typeface="+mn-lt"/>
                <a:ea typeface="Calibri"/>
                <a:cs typeface="Calibri"/>
                <a:sym typeface="Calibri"/>
              </a:rPr>
              <a:t>If assessments are not available in the student’s native language:  </a:t>
            </a:r>
            <a:r>
              <a:rPr lang="en-US" sz="2000">
                <a:solidFill>
                  <a:srgbClr val="12284C"/>
                </a:solidFill>
                <a:latin typeface="+mn-lt"/>
                <a:ea typeface="Calibri"/>
                <a:cs typeface="Calibri"/>
                <a:sym typeface="Calibri"/>
              </a:rPr>
              <a:t>The student’s primary language is Russian and the student’s second language is English.  Evaluation of his English skills show that he is fluent in English.  His parents speak only Russian, and the student often translates for his parents when shopping or using professional services.  He began learning English prior to starting kindergarten from an older brother and took English classes as soon as starting school in Russia, before the family’s move to the U.S.  The evaluation of his high ability will be accomplished through a combination of formal and informal assessment in English.  Test interpretation will emphasize the non-verbal components of cognitive tests to limit the possible negative impact of language acquisition.  Similarly, academic test interpretation will emphasize the areas least impacted by language acquisition, which are also observed to be his areas of strength in the classroom setting.</a:t>
            </a:r>
            <a:endParaRPr sz="2000">
              <a:solidFill>
                <a:srgbClr val="12284C"/>
              </a:solidFill>
              <a:latin typeface="+mn-lt"/>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4AF5B-7A40-4AC9-B600-55B3DADF6618}"/>
              </a:ext>
            </a:extLst>
          </p:cNvPr>
          <p:cNvSpPr>
            <a:spLocks noGrp="1"/>
          </p:cNvSpPr>
          <p:nvPr>
            <p:ph idx="1"/>
          </p:nvPr>
        </p:nvSpPr>
        <p:spPr>
          <a:xfrm>
            <a:off x="838200" y="1398267"/>
            <a:ext cx="10515600" cy="4778696"/>
          </a:xfrm>
        </p:spPr>
        <p:txBody>
          <a:bodyPr>
            <a:normAutofit fontScale="77500" lnSpcReduction="20000"/>
          </a:bodyPr>
          <a:lstStyle/>
          <a:p>
            <a:pPr>
              <a:lnSpc>
                <a:spcPct val="120000"/>
              </a:lnSpc>
            </a:pPr>
            <a:r>
              <a:rPr lang="en-US">
                <a:latin typeface="Open Sans Light"/>
                <a:ea typeface="Open Sans Light"/>
                <a:cs typeface="Open Sans Light"/>
              </a:rPr>
              <a:t>Native Language - In most cases, the term native language refers to the language that a person acquires in early childhood because it is spoken in the family and/or it is the language of the region where the child lives.</a:t>
            </a:r>
            <a:endParaRPr lang="en-US"/>
          </a:p>
          <a:p>
            <a:pPr>
              <a:lnSpc>
                <a:spcPct val="120000"/>
              </a:lnSpc>
            </a:pPr>
            <a:r>
              <a:rPr lang="en-US">
                <a:latin typeface="Open Sans Light"/>
                <a:ea typeface="Open Sans Light"/>
                <a:cs typeface="Open Sans Light"/>
              </a:rPr>
              <a:t>Preferred Language - The language most preferred for communication.</a:t>
            </a:r>
            <a:endParaRPr lang="en-US"/>
          </a:p>
          <a:p>
            <a:pPr>
              <a:lnSpc>
                <a:spcPct val="120000"/>
              </a:lnSpc>
            </a:pPr>
            <a:r>
              <a:rPr lang="en-US">
                <a:latin typeface="Open Sans Light"/>
                <a:ea typeface="Open Sans Light"/>
                <a:cs typeface="Open Sans Light"/>
              </a:rPr>
              <a:t>Primary Language- Primary language is the language that someone uses most frequently to communicate with. It is the language a person uses in most situations. For many people, their primary language is their first language, but for others their primary language might be their second language.</a:t>
            </a:r>
          </a:p>
          <a:p>
            <a:pPr>
              <a:lnSpc>
                <a:spcPct val="120000"/>
              </a:lnSpc>
            </a:pPr>
            <a:r>
              <a:rPr lang="en-US">
                <a:latin typeface="Open Sans Light"/>
                <a:ea typeface="Open Sans Light"/>
                <a:cs typeface="Open Sans Light"/>
              </a:rPr>
              <a:t>Home Language - A home language is a language (or the variety of a language) that is most commonly spoken by the members of a family for everyday interactions at home.</a:t>
            </a:r>
          </a:p>
        </p:txBody>
      </p:sp>
      <p:sp>
        <p:nvSpPr>
          <p:cNvPr id="3" name="Title 2">
            <a:extLst>
              <a:ext uri="{FF2B5EF4-FFF2-40B4-BE49-F238E27FC236}">
                <a16:creationId xmlns:a16="http://schemas.microsoft.com/office/drawing/2014/main" id="{C405C227-BE23-4D6C-9650-0F6BF9BB55B0}"/>
              </a:ext>
            </a:extLst>
          </p:cNvPr>
          <p:cNvSpPr>
            <a:spLocks noGrp="1"/>
          </p:cNvSpPr>
          <p:nvPr>
            <p:ph type="title"/>
          </p:nvPr>
        </p:nvSpPr>
        <p:spPr/>
        <p:txBody>
          <a:bodyPr/>
          <a:lstStyle/>
          <a:p>
            <a:r>
              <a:rPr lang="en-US">
                <a:latin typeface="Open Sans Semibold"/>
                <a:ea typeface="Open Sans Semibold"/>
                <a:cs typeface="Open Sans Semibold"/>
              </a:rPr>
              <a:t>Definitions</a:t>
            </a:r>
            <a:endParaRPr lang="en-US"/>
          </a:p>
        </p:txBody>
      </p:sp>
    </p:spTree>
    <p:extLst>
      <p:ext uri="{BB962C8B-B14F-4D97-AF65-F5344CB8AC3E}">
        <p14:creationId xmlns:p14="http://schemas.microsoft.com/office/powerpoint/2010/main" val="230715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25 minutes</a:t>
            </a:r>
          </a:p>
        </p:txBody>
      </p:sp>
    </p:spTree>
    <p:extLst>
      <p:ext uri="{BB962C8B-B14F-4D97-AF65-F5344CB8AC3E}">
        <p14:creationId xmlns:p14="http://schemas.microsoft.com/office/powerpoint/2010/main" val="289572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38BD9-032B-4819-AC02-3D360B4FC83D}"/>
              </a:ext>
            </a:extLst>
          </p:cNvPr>
          <p:cNvSpPr>
            <a:spLocks noGrp="1"/>
          </p:cNvSpPr>
          <p:nvPr>
            <p:ph idx="1"/>
          </p:nvPr>
        </p:nvSpPr>
        <p:spPr/>
        <p:txBody>
          <a:bodyPr>
            <a:normAutofit/>
          </a:bodyPr>
          <a:lstStyle/>
          <a:p>
            <a:r>
              <a:rPr lang="en-US">
                <a:latin typeface="Open Sans Light"/>
                <a:ea typeface="Open Sans Light"/>
                <a:cs typeface="Open Sans Light"/>
              </a:rPr>
              <a:t>General:</a:t>
            </a:r>
          </a:p>
          <a:p>
            <a:pPr lvl="1"/>
            <a:r>
              <a:rPr lang="en-US">
                <a:latin typeface="Open Sans Light"/>
                <a:ea typeface="Open Sans Light"/>
                <a:cs typeface="Open Sans Light"/>
              </a:rPr>
              <a:t>Step up, step back</a:t>
            </a:r>
          </a:p>
          <a:p>
            <a:pPr lvl="1"/>
            <a:r>
              <a:rPr lang="en-US">
                <a:latin typeface="Open Sans Light"/>
                <a:ea typeface="Open Sans Light"/>
                <a:cs typeface="Open Sans Light"/>
              </a:rPr>
              <a:t>Listen for understanding</a:t>
            </a:r>
          </a:p>
          <a:p>
            <a:pPr lvl="1"/>
            <a:r>
              <a:rPr lang="en-US">
                <a:latin typeface="Open Sans Light"/>
                <a:ea typeface="Open Sans Light"/>
                <a:cs typeface="Open Sans Light"/>
              </a:rPr>
              <a:t>All questions are welcome</a:t>
            </a:r>
          </a:p>
          <a:p>
            <a:pPr marL="0" indent="0">
              <a:buNone/>
            </a:pPr>
            <a:endParaRPr lang="en-US"/>
          </a:p>
        </p:txBody>
      </p:sp>
      <p:sp>
        <p:nvSpPr>
          <p:cNvPr id="3" name="Title 2">
            <a:extLst>
              <a:ext uri="{FF2B5EF4-FFF2-40B4-BE49-F238E27FC236}">
                <a16:creationId xmlns:a16="http://schemas.microsoft.com/office/drawing/2014/main" id="{CF4AD59F-A24E-4788-B4C2-437A45031902}"/>
              </a:ext>
            </a:extLst>
          </p:cNvPr>
          <p:cNvSpPr>
            <a:spLocks noGrp="1"/>
          </p:cNvSpPr>
          <p:nvPr>
            <p:ph type="title"/>
          </p:nvPr>
        </p:nvSpPr>
        <p:spPr/>
        <p:txBody>
          <a:bodyPr/>
          <a:lstStyle/>
          <a:p>
            <a:r>
              <a:rPr lang="en-US"/>
              <a:t>Norms</a:t>
            </a:r>
          </a:p>
        </p:txBody>
      </p:sp>
    </p:spTree>
    <p:extLst>
      <p:ext uri="{BB962C8B-B14F-4D97-AF65-F5344CB8AC3E}">
        <p14:creationId xmlns:p14="http://schemas.microsoft.com/office/powerpoint/2010/main" val="1832589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6" y="-710639"/>
            <a:ext cx="10515600" cy="540284"/>
          </a:xfrm>
        </p:spPr>
        <p:txBody>
          <a:bodyPr>
            <a:noAutofit/>
          </a:bodyPr>
          <a:lstStyle/>
          <a:p>
            <a:r>
              <a:rPr lang="en-US" sz="1700">
                <a:latin typeface="+mn-lt"/>
              </a:rPr>
              <a:t>Question 4</a:t>
            </a:r>
          </a:p>
        </p:txBody>
      </p:sp>
      <p:sp>
        <p:nvSpPr>
          <p:cNvPr id="3" name="Content Placeholder 2">
            <a:extLst>
              <a:ext uri="{FF2B5EF4-FFF2-40B4-BE49-F238E27FC236}">
                <a16:creationId xmlns:a16="http://schemas.microsoft.com/office/drawing/2014/main" id="{665D638E-D5A1-4810-BFF5-2D1460112104}"/>
              </a:ext>
            </a:extLst>
          </p:cNvPr>
          <p:cNvSpPr>
            <a:spLocks noGrp="1"/>
          </p:cNvSpPr>
          <p:nvPr>
            <p:ph idx="1"/>
          </p:nvPr>
        </p:nvSpPr>
        <p:spPr>
          <a:xfrm>
            <a:off x="367004" y="338151"/>
            <a:ext cx="10986796" cy="3937299"/>
          </a:xfrm>
        </p:spPr>
        <p:txBody>
          <a:bodyPr>
            <a:normAutofit fontScale="55000" lnSpcReduction="20000"/>
          </a:bodyPr>
          <a:lstStyle/>
          <a:p>
            <a:pPr marL="0" indent="0">
              <a:lnSpc>
                <a:spcPct val="120000"/>
              </a:lnSpc>
              <a:buNone/>
            </a:pPr>
            <a:r>
              <a:rPr lang="en-US" b="1"/>
              <a:t>4</a:t>
            </a:r>
            <a:r>
              <a:rPr lang="en-US"/>
              <a:t>. During the most recent evaluation or reevaluation of the student, was the student assessed in ALL areas related to the suspected exceptionality, including, if appropriate, health, vision, hearing, social and emotional status, general intelligence, academic performance, communicative status, and motor abilities? 34 C.F.R. 300.304(c)(4); K.A.R. 91-40-9(b)(1)(A)-(H)</a:t>
            </a:r>
            <a:br>
              <a:rPr lang="en-US"/>
            </a:br>
            <a:br>
              <a:rPr lang="en-US"/>
            </a:br>
            <a:r>
              <a:rPr lang="en-US" b="1"/>
              <a:t>METHOD</a:t>
            </a:r>
            <a:r>
              <a:rPr lang="en-US"/>
              <a:t>: First, review the education record to determine the student’s suspected needs and areas of concern that were observed or contemplated at the time of the referral for evaluation or reevaluation. This information could be found in communications or information provided by the parent, teacher notes and observations, Student Intervention Team (SIT) notes/documents, discipline records, emergency safety intervention (ESI) records, health and vision screenings, etc. Next, review the education record to determine whether the evaluation assessed the student in ALL suspected needs and areas of concern that were observed or contemplated at the time of the referral for evaluation or reevaluation, whether or not commonly linked to the disability category in which the child has been classified. If ALL areas were not assessed, review the education record for information showing which areas were selected and why those not selected were not assessed. This information could be found in a prior written notice form, an evaluation/eligibility report, teacher/provider notes,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93432" y="3800146"/>
            <a:ext cx="5394604" cy="1651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6000" y="3800145"/>
            <a:ext cx="5190836" cy="1651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DOES NOT show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5" y="5451574"/>
            <a:ext cx="11457991" cy="738664"/>
          </a:xfrm>
          <a:prstGeom prst="rect">
            <a:avLst/>
          </a:prstGeom>
        </p:spPr>
        <p:txBody>
          <a:bodyPr wrap="square">
            <a:spAutoFit/>
          </a:bodyPr>
          <a:lstStyle/>
          <a:p>
            <a:r>
              <a:rPr lang="en-US" sz="1400" b="1"/>
              <a:t>SPECIAL NOTE</a:t>
            </a:r>
            <a:r>
              <a:rPr lang="en-US" sz="1400"/>
              <a:t>: The list of areas in the question (health, vision, hearing, social and emotional status, general intelligence, academic performance, communicative status, and motor abilities) is not an exhaustive list of areas that must be assessed. Decisions regarding the areas to be assessed are determined by the suspected needs of the child.</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330032" cy="215444"/>
          </a:xfrm>
          <a:prstGeom prst="rect">
            <a:avLst/>
          </a:prstGeom>
        </p:spPr>
        <p:txBody>
          <a:bodyPr wrap="none">
            <a:spAutoFit/>
          </a:bodyPr>
          <a:lstStyle/>
          <a:p>
            <a:pPr lvl="0"/>
            <a:r>
              <a:rPr lang="en-US" sz="800">
                <a:solidFill>
                  <a:srgbClr val="12284C"/>
                </a:solidFill>
              </a:rPr>
              <a:t>Kansas Special Education Process Handbook, Chapter 3, Section E.1.; Chapter 7, Section E.</a:t>
            </a:r>
          </a:p>
        </p:txBody>
      </p:sp>
    </p:spTree>
    <p:custDataLst>
      <p:tags r:id="rId1"/>
    </p:custDataLst>
    <p:extLst>
      <p:ext uri="{BB962C8B-B14F-4D97-AF65-F5344CB8AC3E}">
        <p14:creationId xmlns:p14="http://schemas.microsoft.com/office/powerpoint/2010/main" val="2949418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FBE0978F-8E41-41C2-AAD7-257302999B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5</a:t>
            </a:r>
          </a:p>
        </p:txBody>
      </p:sp>
      <p:sp>
        <p:nvSpPr>
          <p:cNvPr id="9" name="TextBox 8">
            <a:extLst>
              <a:ext uri="{FF2B5EF4-FFF2-40B4-BE49-F238E27FC236}">
                <a16:creationId xmlns:a16="http://schemas.microsoft.com/office/drawing/2014/main" id="{51A93C11-CBED-4AF1-9460-58DE54F0CA06}"/>
              </a:ext>
            </a:extLst>
          </p:cNvPr>
          <p:cNvSpPr txBox="1"/>
          <p:nvPr/>
        </p:nvSpPr>
        <p:spPr>
          <a:xfrm>
            <a:off x="697831" y="364035"/>
            <a:ext cx="10623884" cy="2585323"/>
          </a:xfrm>
          <a:prstGeom prst="rect">
            <a:avLst/>
          </a:prstGeom>
          <a:noFill/>
        </p:spPr>
        <p:txBody>
          <a:bodyPr wrap="square">
            <a:spAutoFit/>
          </a:bodyPr>
          <a:lstStyle/>
          <a:p>
            <a:r>
              <a:rPr lang="en-US" sz="1800" b="1" dirty="0">
                <a:latin typeface="+mn-lt"/>
              </a:rPr>
              <a:t>5</a:t>
            </a:r>
            <a:r>
              <a:rPr lang="en-US" sz="1800" dirty="0">
                <a:latin typeface="+mn-lt"/>
              </a:rPr>
              <a:t>. If the school required the parent to obtain a medical diagnosis as part of the evaluation or re-evaluation, did the public agency pay for it? 34 C.F.R. 300.17(a), 300.34(c)(5); K.A.R. 91-40-1(z)(1), 91-40-1(</a:t>
            </a:r>
            <a:r>
              <a:rPr lang="en-US" sz="1800" dirty="0" err="1">
                <a:latin typeface="+mn-lt"/>
              </a:rPr>
              <a:t>nn</a:t>
            </a:r>
            <a:r>
              <a:rPr lang="en-US" sz="1800" dirty="0">
                <a:latin typeface="+mn-lt"/>
              </a:rPr>
              <a:t>)</a:t>
            </a:r>
            <a:br>
              <a:rPr lang="en-US" sz="1800" dirty="0">
                <a:latin typeface="+mn-lt"/>
              </a:rPr>
            </a:br>
            <a:br>
              <a:rPr lang="en-US" sz="1800" dirty="0">
                <a:latin typeface="+mn-lt"/>
              </a:rPr>
            </a:br>
            <a:r>
              <a:rPr lang="en-US" sz="1800" b="1" dirty="0">
                <a:latin typeface="+mn-lt"/>
              </a:rPr>
              <a:t>METHOD</a:t>
            </a:r>
            <a:r>
              <a:rPr lang="en-US" sz="1800" dirty="0">
                <a:latin typeface="+mn-lt"/>
              </a:rPr>
              <a:t>: First review the education record for documentation indicating whether the parent was required to obtain a medical diagnosis for the student as part of the evaluation or re-evaluation. If documentation shows that a medical diagnosis was required, review the education record for documentation that the public agency paid for the medical diagnosis or reimbursed the parent for the cost of obtaining the medical diagnosis.</a:t>
            </a:r>
            <a:endParaRPr lang="en-US" dirty="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47369" y="2939845"/>
            <a:ext cx="3680924" cy="2105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parent was required to obtain a medical diagnosis AND the public agency paid for it.</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55538" y="2926279"/>
            <a:ext cx="3680925" cy="2105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shows that the parent was required to obtain a medical diagnosis and the public agency did NOT pay for it.</a:t>
            </a:r>
            <a:endParaRPr lang="en-US" sz="1200" b="1"/>
          </a:p>
        </p:txBody>
      </p:sp>
      <p:sp>
        <p:nvSpPr>
          <p:cNvPr id="7" name="Text Placeholder 2">
            <a:extLst>
              <a:ext uri="{FF2B5EF4-FFF2-40B4-BE49-F238E27FC236}">
                <a16:creationId xmlns:a16="http://schemas.microsoft.com/office/drawing/2014/main" id="{CC1380B0-9712-4456-9BDF-579AD4FEDBB2}"/>
              </a:ext>
            </a:extLst>
          </p:cNvPr>
          <p:cNvSpPr txBox="1">
            <a:spLocks/>
          </p:cNvSpPr>
          <p:nvPr/>
        </p:nvSpPr>
        <p:spPr>
          <a:xfrm>
            <a:off x="8263708" y="2939846"/>
            <a:ext cx="3680924" cy="2105880"/>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N/A Select N/A if documentation shows: </a:t>
            </a: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a:t>
            </a:r>
          </a:p>
          <a:p>
            <a:pPr marL="0" lvl="0" indent="0">
              <a:lnSpc>
                <a:spcPct val="100000"/>
              </a:lnSpc>
              <a:spcBef>
                <a:spcPts val="0"/>
              </a:spcBef>
              <a:buClrTx/>
              <a:buSzTx/>
              <a:buNone/>
            </a:pPr>
            <a:r>
              <a:rPr lang="en-US" sz="1200" b="1">
                <a:solidFill>
                  <a:srgbClr val="12284C"/>
                </a:solidFill>
                <a:latin typeface="Open Sans Light"/>
                <a:ea typeface="+mn-ea"/>
                <a:cs typeface="+mn-cs"/>
              </a:rPr>
              <a:t> OR </a:t>
            </a:r>
          </a:p>
          <a:p>
            <a:pPr marL="0" lvl="0" indent="0">
              <a:lnSpc>
                <a:spcPct val="100000"/>
              </a:lnSpc>
              <a:spcBef>
                <a:spcPts val="0"/>
              </a:spcBef>
              <a:buClrTx/>
              <a:buSzTx/>
              <a:buNone/>
            </a:pPr>
            <a:r>
              <a:rPr lang="en-US" sz="1200" b="1">
                <a:solidFill>
                  <a:srgbClr val="12284C"/>
                </a:solidFill>
                <a:latin typeface="Open Sans Light"/>
                <a:ea typeface="+mn-ea"/>
                <a:cs typeface="+mn-cs"/>
              </a:rPr>
              <a:t>• The public agency did not require the parent to obtain a medical diagnosis for the student as part of the evaluation or re-evaluation.</a:t>
            </a:r>
          </a:p>
        </p:txBody>
      </p:sp>
      <p:sp>
        <p:nvSpPr>
          <p:cNvPr id="2" name="Rectangle 1">
            <a:extLst>
              <a:ext uri="{FF2B5EF4-FFF2-40B4-BE49-F238E27FC236}">
                <a16:creationId xmlns:a16="http://schemas.microsoft.com/office/drawing/2014/main" id="{743E82B9-0FD2-44A0-8846-898286AD5C8B}"/>
              </a:ext>
            </a:extLst>
          </p:cNvPr>
          <p:cNvSpPr/>
          <p:nvPr/>
        </p:nvSpPr>
        <p:spPr>
          <a:xfrm>
            <a:off x="367003" y="5045725"/>
            <a:ext cx="11457991" cy="830997"/>
          </a:xfrm>
          <a:prstGeom prst="rect">
            <a:avLst/>
          </a:prstGeom>
        </p:spPr>
        <p:txBody>
          <a:bodyPr wrap="square">
            <a:spAutoFit/>
          </a:bodyPr>
          <a:lstStyle/>
          <a:p>
            <a:r>
              <a:rPr lang="en-US" sz="1600" b="1"/>
              <a:t>SPECIAL NOTE: </a:t>
            </a:r>
            <a:r>
              <a:rPr lang="en-US" sz="1600"/>
              <a:t>A medical diagnosis may be considered as supporting information. However, a diagnosis is not required by law, nor necessarily determinative, in eligibility decisions. If the parent elected to unilaterally obtain a medical diagnosis at any time, the public agency is not required to reimburse the parent.</a:t>
            </a:r>
            <a:endParaRPr lang="en-US"/>
          </a:p>
        </p:txBody>
      </p:sp>
      <p:sp>
        <p:nvSpPr>
          <p:cNvPr id="4" name="Rectangle 3">
            <a:extLst>
              <a:ext uri="{FF2B5EF4-FFF2-40B4-BE49-F238E27FC236}">
                <a16:creationId xmlns:a16="http://schemas.microsoft.com/office/drawing/2014/main" id="{2C5CB90F-C1B9-4463-8D1B-B994371FAB1D}"/>
              </a:ext>
            </a:extLst>
          </p:cNvPr>
          <p:cNvSpPr/>
          <p:nvPr/>
        </p:nvSpPr>
        <p:spPr>
          <a:xfrm>
            <a:off x="367003" y="6022358"/>
            <a:ext cx="7273145" cy="338554"/>
          </a:xfrm>
          <a:prstGeom prst="rect">
            <a:avLst/>
          </a:prstGeom>
        </p:spPr>
        <p:txBody>
          <a:bodyPr wrap="none">
            <a:spAutoFit/>
          </a:bodyPr>
          <a:lstStyle/>
          <a:p>
            <a:pPr lvl="0"/>
            <a:r>
              <a:rPr lang="en-US" sz="800">
                <a:solidFill>
                  <a:srgbClr val="12284C"/>
                </a:solidFill>
              </a:rPr>
              <a:t>Kansas Special Education Process Handbook, Chapter 3, Questions and Answers Section, Q. 13. Kansas State Department of Education Eligibility Indicators</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195653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34468" y="-678365"/>
            <a:ext cx="10515600" cy="527760"/>
          </a:xfrm>
        </p:spPr>
        <p:txBody>
          <a:bodyPr>
            <a:noAutofit/>
          </a:bodyPr>
          <a:lstStyle/>
          <a:p>
            <a:r>
              <a:rPr lang="en-US" sz="1900">
                <a:latin typeface="+mn-lt"/>
              </a:rPr>
              <a:t>Question 6</a:t>
            </a:r>
          </a:p>
        </p:txBody>
      </p:sp>
      <p:sp>
        <p:nvSpPr>
          <p:cNvPr id="3" name="Content Placeholder 2">
            <a:extLst>
              <a:ext uri="{FF2B5EF4-FFF2-40B4-BE49-F238E27FC236}">
                <a16:creationId xmlns:a16="http://schemas.microsoft.com/office/drawing/2014/main" id="{959D91D5-4D54-4828-A982-D0CF3D7BBCEC}"/>
              </a:ext>
            </a:extLst>
          </p:cNvPr>
          <p:cNvSpPr>
            <a:spLocks noGrp="1"/>
          </p:cNvSpPr>
          <p:nvPr>
            <p:ph idx="1"/>
          </p:nvPr>
        </p:nvSpPr>
        <p:spPr>
          <a:xfrm>
            <a:off x="503805" y="107624"/>
            <a:ext cx="10931573" cy="3944113"/>
          </a:xfrm>
        </p:spPr>
        <p:txBody>
          <a:bodyPr>
            <a:normAutofit fontScale="62500" lnSpcReduction="20000"/>
          </a:bodyPr>
          <a:lstStyle/>
          <a:p>
            <a:pPr marL="0" indent="0">
              <a:lnSpc>
                <a:spcPct val="120000"/>
              </a:lnSpc>
              <a:buNone/>
            </a:pPr>
            <a:r>
              <a:rPr lang="en-US" b="1"/>
              <a:t>6</a:t>
            </a:r>
            <a:r>
              <a:rPr lang="en-US"/>
              <a:t>. Upon completing the most recent evaluation or reevaluation of the student, did a team of qualified professionals AND the parent determine whether the student is a student with an exceptionality? 34 C.F.R. 300.306(a)(1); K.S.A. 72-3428(e)(1)</a:t>
            </a:r>
            <a:br>
              <a:rPr lang="en-US"/>
            </a:br>
            <a:br>
              <a:rPr lang="en-US"/>
            </a:br>
            <a:r>
              <a:rPr lang="en-US" b="1"/>
              <a:t>METHOD</a:t>
            </a:r>
            <a:r>
              <a:rPr lang="en-US"/>
              <a: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Documentation must show that all professionals on the team provided input and contributed to the decision. For evidence of the parent’s involvement in the eligibility determination, look for documentation that they had the opportunity to provide input in the preparation of the evaluation report and at the eligibility meeting.</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757899"/>
            <a:ext cx="4085077" cy="176522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00" b="1" kern="0" dirty="0">
                <a:solidFill>
                  <a:srgbClr val="000000"/>
                </a:solidFill>
                <a:latin typeface="+mn-lt"/>
                <a:ea typeface="Arial Narrow"/>
                <a:cs typeface="Arial Narrow"/>
                <a:sym typeface="Arial Narrow"/>
              </a:rPr>
              <a:t>YES</a:t>
            </a:r>
          </a:p>
          <a:p>
            <a:pPr marL="95250" indent="0">
              <a:lnSpc>
                <a:spcPct val="100000"/>
              </a:lnSpc>
              <a:buNone/>
            </a:pPr>
            <a:r>
              <a:rPr lang="en-US" sz="1100" b="1" kern="0" dirty="0">
                <a:solidFill>
                  <a:srgbClr val="000000"/>
                </a:solidFill>
                <a:latin typeface="+mn-lt"/>
                <a:ea typeface="Arial Narrow"/>
                <a:cs typeface="Arial Narrow"/>
                <a:sym typeface="Arial Narrow"/>
              </a:rPr>
              <a:t>Select YES if documentation shows that the most recent (initial or continued) eligibility determination was made by ALL of the following:</a:t>
            </a:r>
          </a:p>
          <a:p>
            <a:pPr marL="95250" indent="0">
              <a:lnSpc>
                <a:spcPct val="100000"/>
              </a:lnSpc>
              <a:buNone/>
            </a:pPr>
            <a:r>
              <a:rPr lang="en-US" sz="1100" b="1" kern="0" dirty="0">
                <a:solidFill>
                  <a:srgbClr val="000000"/>
                </a:solidFill>
                <a:latin typeface="+mn-lt"/>
                <a:ea typeface="Arial Narrow"/>
                <a:cs typeface="Arial Narrow"/>
                <a:sym typeface="Arial Narrow"/>
              </a:rPr>
              <a:t>•     A team of qualified professionals </a:t>
            </a:r>
          </a:p>
          <a:p>
            <a:pPr marL="95250" indent="0">
              <a:lnSpc>
                <a:spcPct val="100000"/>
              </a:lnSpc>
              <a:buNone/>
            </a:pPr>
            <a:r>
              <a:rPr lang="en-US" sz="1100" b="1" kern="0" dirty="0">
                <a:solidFill>
                  <a:srgbClr val="000000"/>
                </a:solidFill>
                <a:latin typeface="+mn-lt"/>
                <a:ea typeface="Arial Narrow"/>
                <a:cs typeface="Arial Narrow"/>
                <a:sym typeface="Arial Narrow"/>
              </a:rPr>
              <a:t>AND</a:t>
            </a:r>
          </a:p>
          <a:p>
            <a:pPr marL="95250" indent="0">
              <a:lnSpc>
                <a:spcPct val="100000"/>
              </a:lnSpc>
              <a:buNone/>
            </a:pPr>
            <a:r>
              <a:rPr lang="en-US" sz="1100" b="1" kern="0" dirty="0">
                <a:solidFill>
                  <a:srgbClr val="000000"/>
                </a:solidFill>
                <a:latin typeface="+mn-lt"/>
                <a:ea typeface="Arial Narrow"/>
                <a:cs typeface="Arial Narrow"/>
                <a:sym typeface="Arial Narrow"/>
              </a:rPr>
              <a:t>•     The parent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88883" y="3757899"/>
            <a:ext cx="3790620" cy="176523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that the most recent (initial or continued) eligibility determination was made by ALL of the following: </a:t>
            </a:r>
          </a:p>
          <a:p>
            <a:pPr marL="0" indent="0">
              <a:buNone/>
            </a:pPr>
            <a:r>
              <a:rPr lang="en-US" sz="1200" b="1" dirty="0">
                <a:latin typeface="+mn-lt"/>
              </a:rPr>
              <a:t>• A team of qualified professionals </a:t>
            </a:r>
          </a:p>
          <a:p>
            <a:pPr marL="0" indent="0">
              <a:buNone/>
            </a:pPr>
            <a:r>
              <a:rPr lang="en-US" sz="1200" b="1" dirty="0">
                <a:latin typeface="+mn-lt"/>
              </a:rPr>
              <a:t>AND </a:t>
            </a:r>
          </a:p>
          <a:p>
            <a:pPr marL="0" indent="0">
              <a:buNone/>
            </a:pPr>
            <a:r>
              <a:rPr lang="en-US" sz="1200" b="1" dirty="0">
                <a:latin typeface="+mn-lt"/>
              </a:rPr>
              <a:t>• The parent</a:t>
            </a:r>
            <a:endParaRPr lang="en-US" sz="1200" b="1" dirty="0"/>
          </a:p>
        </p:txBody>
      </p:sp>
      <p:sp>
        <p:nvSpPr>
          <p:cNvPr id="2" name="Rectangle 1">
            <a:extLst>
              <a:ext uri="{FF2B5EF4-FFF2-40B4-BE49-F238E27FC236}">
                <a16:creationId xmlns:a16="http://schemas.microsoft.com/office/drawing/2014/main" id="{743E82B9-0FD2-44A0-8846-898286AD5C8B}"/>
              </a:ext>
            </a:extLst>
          </p:cNvPr>
          <p:cNvSpPr/>
          <p:nvPr/>
        </p:nvSpPr>
        <p:spPr>
          <a:xfrm>
            <a:off x="367002" y="5523128"/>
            <a:ext cx="11457991" cy="584775"/>
          </a:xfrm>
          <a:prstGeom prst="rect">
            <a:avLst/>
          </a:prstGeom>
        </p:spPr>
        <p:txBody>
          <a:bodyPr wrap="square">
            <a:spAutoFit/>
          </a:bodyPr>
          <a:lstStyle/>
          <a:p>
            <a:r>
              <a:rPr lang="en-US" sz="1600" b="1" dirty="0"/>
              <a:t>SPECIAL NOTE</a:t>
            </a:r>
            <a:r>
              <a:rPr lang="en-US" sz="1600" dirty="0"/>
              <a:t>: A team of qualified professionals – refer to </a:t>
            </a:r>
            <a:r>
              <a:rPr lang="en-US" sz="1600" dirty="0" err="1"/>
              <a:t>pg</a:t>
            </a:r>
            <a:r>
              <a:rPr lang="en-US" sz="1600" dirty="0"/>
              <a:t> 40 of the Process Handbook for definition of “Evaluation Team” member</a:t>
            </a:r>
            <a:endParaRPr lang="en-US" dirty="0"/>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979248" cy="33855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a:p>
            <a:pPr lvl="0"/>
            <a:r>
              <a:rPr lang="en-US" sz="800">
                <a:solidFill>
                  <a:srgbClr val="12284C"/>
                </a:solidFill>
              </a:rPr>
              <a:t>.</a:t>
            </a:r>
          </a:p>
        </p:txBody>
      </p:sp>
      <p:sp>
        <p:nvSpPr>
          <p:cNvPr id="7" name="TextBox 6">
            <a:extLst>
              <a:ext uri="{FF2B5EF4-FFF2-40B4-BE49-F238E27FC236}">
                <a16:creationId xmlns:a16="http://schemas.microsoft.com/office/drawing/2014/main" id="{8679CC69-6871-0DF0-B318-6F84E0DE9AEC}"/>
              </a:ext>
            </a:extLst>
          </p:cNvPr>
          <p:cNvSpPr txBox="1"/>
          <p:nvPr/>
        </p:nvSpPr>
        <p:spPr>
          <a:xfrm>
            <a:off x="8516307" y="3757897"/>
            <a:ext cx="3171888" cy="1800749"/>
          </a:xfrm>
          <a:prstGeom prst="rect">
            <a:avLst/>
          </a:prstGeom>
          <a:solidFill>
            <a:schemeClr val="tx1">
              <a:lumMod val="10000"/>
              <a:lumOff val="90000"/>
            </a:schemeClr>
          </a:solidFill>
        </p:spPr>
        <p:txBody>
          <a:bodyPr wrap="square" rtlCol="0">
            <a:spAutoFit/>
          </a:bodyPr>
          <a:lstStyle/>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N/A</a:t>
            </a:r>
            <a:endParaRPr lang="en-US" sz="1200" dirty="0">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Select N/A if documentation shows:</a:t>
            </a:r>
            <a:endParaRPr lang="en-US" sz="1200" b="1" dirty="0">
              <a:effectLst/>
              <a:latin typeface="Open Sans Light" panose="020B0306030504020204" pitchFamily="34" charset="0"/>
              <a:ea typeface="Calibri" panose="020F0502020204030204" pitchFamily="34" charset="0"/>
              <a:cs typeface="Times New Roman" panose="02020603050405020304" pitchFamily="18" charset="0"/>
            </a:endParaRPr>
          </a:p>
          <a:p>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File is for a student that is suspected to have a specific learning disability.</a:t>
            </a: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858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838200" y="-689125"/>
            <a:ext cx="10515600" cy="559215"/>
          </a:xfrm>
        </p:spPr>
        <p:txBody>
          <a:bodyPr>
            <a:noAutofit/>
          </a:bodyPr>
          <a:lstStyle/>
          <a:p>
            <a:r>
              <a:rPr lang="en-US" sz="1800">
                <a:latin typeface="+mn-lt"/>
              </a:rPr>
              <a:t>Question 7</a:t>
            </a:r>
          </a:p>
        </p:txBody>
      </p:sp>
      <p:sp>
        <p:nvSpPr>
          <p:cNvPr id="2" name="Content Placeholder 1">
            <a:extLst>
              <a:ext uri="{FF2B5EF4-FFF2-40B4-BE49-F238E27FC236}">
                <a16:creationId xmlns:a16="http://schemas.microsoft.com/office/drawing/2014/main" id="{137B8956-C706-4FF5-A611-821046D1B7E6}"/>
              </a:ext>
            </a:extLst>
          </p:cNvPr>
          <p:cNvSpPr>
            <a:spLocks noGrp="1"/>
          </p:cNvSpPr>
          <p:nvPr>
            <p:ph idx="1"/>
          </p:nvPr>
        </p:nvSpPr>
        <p:spPr>
          <a:xfrm>
            <a:off x="547744" y="116488"/>
            <a:ext cx="10515600" cy="6122947"/>
          </a:xfrm>
        </p:spPr>
        <p:txBody>
          <a:bodyPr>
            <a:normAutofit fontScale="92500" lnSpcReduction="20000"/>
          </a:bodyPr>
          <a:lstStyle/>
          <a:p>
            <a:pPr marL="0" indent="0">
              <a:lnSpc>
                <a:spcPct val="120000"/>
              </a:lnSpc>
              <a:buNone/>
            </a:pPr>
            <a:r>
              <a:rPr lang="en-US" sz="1600" b="1">
                <a:ea typeface="Open Sans Semibold"/>
                <a:cs typeface="Open Sans Semibold"/>
              </a:rPr>
              <a:t>7</a:t>
            </a:r>
            <a:r>
              <a:rPr lang="en-US" sz="1900">
                <a:ea typeface="Open Sans Semibold"/>
                <a:cs typeface="Open Sans Semibold"/>
              </a:rPr>
              <a:t>. If the student was suspected to have a </a:t>
            </a:r>
            <a:r>
              <a:rPr lang="en-US" sz="1900" b="1">
                <a:ea typeface="Open Sans Semibold"/>
                <a:cs typeface="Open Sans Semibold"/>
              </a:rPr>
              <a:t>specific learning disability</a:t>
            </a:r>
            <a:r>
              <a:rPr lang="en-US" sz="1900">
                <a:ea typeface="Open Sans Semibold"/>
                <a:cs typeface="Open Sans Semibold"/>
              </a:rPr>
              <a:t>, did the group responsible for determining (initial or continued) eligibility include ALL of the following?: 34 C.F.R. 300.308; K.A.R. 91-40-11(a)</a:t>
            </a:r>
            <a:br>
              <a:rPr lang="en-US" sz="1900"/>
            </a:br>
            <a:br>
              <a:rPr lang="en-US" sz="1900"/>
            </a:br>
            <a:r>
              <a:rPr lang="en-US" sz="1900">
                <a:ea typeface="Open Sans Semibold"/>
                <a:cs typeface="Open Sans Semibold"/>
              </a:rPr>
              <a:t>• The student’s parents; and</a:t>
            </a:r>
            <a:br>
              <a:rPr lang="en-US" sz="1900"/>
            </a:br>
            <a:r>
              <a:rPr lang="en-US" sz="1900">
                <a:ea typeface="Open Sans Semibold"/>
                <a:cs typeface="Open Sans Semibold"/>
              </a:rPr>
              <a:t>• The student’s regular teacher; or if the student does not have a regular teacher, a regular classroom teacher qualified to teach a student of his or her age; or for a child of less than school age, an individual qualified by the SEA to teach a child of his or her age; and</a:t>
            </a:r>
            <a:br>
              <a:rPr lang="en-US" sz="1900"/>
            </a:br>
            <a:r>
              <a:rPr lang="en-US" sz="1900">
                <a:ea typeface="Open Sans Semibold"/>
                <a:cs typeface="Open Sans Semibold"/>
              </a:rPr>
              <a:t>• </a:t>
            </a:r>
            <a:r>
              <a:rPr lang="en-US" sz="1900" b="1">
                <a:ea typeface="Open Sans Semibold"/>
                <a:cs typeface="Open Sans Semibold"/>
              </a:rPr>
              <a:t>At least one person qualified to conduct individual diagnostic examinations of children,</a:t>
            </a:r>
            <a:r>
              <a:rPr lang="en-US" sz="1900">
                <a:ea typeface="Open Sans Semibold"/>
                <a:cs typeface="Open Sans Semibold"/>
              </a:rPr>
              <a:t> such as school psychologist, speech-language pathologist, or reading specialist</a:t>
            </a:r>
          </a:p>
          <a:p>
            <a:pPr marL="0" indent="0">
              <a:lnSpc>
                <a:spcPct val="100000"/>
              </a:lnSpc>
              <a:buNone/>
            </a:pPr>
            <a:endParaRPr lang="en-US" sz="1900" b="1"/>
          </a:p>
          <a:p>
            <a:pPr marL="0" indent="0">
              <a:lnSpc>
                <a:spcPct val="100000"/>
              </a:lnSpc>
              <a:buNone/>
            </a:pPr>
            <a:r>
              <a:rPr lang="en-US" sz="1900" b="1"/>
              <a:t>METHOD</a:t>
            </a:r>
            <a:r>
              <a:rPr lang="en-US" sz="1900"/>
              <a:t>: First, review the education record to determine if the student was suspected to have a specific learning disability when the evaluation or reevaluation was conducted. This information could be found in a parent’s or teacher’s/provider’s referral, Student Intervention Team (SIT) notes/documents, a prior written notice form, an evaluation/eligibility report, the IEP, etc. Next,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For evidence of the parent’s involvement in the eligibility determination, look for documentation that they had the opportunity to provide input in the preparation of the evaluation report and at the eligibility meeting.</a:t>
            </a:r>
          </a:p>
        </p:txBody>
      </p:sp>
    </p:spTree>
    <p:custDataLst>
      <p:tags r:id="rId1"/>
    </p:custDataLst>
    <p:extLst>
      <p:ext uri="{BB962C8B-B14F-4D97-AF65-F5344CB8AC3E}">
        <p14:creationId xmlns:p14="http://schemas.microsoft.com/office/powerpoint/2010/main" val="887276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4BAEF-CE84-4250-9109-1325A47DC2BB}"/>
              </a:ext>
            </a:extLst>
          </p:cNvPr>
          <p:cNvSpPr>
            <a:spLocks noGrp="1"/>
          </p:cNvSpPr>
          <p:nvPr>
            <p:ph type="title"/>
          </p:nvPr>
        </p:nvSpPr>
        <p:spPr/>
        <p:txBody>
          <a:bodyPr>
            <a:normAutofit/>
          </a:bodyPr>
          <a:lstStyle/>
          <a:p>
            <a:r>
              <a:rPr lang="en-US" sz="2800"/>
              <a:t>Question 7 Continued </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197015" y="1690688"/>
            <a:ext cx="3887967" cy="374337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group responsible for determining initial or continued eligibility included ALL of the following: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parents;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AND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regular teacher, or if the student does not have a regular teacher, a regular classroom teacher qualified to teach a student of his or her age, or for a child of less than school age, an individual qualified by the SEA to teach a child of his or her age; </a:t>
            </a:r>
            <a:endParaRPr lang="en-US" sz="1200" b="1" kern="0">
              <a:solidFill>
                <a:srgbClr val="000000"/>
              </a:solidFill>
              <a:latin typeface="+mn-lt"/>
              <a:ea typeface="Arial Narrow"/>
              <a:cs typeface="Arial Narrow"/>
            </a:endParaRPr>
          </a:p>
          <a:p>
            <a:pPr marL="95250" lvl="0" indent="0">
              <a:lnSpc>
                <a:spcPct val="100000"/>
              </a:lnSpc>
              <a:buNone/>
            </a:pPr>
            <a:r>
              <a:rPr lang="en-US" sz="1200" b="1" kern="0">
                <a:solidFill>
                  <a:srgbClr val="000000"/>
                </a:solidFill>
                <a:latin typeface="+mn-lt"/>
                <a:ea typeface="Arial Narrow"/>
                <a:cs typeface="Arial Narrow"/>
                <a:sym typeface="Arial Narrow"/>
              </a:rPr>
              <a:t>AND</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 At least one person qualified to conduct individual diagnostic examinations of children, such as school psychologist, speech-language pathologist, or remedial reading teacher.</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90904" y="1690688"/>
            <a:ext cx="3717979" cy="374337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the group responsible for determining initial or continued eligibility included ALL of the following:</a:t>
            </a:r>
          </a:p>
          <a:p>
            <a:pPr marL="0" indent="0">
              <a:buNone/>
            </a:pPr>
            <a:r>
              <a:rPr lang="en-US" sz="1200" b="1">
                <a:latin typeface="+mn-lt"/>
              </a:rPr>
              <a:t> • The student’s parents; </a:t>
            </a:r>
          </a:p>
          <a:p>
            <a:pPr marL="0" indent="0">
              <a:buNone/>
            </a:pPr>
            <a:r>
              <a:rPr lang="en-US" sz="1200" b="1">
                <a:latin typeface="+mn-lt"/>
              </a:rPr>
              <a:t>AND </a:t>
            </a:r>
          </a:p>
          <a:p>
            <a:pPr marL="0" indent="0">
              <a:buNone/>
            </a:pPr>
            <a:r>
              <a:rPr lang="en-US" sz="1200" b="1">
                <a:latin typeface="+mn-lt"/>
              </a:rPr>
              <a:t>• The student’s regular teacher, or if the student does not have a regular teacher, a regular classroom teacher qualified to teach a student of his or her age, or for a child of less than school age, an individual qualified by the SEA to teach a child of his or her age; </a:t>
            </a:r>
          </a:p>
          <a:p>
            <a:pPr marL="0" indent="0">
              <a:buNone/>
            </a:pPr>
            <a:r>
              <a:rPr lang="en-US" sz="1200" b="1">
                <a:latin typeface="+mn-lt"/>
              </a:rPr>
              <a:t>AND </a:t>
            </a:r>
          </a:p>
          <a:p>
            <a:pPr marL="0" indent="0">
              <a:buNone/>
            </a:pPr>
            <a:r>
              <a:rPr lang="en-US" sz="1200" b="1">
                <a:latin typeface="+mn-lt"/>
              </a:rPr>
              <a:t>• At least one person qualified to conduct individual diagnostic examinations of children, such as a school psychologist, speech-language pathologist, or remedial reading teacher.</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5" y="1707041"/>
            <a:ext cx="3693411" cy="3727021"/>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OR </a:t>
            </a:r>
          </a:p>
          <a:p>
            <a:pPr marL="0" lvl="0" indent="0">
              <a:lnSpc>
                <a:spcPct val="100000"/>
              </a:lnSpc>
              <a:spcBef>
                <a:spcPts val="0"/>
              </a:spcBef>
              <a:buClrTx/>
              <a:buSzTx/>
              <a:buNone/>
            </a:pPr>
            <a:endParaRPr lang="en-US" sz="1200" b="1">
              <a:solidFill>
                <a:srgbClr val="FFFFFF"/>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student who was not suspected to have a specific learning disability.</a:t>
            </a:r>
          </a:p>
        </p:txBody>
      </p:sp>
      <p:sp>
        <p:nvSpPr>
          <p:cNvPr id="4" name="Rectangle 3">
            <a:extLst>
              <a:ext uri="{FF2B5EF4-FFF2-40B4-BE49-F238E27FC236}">
                <a16:creationId xmlns:a16="http://schemas.microsoft.com/office/drawing/2014/main" id="{2C5CB90F-C1B9-4463-8D1B-B994371FAB1D}"/>
              </a:ext>
            </a:extLst>
          </p:cNvPr>
          <p:cNvSpPr/>
          <p:nvPr/>
        </p:nvSpPr>
        <p:spPr>
          <a:xfrm>
            <a:off x="379035" y="6046417"/>
            <a:ext cx="7435049" cy="261610"/>
          </a:xfrm>
          <a:prstGeom prst="rect">
            <a:avLst/>
          </a:prstGeom>
        </p:spPr>
        <p:txBody>
          <a:bodyPr wrap="none">
            <a:spAutoFit/>
          </a:bodyPr>
          <a:lstStyle/>
          <a:p>
            <a:pPr lvl="0"/>
            <a:r>
              <a:rPr lang="en-US" sz="1100" dirty="0">
                <a:solidFill>
                  <a:srgbClr val="12284C"/>
                </a:solidFill>
              </a:rPr>
              <a:t>Kansas Special Education Process Handbook, Chapter 3, Sections C. and F (</a:t>
            </a:r>
            <a:r>
              <a:rPr lang="en-US" sz="1100" dirty="0" err="1">
                <a:solidFill>
                  <a:srgbClr val="12284C"/>
                </a:solidFill>
              </a:rPr>
              <a:t>pg</a:t>
            </a:r>
            <a:r>
              <a:rPr lang="en-US" sz="1100" dirty="0">
                <a:solidFill>
                  <a:srgbClr val="12284C"/>
                </a:solidFill>
              </a:rPr>
              <a:t> 40-41)., Chapter 7, Sections D. and F..</a:t>
            </a:r>
          </a:p>
        </p:txBody>
      </p:sp>
    </p:spTree>
    <p:custDataLst>
      <p:tags r:id="rId1"/>
    </p:custDataLst>
    <p:extLst>
      <p:ext uri="{BB962C8B-B14F-4D97-AF65-F5344CB8AC3E}">
        <p14:creationId xmlns:p14="http://schemas.microsoft.com/office/powerpoint/2010/main" val="1233205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33805" y="-592305"/>
            <a:ext cx="10515600" cy="471382"/>
          </a:xfrm>
        </p:spPr>
        <p:txBody>
          <a:bodyPr>
            <a:noAutofit/>
          </a:bodyPr>
          <a:lstStyle/>
          <a:p>
            <a:r>
              <a:rPr lang="en-US" sz="1700">
                <a:latin typeface="+mn-lt"/>
              </a:rPr>
              <a:t>Question 9</a:t>
            </a:r>
          </a:p>
        </p:txBody>
      </p:sp>
      <p:sp>
        <p:nvSpPr>
          <p:cNvPr id="3" name="Content Placeholder 2">
            <a:extLst>
              <a:ext uri="{FF2B5EF4-FFF2-40B4-BE49-F238E27FC236}">
                <a16:creationId xmlns:a16="http://schemas.microsoft.com/office/drawing/2014/main" id="{B28ED3C1-4E76-4506-A51F-97DE2791BB21}"/>
              </a:ext>
            </a:extLst>
          </p:cNvPr>
          <p:cNvSpPr>
            <a:spLocks noGrp="1"/>
          </p:cNvSpPr>
          <p:nvPr>
            <p:ph idx="1"/>
          </p:nvPr>
        </p:nvSpPr>
        <p:spPr>
          <a:xfrm>
            <a:off x="771234" y="142135"/>
            <a:ext cx="10515600" cy="2963545"/>
          </a:xfrm>
        </p:spPr>
        <p:txBody>
          <a:bodyPr>
            <a:normAutofit fontScale="55000" lnSpcReduction="20000"/>
          </a:bodyPr>
          <a:lstStyle/>
          <a:p>
            <a:pPr marL="0" indent="0">
              <a:lnSpc>
                <a:spcPct val="120000"/>
              </a:lnSpc>
              <a:buNone/>
            </a:pPr>
            <a:r>
              <a:rPr lang="en-US" b="1"/>
              <a:t>8</a:t>
            </a:r>
            <a:r>
              <a:rPr lang="en-US"/>
              <a:t>. When interpreting evaluation data to determine if the student is or continues to be a student with an exceptionality and the educational needs of the student, did the team of qualified professionals and the parent draw upon, document, and carefully consider information from a variety of sources including aptitude and achievement tests, parent input, teacher recommendations, physical condition, social or cultural background, and adaptive behavior?  34 C.F.R. 300.306(c)(1)(i)-(ii); K.A.R. 91-40-10(d)(1)-(2)</a:t>
            </a:r>
            <a:br>
              <a:rPr lang="en-US"/>
            </a:br>
            <a:br>
              <a:rPr lang="en-US"/>
            </a:br>
            <a:r>
              <a:rPr lang="en-US" b="1"/>
              <a:t>METHOD</a:t>
            </a:r>
            <a:r>
              <a:rPr lang="en-US"/>
              <a:t>: Review the evaluation/eligibility report, team meeting notes, prior written notice forms, and other documentation in the education record to determine if the team and the parent drew upon, documented, and carefully considered information from a variety of sources when determining eligibility and the educational needs of the student. A checklist of these sources alone would not be sufficient to show that the information was carefully considered and documented.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1392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when determining initial or continued eligibility and the educational needs of the student, the team of qualified professionals and the parent drew upon, documented, and carefully considered information from a variety of sources.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13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determining initial or continued eligibility and the educational needs of the student, the team of qualified professionals and the parent drew upon, documented, and carefully considered information from a variety of sources.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293111" y="4498108"/>
            <a:ext cx="4322017" cy="338554"/>
          </a:xfrm>
          <a:prstGeom prst="rect">
            <a:avLst/>
          </a:prstGeom>
        </p:spPr>
        <p:txBody>
          <a:bodyPr wrap="none">
            <a:spAutoFit/>
          </a:bodyPr>
          <a:lstStyle/>
          <a:p>
            <a:pPr lvl="0"/>
            <a:r>
              <a:rPr lang="en-US" sz="800">
                <a:solidFill>
                  <a:srgbClr val="12284C"/>
                </a:solidFill>
              </a:rPr>
              <a:t>Kansas Special Education Process Handbook, Chapter 3, Section E.1.; Chapter 7, Section E.</a:t>
            </a:r>
          </a:p>
          <a:p>
            <a:pPr lvl="0"/>
            <a:r>
              <a:rPr lang="en-US" sz="800">
                <a:solidFill>
                  <a:srgbClr val="12284C"/>
                </a:solidFill>
              </a:rPr>
              <a:t>.</a:t>
            </a:r>
          </a:p>
        </p:txBody>
      </p:sp>
      <p:sp>
        <p:nvSpPr>
          <p:cNvPr id="2" name="TextBox 1">
            <a:extLst>
              <a:ext uri="{FF2B5EF4-FFF2-40B4-BE49-F238E27FC236}">
                <a16:creationId xmlns:a16="http://schemas.microsoft.com/office/drawing/2014/main" id="{CB280AA8-0637-452C-AD1E-9843C3B087CF}"/>
              </a:ext>
            </a:extLst>
          </p:cNvPr>
          <p:cNvSpPr txBox="1"/>
          <p:nvPr/>
        </p:nvSpPr>
        <p:spPr>
          <a:xfrm>
            <a:off x="367002" y="4851942"/>
            <a:ext cx="11344703" cy="1169551"/>
          </a:xfrm>
          <a:prstGeom prst="rect">
            <a:avLst/>
          </a:prstGeom>
          <a:noFill/>
        </p:spPr>
        <p:txBody>
          <a:bodyPr wrap="square" rtlCol="0">
            <a:spAutoFit/>
          </a:bodyPr>
          <a:lstStyle/>
          <a:p>
            <a:r>
              <a:rPr lang="en-US" sz="1400" b="1">
                <a:solidFill>
                  <a:srgbClr val="12284C"/>
                </a:solidFill>
                <a:latin typeface="Open Sans Light" panose="020B0306030504020204" pitchFamily="34" charset="0"/>
                <a:ea typeface="Calibri" panose="020F0502020204030204" pitchFamily="34" charset="0"/>
                <a:cs typeface="Times New Roman" panose="02020603050405020304" pitchFamily="18" charset="0"/>
              </a:rPr>
              <a:t>SPECIAL NOTE:</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The list of sources in the question (aptitude and achievement tests, parent input, teacher recommendations, physical condition, social or cultural background, and adaptive behavior) is not an exhaustive list of sources that must be drawn upon, documented and carefully considered. The point of </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34 C.F.R. 300.306(c)(1)(</a:t>
            </a:r>
            <a:r>
              <a:rPr lang="en-US" sz="1400" u="sng" err="1">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)-(ii)</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and </a:t>
            </a:r>
            <a:r>
              <a:rPr lang="en-US" sz="1400" u="sng">
                <a:solidFill>
                  <a:srgbClr val="12284C"/>
                </a:solidFill>
                <a:latin typeface="Open Sans Light" panose="020B0306030504020204" pitchFamily="34" charset="0"/>
                <a:ea typeface="Calibri" panose="020F0502020204030204" pitchFamily="34" charset="0"/>
                <a:cs typeface="Times New Roman" panose="02020603050405020304" pitchFamily="18" charset="0"/>
                <a:hlinkClick r:id="rId5" tooltip="hyperlink to K.A.R. 91-40-10">
                  <a:extLst>
                    <a:ext uri="{A12FA001-AC4F-418D-AE19-62706E023703}">
                      <ahyp:hlinkClr xmlns:ahyp="http://schemas.microsoft.com/office/drawing/2018/hyperlinkcolor" val="tx"/>
                    </a:ext>
                  </a:extLst>
                </a:hlinkClick>
              </a:rPr>
              <a:t>K.A.R. 91-40-10(d)(1)-(2)</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is to ensure that more than one source is used in interpreting evaluation data and making these determinations, and although these regulations include a list of examples of sources that may be used, the public agency would not have to use all the sources in every instance. </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64 </a:t>
            </a:r>
            <a:r>
              <a:rPr lang="en-US" sz="1400" i="1"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Federal Register</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 12,636 (Mar. 12, 1999)</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rPr>
              <a:t>.</a:t>
            </a:r>
            <a:endParaRPr lang="en-US" sz="1400"/>
          </a:p>
        </p:txBody>
      </p:sp>
    </p:spTree>
    <p:custDataLst>
      <p:tags r:id="rId1"/>
    </p:custDataLst>
    <p:extLst>
      <p:ext uri="{BB962C8B-B14F-4D97-AF65-F5344CB8AC3E}">
        <p14:creationId xmlns:p14="http://schemas.microsoft.com/office/powerpoint/2010/main" val="1995360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66078" y="-463213"/>
            <a:ext cx="10515600" cy="315912"/>
          </a:xfrm>
        </p:spPr>
        <p:txBody>
          <a:bodyPr>
            <a:noAutofit/>
          </a:bodyPr>
          <a:lstStyle/>
          <a:p>
            <a:r>
              <a:rPr lang="en-US" sz="1500">
                <a:latin typeface="+mn-lt"/>
                <a:ea typeface="Open Sans Semibold"/>
                <a:cs typeface="Open Sans Semibold"/>
              </a:rPr>
              <a:t>Question 10</a:t>
            </a:r>
            <a:br>
              <a:rPr lang="en-US" sz="1500">
                <a:latin typeface="+mn-lt"/>
                <a:ea typeface="Open Sans Semibold"/>
                <a:cs typeface="Open Sans Semibold"/>
              </a:rPr>
            </a:br>
            <a:endParaRPr lang="en-US" sz="1500">
              <a:latin typeface="+mn-lt"/>
              <a:ea typeface="Open Sans Semibold"/>
              <a:cs typeface="Open Sans Semibold"/>
            </a:endParaRPr>
          </a:p>
        </p:txBody>
      </p:sp>
      <p:sp>
        <p:nvSpPr>
          <p:cNvPr id="2" name="Content Placeholder 1">
            <a:extLst>
              <a:ext uri="{FF2B5EF4-FFF2-40B4-BE49-F238E27FC236}">
                <a16:creationId xmlns:a16="http://schemas.microsoft.com/office/drawing/2014/main" id="{8060E973-17B4-4A90-9AF2-B9E970D34668}"/>
              </a:ext>
            </a:extLst>
          </p:cNvPr>
          <p:cNvSpPr>
            <a:spLocks noGrp="1"/>
          </p:cNvSpPr>
          <p:nvPr>
            <p:ph idx="1"/>
          </p:nvPr>
        </p:nvSpPr>
        <p:spPr>
          <a:xfrm>
            <a:off x="838198" y="193215"/>
            <a:ext cx="10515600" cy="3109993"/>
          </a:xfrm>
        </p:spPr>
        <p:txBody>
          <a:bodyPr>
            <a:normAutofit fontScale="92500" lnSpcReduction="20000"/>
          </a:bodyPr>
          <a:lstStyle/>
          <a:p>
            <a:pPr marL="0" indent="0">
              <a:lnSpc>
                <a:spcPct val="110000"/>
              </a:lnSpc>
              <a:buNone/>
            </a:pPr>
            <a:r>
              <a:rPr lang="en-US" sz="1500" b="1">
                <a:ea typeface="Open Sans Semibold"/>
                <a:cs typeface="Open Sans Semibold"/>
              </a:rPr>
              <a:t>9</a:t>
            </a:r>
            <a:r>
              <a:rPr lang="en-US" sz="1500">
                <a:ea typeface="Open Sans Semibold"/>
                <a:cs typeface="Open Sans Semibold"/>
              </a:rPr>
              <a:t>. Did the group responsible for determining the student’s (initial or continued) eligibility ensure that NONE of the following were the determinant factor? 34 C.F.R. 300.306(b)(1)(i)-(iii); K.A.R. 91-40-10(c)</a:t>
            </a:r>
            <a:br>
              <a:rPr lang="en-US" sz="1500"/>
            </a:br>
            <a:br>
              <a:rPr lang="en-US" sz="1500"/>
            </a:br>
            <a:r>
              <a:rPr lang="en-US" sz="1500">
                <a:ea typeface="Open Sans Semibold"/>
                <a:cs typeface="Open Sans Semibold"/>
              </a:rPr>
              <a:t>• Lack of appropriate instruction in reading, including the essential components of reading instruction (as defined in section 1208(3) of the ESEA as such section was in effect on the day before the date of enactment of the Every Student Succeeds Act (December 9, 2015)); or</a:t>
            </a:r>
            <a:br>
              <a:rPr lang="en-US" sz="1500"/>
            </a:br>
            <a:r>
              <a:rPr lang="en-US" sz="1500">
                <a:ea typeface="Open Sans Semibold"/>
                <a:cs typeface="Open Sans Semibold"/>
              </a:rPr>
              <a:t>     o “The term ‘essential components of reading instruction’ means explicit and systematic instruction in-- (A) Phonemic awareness; (B) Phonics; (C) Vocabulary development; (D) Reading fluency, including oral reading skills; and (E) Reading comprehension strategies” Federal Register, Vol. 71, August 14, 2006, p.46646.</a:t>
            </a:r>
            <a:br>
              <a:rPr lang="en-US" sz="1500"/>
            </a:br>
            <a:br>
              <a:rPr lang="en-US" sz="1500"/>
            </a:br>
            <a:r>
              <a:rPr lang="en-US" sz="1500">
                <a:ea typeface="Open Sans Semibold"/>
                <a:cs typeface="Open Sans Semibold"/>
              </a:rPr>
              <a:t>• Lack of appropriate instruction in math; or</a:t>
            </a:r>
            <a:br>
              <a:rPr lang="en-US" sz="1500"/>
            </a:br>
            <a:r>
              <a:rPr lang="en-US" sz="1500">
                <a:ea typeface="Open Sans Semibold"/>
                <a:cs typeface="Open Sans Semibold"/>
              </a:rPr>
              <a:t>• Limited English proficiency</a:t>
            </a:r>
            <a:br>
              <a:rPr lang="en-US" sz="1500"/>
            </a:br>
            <a:br>
              <a:rPr lang="en-US" sz="1500"/>
            </a:br>
            <a:r>
              <a:rPr lang="en-US" sz="1500" b="1">
                <a:ea typeface="Open Sans Semibold"/>
                <a:cs typeface="Open Sans Semibold"/>
              </a:rPr>
              <a:t>METHOD</a:t>
            </a:r>
            <a:r>
              <a:rPr lang="en-US" sz="1500">
                <a:ea typeface="Open Sans Semibold"/>
                <a:cs typeface="Open Sans Semibold"/>
              </a:rPr>
              <a:t>: </a:t>
            </a:r>
            <a:r>
              <a:rPr lang="en-US" sz="1500" b="1">
                <a:ea typeface="Open Sans Semibold"/>
                <a:cs typeface="Open Sans Semibold"/>
              </a:rPr>
              <a:t>Review the evaluation/eligibility report</a:t>
            </a:r>
            <a:r>
              <a:rPr lang="en-US" sz="1500">
                <a:ea typeface="Open Sans Semibold"/>
                <a:cs typeface="Open Sans Semibold"/>
              </a:rPr>
              <a:t> to determine whether the team and the parent examined ALL of these exclusionary factors before determining the student is or continues </a:t>
            </a:r>
            <a:r>
              <a:rPr lang="en-US" sz="1600">
                <a:ea typeface="Open Sans Semibold"/>
                <a:cs typeface="Open Sans Semibold"/>
              </a:rPr>
              <a:t>to be a student with an exceptionality.</a:t>
            </a:r>
            <a:endParaRPr lang="en-US" sz="160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72691"/>
            <a:ext cx="5728996" cy="284636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dirty="0">
                <a:solidFill>
                  <a:srgbClr val="000000"/>
                </a:solidFill>
                <a:latin typeface="+mn-lt"/>
                <a:ea typeface="Arial Narrow"/>
                <a:cs typeface="Arial Narrow"/>
                <a:sym typeface="Arial Narrow"/>
              </a:rPr>
              <a:t>YES</a:t>
            </a:r>
          </a:p>
          <a:p>
            <a:pPr marL="95250" indent="0">
              <a:lnSpc>
                <a:spcPct val="100000"/>
              </a:lnSpc>
              <a:buNone/>
            </a:pPr>
            <a:r>
              <a:rPr lang="en-US" sz="1200" b="1" kern="0" dirty="0">
                <a:solidFill>
                  <a:srgbClr val="000000"/>
                </a:solidFill>
                <a:latin typeface="+mn-lt"/>
                <a:ea typeface="Arial Narrow"/>
                <a:cs typeface="Arial Narrow"/>
                <a:sym typeface="Arial Narrow"/>
              </a:rPr>
              <a:t>Select YES if documentation shows that NONE of the following were a determinant factor when determining the student’s initial or continued eligibility: </a:t>
            </a:r>
          </a:p>
          <a:p>
            <a:pPr marL="95250" indent="0">
              <a:lnSpc>
                <a:spcPct val="100000"/>
              </a:lnSpc>
              <a:buNone/>
            </a:pPr>
            <a:r>
              <a:rPr lang="en-US" sz="1200" b="1" kern="0" dirty="0">
                <a:solidFill>
                  <a:srgbClr val="000000"/>
                </a:solidFill>
                <a:latin typeface="+mn-lt"/>
                <a:ea typeface="Arial Narrow"/>
                <a:cs typeface="Arial Narrow"/>
                <a:sym typeface="Arial Narrow"/>
              </a:rPr>
              <a:t>• Lack of appropriate instruction in reading including explicit and systematic instruction in phonemic awareness, phonics, vocabulary development, reading fluency, oral reading skills, and reading comprehension strategies. </a:t>
            </a:r>
          </a:p>
          <a:p>
            <a:pPr marL="95250" indent="0">
              <a:lnSpc>
                <a:spcPct val="100000"/>
              </a:lnSpc>
              <a:buNone/>
            </a:pPr>
            <a:r>
              <a:rPr lang="en-US" sz="1200" b="1" kern="0" dirty="0">
                <a:solidFill>
                  <a:srgbClr val="000000"/>
                </a:solidFill>
                <a:latin typeface="+mn-lt"/>
                <a:ea typeface="Arial Narrow"/>
                <a:cs typeface="Arial Narrow"/>
                <a:sym typeface="Arial Narrow"/>
              </a:rPr>
              <a:t>OR </a:t>
            </a:r>
          </a:p>
          <a:p>
            <a:pPr marL="95250" indent="0">
              <a:lnSpc>
                <a:spcPct val="100000"/>
              </a:lnSpc>
              <a:buNone/>
            </a:pPr>
            <a:r>
              <a:rPr lang="en-US" sz="1200" b="1" kern="0" dirty="0">
                <a:solidFill>
                  <a:srgbClr val="000000"/>
                </a:solidFill>
                <a:latin typeface="+mn-lt"/>
                <a:ea typeface="Arial Narrow"/>
                <a:cs typeface="Arial Narrow"/>
                <a:sym typeface="Arial Narrow"/>
              </a:rPr>
              <a:t>• Lack of appropriate instruction in math. </a:t>
            </a:r>
          </a:p>
          <a:p>
            <a:pPr marL="95250" indent="0">
              <a:lnSpc>
                <a:spcPct val="100000"/>
              </a:lnSpc>
              <a:buNone/>
            </a:pPr>
            <a:r>
              <a:rPr lang="en-US" sz="1200" b="1" kern="0" dirty="0">
                <a:solidFill>
                  <a:srgbClr val="000000"/>
                </a:solidFill>
                <a:latin typeface="+mn-lt"/>
                <a:ea typeface="Arial Narrow"/>
                <a:cs typeface="Arial Narrow"/>
                <a:sym typeface="Arial Narrow"/>
              </a:rPr>
              <a:t>OR </a:t>
            </a:r>
          </a:p>
          <a:p>
            <a:pPr marL="95250" indent="0">
              <a:lnSpc>
                <a:spcPct val="100000"/>
              </a:lnSpc>
              <a:buNone/>
            </a:pPr>
            <a:r>
              <a:rPr lang="en-US" sz="1200" b="1" kern="0" dirty="0">
                <a:solidFill>
                  <a:srgbClr val="000000"/>
                </a:solidFill>
                <a:latin typeface="+mn-lt"/>
                <a:ea typeface="Arial Narrow"/>
                <a:cs typeface="Arial Narrow"/>
                <a:sym typeface="Arial Narrow"/>
              </a:rPr>
              <a:t>• Limited English proficiency.</a:t>
            </a:r>
          </a:p>
          <a:p>
            <a:pPr marL="95250" indent="0">
              <a:lnSpc>
                <a:spcPct val="100000"/>
              </a:lnSpc>
              <a:buNone/>
            </a:pPr>
            <a:r>
              <a:rPr lang="en-US" sz="1200" b="1" kern="0" dirty="0">
                <a:solidFill>
                  <a:srgbClr val="000000"/>
                </a:solidFill>
                <a:highlight>
                  <a:srgbClr val="FFFF00"/>
                </a:highlight>
                <a:latin typeface="+mn-lt"/>
                <a:ea typeface="Arial Narrow"/>
                <a:cs typeface="Arial Narrow"/>
                <a:sym typeface="Arial Narrow"/>
              </a:rPr>
              <a:t>Select YES if student is gifted only.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326816" y="3172691"/>
            <a:ext cx="5595893" cy="284636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NONE of the following were a determinant factor when determining the student’s initial or continued eligibility: </a:t>
            </a:r>
          </a:p>
          <a:p>
            <a:pPr marL="0" indent="0">
              <a:buNone/>
            </a:pPr>
            <a:r>
              <a:rPr lang="en-US" sz="1200" b="1">
                <a:latin typeface="+mn-lt"/>
              </a:rPr>
              <a:t>• Lack of appropriate instruction in reading including explicit and systematic instruction in phonemic awareness, phonics, vocabulary development, reading fluency, oral reading skills, and reading comprehension strategies.</a:t>
            </a:r>
          </a:p>
          <a:p>
            <a:pPr marL="0" indent="0">
              <a:buNone/>
            </a:pPr>
            <a:r>
              <a:rPr lang="en-US" sz="1200" b="1">
                <a:latin typeface="+mn-lt"/>
              </a:rPr>
              <a:t>OR </a:t>
            </a:r>
          </a:p>
          <a:p>
            <a:pPr marL="0" indent="0">
              <a:buNone/>
            </a:pPr>
            <a:r>
              <a:rPr lang="en-US" sz="1200" b="1">
                <a:latin typeface="+mn-lt"/>
              </a:rPr>
              <a:t>• Lack of appropriate instruction in math. </a:t>
            </a:r>
          </a:p>
          <a:p>
            <a:pPr marL="0" indent="0">
              <a:buNone/>
            </a:pPr>
            <a:r>
              <a:rPr lang="en-US" sz="1200" b="1">
                <a:latin typeface="+mn-lt"/>
              </a:rPr>
              <a:t>OR </a:t>
            </a:r>
          </a:p>
          <a:p>
            <a:pPr marL="0" indent="0">
              <a:buNone/>
            </a:pPr>
            <a:r>
              <a:rPr lang="en-US" sz="1200" b="1">
                <a:latin typeface="+mn-lt"/>
              </a:rPr>
              <a:t>• Limited English proficiency.</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5910170"/>
            <a:ext cx="4578497" cy="461665"/>
          </a:xfrm>
          <a:prstGeom prst="rect">
            <a:avLst/>
          </a:prstGeom>
        </p:spPr>
        <p:txBody>
          <a:bodyPr wrap="none">
            <a:spAutoFit/>
          </a:bodyPr>
          <a:lstStyle/>
          <a:p>
            <a:pPr lvl="0"/>
            <a:endParaRPr lang="en-US" sz="800">
              <a:solidFill>
                <a:srgbClr val="12284C"/>
              </a:solidFill>
            </a:endParaRPr>
          </a:p>
          <a:p>
            <a:pPr lvl="0"/>
            <a:r>
              <a:rPr lang="en-US" sz="800">
                <a:solidFill>
                  <a:srgbClr val="12284C"/>
                </a:solidFill>
              </a:rPr>
              <a:t>Kansas Special Education Process Handbook, Chapter 3, Section F.1.(a)-(b); Chapter 7, Section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905863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B4053-34E3-4260-EA6B-6733BA3635D0}"/>
              </a:ext>
            </a:extLst>
          </p:cNvPr>
          <p:cNvSpPr>
            <a:spLocks noGrp="1"/>
          </p:cNvSpPr>
          <p:nvPr>
            <p:ph idx="1"/>
          </p:nvPr>
        </p:nvSpPr>
        <p:spPr/>
        <p:txBody>
          <a:bodyPr>
            <a:normAutofit fontScale="77500" lnSpcReduction="20000"/>
          </a:bodyPr>
          <a:lstStyle/>
          <a:p>
            <a:pPr marL="0" indent="0">
              <a:lnSpc>
                <a:spcPct val="120000"/>
              </a:lnSpc>
              <a:buNone/>
            </a:pPr>
            <a:r>
              <a:rPr lang="en-US" sz="2800"/>
              <a:t>These factors are sometimes referred to simply as “exclusionary factors”.  </a:t>
            </a:r>
          </a:p>
          <a:p>
            <a:pPr>
              <a:lnSpc>
                <a:spcPct val="120000"/>
              </a:lnSpc>
              <a:buFont typeface="Wingdings" panose="05000000000000000000" pitchFamily="2" charset="2"/>
              <a:buChar char="q"/>
            </a:pPr>
            <a:r>
              <a:rPr lang="en-US" sz="2800"/>
              <a:t>The multidisciplinary evaluation team, including the parent, must consider these factors for any area of exceptionality, including gifted.</a:t>
            </a:r>
          </a:p>
          <a:p>
            <a:pPr>
              <a:lnSpc>
                <a:spcPct val="120000"/>
              </a:lnSpc>
              <a:buFont typeface="Wingdings" panose="05000000000000000000" pitchFamily="2" charset="2"/>
              <a:buChar char="q"/>
            </a:pPr>
            <a:r>
              <a:rPr lang="en-US" sz="2800"/>
              <a:t>This does not mean the team must conclude the absence of exclusionary factors. Rather, the team must determine the degree to which each factor affects the student’s performance. The fundamental question is whether the poor performance (or the need for advanced instruction through special education in the case of gifted service) is primarily the result of any of these factors.</a:t>
            </a:r>
          </a:p>
          <a:p>
            <a:pPr>
              <a:lnSpc>
                <a:spcPct val="120000"/>
              </a:lnSpc>
              <a:buFont typeface="Wingdings" panose="05000000000000000000" pitchFamily="2" charset="2"/>
              <a:buChar char="q"/>
            </a:pPr>
            <a:r>
              <a:rPr lang="en-US" sz="2800"/>
              <a:t>There are additional factors that must be considered and documented for a specific learning disability as described in the Eligibility Indicator document found on the KSDE website</a:t>
            </a:r>
          </a:p>
          <a:p>
            <a:endParaRPr lang="en-US"/>
          </a:p>
        </p:txBody>
      </p:sp>
      <p:sp>
        <p:nvSpPr>
          <p:cNvPr id="3" name="Title 2">
            <a:extLst>
              <a:ext uri="{FF2B5EF4-FFF2-40B4-BE49-F238E27FC236}">
                <a16:creationId xmlns:a16="http://schemas.microsoft.com/office/drawing/2014/main" id="{42E6916A-441B-A8EE-DEC5-7B9EF5DB4578}"/>
              </a:ext>
            </a:extLst>
          </p:cNvPr>
          <p:cNvSpPr>
            <a:spLocks noGrp="1"/>
          </p:cNvSpPr>
          <p:nvPr>
            <p:ph type="title"/>
          </p:nvPr>
        </p:nvSpPr>
        <p:spPr/>
        <p:txBody>
          <a:bodyPr>
            <a:normAutofit/>
          </a:bodyPr>
          <a:lstStyle/>
          <a:p>
            <a:r>
              <a:rPr lang="en-US" sz="2400">
                <a:latin typeface="Open Sans "/>
              </a:rPr>
              <a:t>Q 9-did the group responsible for determining the student’s  (initial or continued) eligibility ensure that NONE of the following were DETERMINANT factor?</a:t>
            </a:r>
            <a:endParaRPr lang="en-US" sz="2400"/>
          </a:p>
        </p:txBody>
      </p:sp>
    </p:spTree>
    <p:extLst>
      <p:ext uri="{BB962C8B-B14F-4D97-AF65-F5344CB8AC3E}">
        <p14:creationId xmlns:p14="http://schemas.microsoft.com/office/powerpoint/2010/main" val="2955597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7D83F-E161-9A09-4682-A67CA96645DC}"/>
              </a:ext>
            </a:extLst>
          </p:cNvPr>
          <p:cNvSpPr>
            <a:spLocks noGrp="1"/>
          </p:cNvSpPr>
          <p:nvPr>
            <p:ph type="title"/>
          </p:nvPr>
        </p:nvSpPr>
        <p:spPr/>
        <p:txBody>
          <a:bodyPr/>
          <a:lstStyle/>
          <a:p>
            <a:r>
              <a:rPr lang="en-US">
                <a:latin typeface="Open Sans Semibold"/>
                <a:ea typeface="Open Sans Semibold"/>
                <a:cs typeface="Open Sans Semibold"/>
              </a:rPr>
              <a:t>Q9 Examples</a:t>
            </a:r>
            <a:endParaRPr lang="en-US"/>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019CD49F-97B8-C1E7-48C9-65827E88332A}"/>
              </a:ext>
            </a:extLst>
          </p:cNvPr>
          <p:cNvPicPr>
            <a:picLocks noChangeAspect="1"/>
          </p:cNvPicPr>
          <p:nvPr/>
        </p:nvPicPr>
        <p:blipFill>
          <a:blip r:embed="rId3"/>
          <a:stretch>
            <a:fillRect/>
          </a:stretch>
        </p:blipFill>
        <p:spPr>
          <a:xfrm>
            <a:off x="712264" y="2766218"/>
            <a:ext cx="11083835" cy="1325563"/>
          </a:xfrm>
          <a:prstGeom prst="rect">
            <a:avLst/>
          </a:prstGeom>
        </p:spPr>
      </p:pic>
    </p:spTree>
    <p:extLst>
      <p:ext uri="{BB962C8B-B14F-4D97-AF65-F5344CB8AC3E}">
        <p14:creationId xmlns:p14="http://schemas.microsoft.com/office/powerpoint/2010/main" val="3991282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7045A-3C7D-412B-92A3-CF3F1E8E6EE2}"/>
              </a:ext>
            </a:extLst>
          </p:cNvPr>
          <p:cNvSpPr>
            <a:spLocks noGrp="1"/>
          </p:cNvSpPr>
          <p:nvPr>
            <p:ph idx="1"/>
          </p:nvPr>
        </p:nvSpPr>
        <p:spPr/>
        <p:txBody>
          <a:bodyPr/>
          <a:lstStyle/>
          <a:p>
            <a:pPr marL="514350" indent="-514350">
              <a:lnSpc>
                <a:spcPct val="100000"/>
              </a:lnSpc>
              <a:buFont typeface="+mj-lt"/>
              <a:buAutoNum type="arabicPeriod"/>
            </a:pPr>
            <a:r>
              <a:rPr lang="en-US"/>
              <a:t>Eligibility document includes the consideration of the exclusionary factors.</a:t>
            </a:r>
          </a:p>
          <a:p>
            <a:pPr marL="514350" indent="-514350">
              <a:buFont typeface="+mj-lt"/>
              <a:buAutoNum type="arabicPeriod"/>
            </a:pPr>
            <a:r>
              <a:rPr lang="en-US"/>
              <a:t>Re-evaluation on existing data report includes the consideration of the exclusionary factors.</a:t>
            </a:r>
          </a:p>
        </p:txBody>
      </p:sp>
      <p:sp>
        <p:nvSpPr>
          <p:cNvPr id="3" name="Title 2">
            <a:extLst>
              <a:ext uri="{FF2B5EF4-FFF2-40B4-BE49-F238E27FC236}">
                <a16:creationId xmlns:a16="http://schemas.microsoft.com/office/drawing/2014/main" id="{4566F2B4-B89E-4667-AB33-316DE6E1CB1F}"/>
              </a:ext>
            </a:extLst>
          </p:cNvPr>
          <p:cNvSpPr>
            <a:spLocks noGrp="1"/>
          </p:cNvSpPr>
          <p:nvPr>
            <p:ph type="title"/>
          </p:nvPr>
        </p:nvSpPr>
        <p:spPr/>
        <p:txBody>
          <a:bodyPr/>
          <a:lstStyle/>
          <a:p>
            <a:r>
              <a:rPr lang="en-US"/>
              <a:t>Q9 Strategies</a:t>
            </a:r>
          </a:p>
        </p:txBody>
      </p:sp>
    </p:spTree>
    <p:extLst>
      <p:ext uri="{BB962C8B-B14F-4D97-AF65-F5344CB8AC3E}">
        <p14:creationId xmlns:p14="http://schemas.microsoft.com/office/powerpoint/2010/main" val="196562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F740D-6AD8-3D41-E672-E912B8B113A6}"/>
              </a:ext>
            </a:extLst>
          </p:cNvPr>
          <p:cNvSpPr>
            <a:spLocks noGrp="1"/>
          </p:cNvSpPr>
          <p:nvPr>
            <p:ph type="title"/>
          </p:nvPr>
        </p:nvSpPr>
        <p:spPr/>
        <p:txBody>
          <a:bodyPr/>
          <a:lstStyle/>
          <a:p>
            <a:r>
              <a:rPr lang="en-US"/>
              <a:t>KIAS</a:t>
            </a:r>
          </a:p>
        </p:txBody>
      </p:sp>
    </p:spTree>
    <p:extLst>
      <p:ext uri="{BB962C8B-B14F-4D97-AF65-F5344CB8AC3E}">
        <p14:creationId xmlns:p14="http://schemas.microsoft.com/office/powerpoint/2010/main" val="1149149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25 minutes</a:t>
            </a:r>
          </a:p>
        </p:txBody>
      </p:sp>
    </p:spTree>
    <p:extLst>
      <p:ext uri="{BB962C8B-B14F-4D97-AF65-F5344CB8AC3E}">
        <p14:creationId xmlns:p14="http://schemas.microsoft.com/office/powerpoint/2010/main" val="1922442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161F-F421-43A0-B822-3171ABDB0A72}"/>
              </a:ext>
            </a:extLst>
          </p:cNvPr>
          <p:cNvSpPr>
            <a:spLocks noGrp="1"/>
          </p:cNvSpPr>
          <p:nvPr>
            <p:ph type="title"/>
          </p:nvPr>
        </p:nvSpPr>
        <p:spPr/>
        <p:txBody>
          <a:bodyPr/>
          <a:lstStyle/>
          <a:p>
            <a:r>
              <a:rPr lang="en-US"/>
              <a:t>Lunch</a:t>
            </a:r>
          </a:p>
        </p:txBody>
      </p:sp>
      <p:sp>
        <p:nvSpPr>
          <p:cNvPr id="3" name="Text Placeholder 2">
            <a:extLst>
              <a:ext uri="{FF2B5EF4-FFF2-40B4-BE49-F238E27FC236}">
                <a16:creationId xmlns:a16="http://schemas.microsoft.com/office/drawing/2014/main" id="{36EEFBB7-5097-4206-8C6A-3B1053C465D9}"/>
              </a:ext>
            </a:extLst>
          </p:cNvPr>
          <p:cNvSpPr>
            <a:spLocks noGrp="1"/>
          </p:cNvSpPr>
          <p:nvPr>
            <p:ph type="body" idx="1"/>
          </p:nvPr>
        </p:nvSpPr>
        <p:spPr/>
        <p:txBody>
          <a:bodyPr/>
          <a:lstStyle/>
          <a:p>
            <a:r>
              <a:rPr lang="en-US"/>
              <a:t>11:30-12:30</a:t>
            </a:r>
          </a:p>
        </p:txBody>
      </p:sp>
    </p:spTree>
    <p:extLst>
      <p:ext uri="{BB962C8B-B14F-4D97-AF65-F5344CB8AC3E}">
        <p14:creationId xmlns:p14="http://schemas.microsoft.com/office/powerpoint/2010/main" val="1612763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67653" y="3743638"/>
            <a:ext cx="9995420" cy="1272314"/>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a:t>
            </a:r>
            <a:r>
              <a:rPr lang="en-US" sz="4000" dirty="0"/>
              <a:t>: IEP Development, Revision, &amp; Review</a:t>
            </a:r>
            <a:br>
              <a:rPr lang="en-US" sz="4000" dirty="0"/>
            </a:br>
            <a:br>
              <a:rPr lang="en-US" dirty="0"/>
            </a:br>
            <a:endParaRPr lang="en-US" sz="3200" dirty="0"/>
          </a:p>
        </p:txBody>
      </p:sp>
      <p:sp>
        <p:nvSpPr>
          <p:cNvPr id="2" name="TextBox 1">
            <a:extLst>
              <a:ext uri="{FF2B5EF4-FFF2-40B4-BE49-F238E27FC236}">
                <a16:creationId xmlns:a16="http://schemas.microsoft.com/office/drawing/2014/main" id="{3AC2E2B2-85C1-E02F-FCB4-6A088F08BCDA}"/>
              </a:ext>
            </a:extLst>
          </p:cNvPr>
          <p:cNvSpPr txBox="1"/>
          <p:nvPr/>
        </p:nvSpPr>
        <p:spPr>
          <a:xfrm>
            <a:off x="1796892" y="4692786"/>
            <a:ext cx="9046194" cy="646331"/>
          </a:xfrm>
          <a:prstGeom prst="rect">
            <a:avLst/>
          </a:prstGeom>
          <a:noFill/>
        </p:spPr>
        <p:txBody>
          <a:bodyPr wrap="none" rtlCol="0">
            <a:spAutoFit/>
          </a:bodyPr>
          <a:lstStyle/>
          <a:p>
            <a:r>
              <a:rPr lang="en-US" b="0" i="0" u="none" strike="noStrike" dirty="0">
                <a:solidFill>
                  <a:schemeClr val="bg1"/>
                </a:solidFill>
                <a:effectLst/>
                <a:latin typeface="Helvetica" panose="020B0604020202020204" pitchFamily="34" charset="0"/>
                <a:hlinkClick r:id="rId5" tooltip="Present Levels of Academic Achievement &amp; Functional Performance">
                  <a:extLst>
                    <a:ext uri="{A12FA001-AC4F-418D-AE19-62706E023703}">
                      <ahyp:hlinkClr xmlns:ahyp="http://schemas.microsoft.com/office/drawing/2018/hyperlinkcolor" val="tx"/>
                    </a:ext>
                  </a:extLst>
                </a:hlinkClick>
              </a:rPr>
              <a:t>Present Levels of Academic Achievement &amp; Functional Performance (PLAAFPs)</a:t>
            </a:r>
            <a:r>
              <a:rPr lang="en-US" b="0" i="0" dirty="0">
                <a:solidFill>
                  <a:schemeClr val="bg1"/>
                </a:solidFill>
                <a:effectLst/>
                <a:latin typeface="Helvetica" panose="020B0604020202020204" pitchFamily="34" charset="0"/>
              </a:rPr>
              <a:t> (PDF)</a:t>
            </a:r>
            <a:br>
              <a:rPr lang="en-US" dirty="0">
                <a:solidFill>
                  <a:schemeClr val="bg1"/>
                </a:solidFill>
              </a:rPr>
            </a:br>
            <a:endParaRPr lang="en-US" dirty="0">
              <a:solidFill>
                <a:schemeClr val="bg1"/>
              </a:solidFill>
            </a:endParaRPr>
          </a:p>
        </p:txBody>
      </p:sp>
    </p:spTree>
    <p:custDataLst>
      <p:tags r:id="rId1"/>
    </p:custDataLst>
    <p:extLst>
      <p:ext uri="{BB962C8B-B14F-4D97-AF65-F5344CB8AC3E}">
        <p14:creationId xmlns:p14="http://schemas.microsoft.com/office/powerpoint/2010/main" val="598518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8C3F4-5349-39A9-2627-B00198AC07D6}"/>
              </a:ext>
            </a:extLst>
          </p:cNvPr>
          <p:cNvSpPr>
            <a:spLocks noGrp="1"/>
          </p:cNvSpPr>
          <p:nvPr>
            <p:ph type="title"/>
          </p:nvPr>
        </p:nvSpPr>
        <p:spPr>
          <a:xfrm>
            <a:off x="838200" y="365125"/>
            <a:ext cx="10515600" cy="812511"/>
          </a:xfrm>
        </p:spPr>
        <p:txBody>
          <a:bodyPr/>
          <a:lstStyle/>
          <a:p>
            <a:r>
              <a:rPr lang="en-US"/>
              <a:t>IEP content pitfalls- PLAAFPs (JW)</a:t>
            </a:r>
          </a:p>
        </p:txBody>
      </p:sp>
      <p:sp>
        <p:nvSpPr>
          <p:cNvPr id="2" name="Content Placeholder 1">
            <a:extLst>
              <a:ext uri="{FF2B5EF4-FFF2-40B4-BE49-F238E27FC236}">
                <a16:creationId xmlns:a16="http://schemas.microsoft.com/office/drawing/2014/main" id="{C0D50EAE-5D1D-5590-3787-09387E8317FE}"/>
              </a:ext>
            </a:extLst>
          </p:cNvPr>
          <p:cNvSpPr>
            <a:spLocks noGrp="1"/>
          </p:cNvSpPr>
          <p:nvPr>
            <p:ph idx="1"/>
          </p:nvPr>
        </p:nvSpPr>
        <p:spPr>
          <a:xfrm>
            <a:off x="838200" y="1302327"/>
            <a:ext cx="10515600" cy="4874636"/>
          </a:xfrm>
        </p:spPr>
        <p:txBody>
          <a:bodyPr>
            <a:normAutofit fontScale="62500" lnSpcReduction="20000"/>
          </a:bodyPr>
          <a:lstStyle/>
          <a:p>
            <a:pPr marL="0" indent="0">
              <a:lnSpc>
                <a:spcPct val="120000"/>
              </a:lnSpc>
              <a:buNone/>
            </a:pPr>
            <a:r>
              <a:rPr lang="en-US" sz="3300" dirty="0"/>
              <a:t>Failure to Ensure the Gathering of Sufficient and Current Evaluative Data</a:t>
            </a:r>
          </a:p>
          <a:p>
            <a:pPr lvl="1">
              <a:lnSpc>
                <a:spcPct val="120000"/>
              </a:lnSpc>
            </a:pPr>
            <a:r>
              <a:rPr lang="en-US" sz="2800" dirty="0"/>
              <a:t>Making IEP recommendations based upon inappropriate evaluative data can result in a finding of a denial of FAPE, in and of itself. When there’s debate, evaluate!</a:t>
            </a:r>
          </a:p>
          <a:p>
            <a:pPr lvl="1">
              <a:lnSpc>
                <a:spcPct val="120000"/>
              </a:lnSpc>
            </a:pPr>
            <a:r>
              <a:rPr lang="en-US" sz="2800" dirty="0"/>
              <a:t>Prior to an IEP meeting, be sure that staff has obtained all updated achievement and/or other evaluative data (formal and informal) necessary to define present levels of performance.</a:t>
            </a:r>
          </a:p>
          <a:p>
            <a:pPr lvl="1">
              <a:lnSpc>
                <a:spcPct val="120000"/>
              </a:lnSpc>
            </a:pPr>
            <a:r>
              <a:rPr lang="en-US" sz="2800" dirty="0"/>
              <a:t>Prepare for IEP meetings by asking all service providers (and parents) whether they believe that any evaluations might need to be suggested and considered at the upcoming IEP meeting, particularly if the student is not progressing as expected, needs have changed, etc. (they don’t have to be formal evaluations)</a:t>
            </a:r>
          </a:p>
          <a:p>
            <a:pPr lvl="1">
              <a:lnSpc>
                <a:spcPct val="120000"/>
              </a:lnSpc>
            </a:pPr>
            <a:r>
              <a:rPr lang="en-US" sz="2800" dirty="0"/>
              <a:t>If sufficient and current evaluative data are not available, ask for/insist upon the right to conduct evaluations/re-evaluations or to collect more data. If the parents refuse to allow an evaluation or re-evaluation, be sure to document that refusal. Kansas does not allow teams to move forward on an re-evaluation if parents fail to respond (refer to the Process Handbook)</a:t>
            </a:r>
          </a:p>
          <a:p>
            <a:pPr>
              <a:lnSpc>
                <a:spcPct val="120000"/>
              </a:lnSpc>
            </a:pPr>
            <a:endParaRPr lang="en-US" dirty="0"/>
          </a:p>
        </p:txBody>
      </p:sp>
    </p:spTree>
    <p:extLst>
      <p:ext uri="{BB962C8B-B14F-4D97-AF65-F5344CB8AC3E}">
        <p14:creationId xmlns:p14="http://schemas.microsoft.com/office/powerpoint/2010/main" val="1125887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FB428-BBE7-8819-7616-AD057D9190DF}"/>
              </a:ext>
            </a:extLst>
          </p:cNvPr>
          <p:cNvSpPr>
            <a:spLocks noGrp="1"/>
          </p:cNvSpPr>
          <p:nvPr>
            <p:ph idx="1"/>
          </p:nvPr>
        </p:nvSpPr>
        <p:spPr/>
        <p:txBody>
          <a:bodyPr>
            <a:normAutofit fontScale="92500" lnSpcReduction="20000"/>
          </a:bodyPr>
          <a:lstStyle/>
          <a:p>
            <a:pPr marL="0" indent="0">
              <a:lnSpc>
                <a:spcPct val="110000"/>
              </a:lnSpc>
              <a:buNone/>
            </a:pPr>
            <a:r>
              <a:rPr lang="en-US" dirty="0"/>
              <a:t>Failure to include appropriate/meaningful student profile and present levels statements.</a:t>
            </a:r>
          </a:p>
          <a:p>
            <a:pPr lvl="1">
              <a:lnSpc>
                <a:spcPct val="110000"/>
              </a:lnSpc>
            </a:pPr>
            <a:r>
              <a:rPr lang="en-US" dirty="0"/>
              <a:t>The description of a student’s present levels of performance is a very important piece of the IEP and vital to measuring progress.</a:t>
            </a:r>
          </a:p>
          <a:p>
            <a:pPr lvl="1">
              <a:lnSpc>
                <a:spcPct val="110000"/>
              </a:lnSpc>
            </a:pPr>
            <a:r>
              <a:rPr lang="en-US" dirty="0"/>
              <a:t>Make sure that the IEP team uses up-to-date information, rather than old or “recycled” information. A new service provider should be able to review a student’s IEP and have a good overall feel for the student’s educational challenges, strengths, and current levels of academic and functional performance (i.e., stranger test).</a:t>
            </a:r>
          </a:p>
          <a:p>
            <a:pPr lvl="1">
              <a:lnSpc>
                <a:spcPct val="110000"/>
              </a:lnSpc>
            </a:pPr>
            <a:r>
              <a:rPr lang="en-US" dirty="0"/>
              <a:t>Remember that the student profile/Present levels statement is a link to the rest of the IEP content and that the strengths and challenges set forth are to be considered when determining and prioritizing goal areas and proposed services.</a:t>
            </a:r>
          </a:p>
          <a:p>
            <a:endParaRPr lang="en-US" dirty="0"/>
          </a:p>
        </p:txBody>
      </p:sp>
      <p:sp>
        <p:nvSpPr>
          <p:cNvPr id="3" name="Title 2">
            <a:extLst>
              <a:ext uri="{FF2B5EF4-FFF2-40B4-BE49-F238E27FC236}">
                <a16:creationId xmlns:a16="http://schemas.microsoft.com/office/drawing/2014/main" id="{C4D66286-9125-6BCD-2003-42D0F4DD2431}"/>
              </a:ext>
            </a:extLst>
          </p:cNvPr>
          <p:cNvSpPr>
            <a:spLocks noGrp="1"/>
          </p:cNvSpPr>
          <p:nvPr>
            <p:ph type="title"/>
          </p:nvPr>
        </p:nvSpPr>
        <p:spPr/>
        <p:txBody>
          <a:bodyPr/>
          <a:lstStyle/>
          <a:p>
            <a:r>
              <a:rPr lang="en-US"/>
              <a:t>IEP content pitfalls - PLAAFPs(cont.)</a:t>
            </a:r>
          </a:p>
        </p:txBody>
      </p:sp>
    </p:spTree>
    <p:extLst>
      <p:ext uri="{BB962C8B-B14F-4D97-AF65-F5344CB8AC3E}">
        <p14:creationId xmlns:p14="http://schemas.microsoft.com/office/powerpoint/2010/main" val="396290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6E534-3631-614C-833C-6FB6ED7E56CF}"/>
              </a:ext>
            </a:extLst>
          </p:cNvPr>
          <p:cNvSpPr>
            <a:spLocks noGrp="1"/>
          </p:cNvSpPr>
          <p:nvPr>
            <p:ph type="title"/>
          </p:nvPr>
        </p:nvSpPr>
        <p:spPr>
          <a:xfrm>
            <a:off x="5718826" y="355564"/>
            <a:ext cx="3329985" cy="1325563"/>
          </a:xfrm>
        </p:spPr>
        <p:txBody>
          <a:bodyPr/>
          <a:lstStyle/>
          <a:p>
            <a:r>
              <a:rPr lang="en-US">
                <a:hlinkClick r:id="rId3"/>
              </a:rPr>
              <a:t>PLAAFPs Tip Sheet</a:t>
            </a:r>
            <a:endParaRPr lang="en-US"/>
          </a:p>
        </p:txBody>
      </p:sp>
      <p:pic>
        <p:nvPicPr>
          <p:cNvPr id="6" name="Content Placeholder 5" descr="screen shot image of page 1 IEP Tip sheet PLAAFPs from the Progress Center">
            <a:extLst>
              <a:ext uri="{FF2B5EF4-FFF2-40B4-BE49-F238E27FC236}">
                <a16:creationId xmlns:a16="http://schemas.microsoft.com/office/drawing/2014/main" id="{AEF9E4B1-2F34-B873-15E8-47C9EC685AB0}"/>
              </a:ext>
            </a:extLst>
          </p:cNvPr>
          <p:cNvPicPr>
            <a:picLocks noGrp="1" noChangeAspect="1"/>
          </p:cNvPicPr>
          <p:nvPr>
            <p:ph sz="half" idx="1"/>
          </p:nvPr>
        </p:nvPicPr>
        <p:blipFill>
          <a:blip r:embed="rId4"/>
          <a:stretch>
            <a:fillRect/>
          </a:stretch>
        </p:blipFill>
        <p:spPr>
          <a:xfrm>
            <a:off x="734292" y="-3584977"/>
            <a:ext cx="4217964" cy="6024527"/>
          </a:xfrm>
        </p:spPr>
      </p:pic>
      <p:pic>
        <p:nvPicPr>
          <p:cNvPr id="8" name="Content Placeholder 7" descr="screen shot image of page 2 IEP Tip sheet PLAAFPs from the Progress Center">
            <a:extLst>
              <a:ext uri="{FF2B5EF4-FFF2-40B4-BE49-F238E27FC236}">
                <a16:creationId xmlns:a16="http://schemas.microsoft.com/office/drawing/2014/main" id="{1D7EC436-F8FB-3BA2-A857-8BD5E8E8A20D}"/>
              </a:ext>
            </a:extLst>
          </p:cNvPr>
          <p:cNvPicPr>
            <a:picLocks noGrp="1" noChangeAspect="1"/>
          </p:cNvPicPr>
          <p:nvPr>
            <p:ph sz="half" idx="2"/>
          </p:nvPr>
        </p:nvPicPr>
        <p:blipFill>
          <a:blip r:embed="rId5"/>
          <a:stretch>
            <a:fillRect/>
          </a:stretch>
        </p:blipFill>
        <p:spPr>
          <a:xfrm>
            <a:off x="5426088" y="2147455"/>
            <a:ext cx="6508865" cy="3616036"/>
          </a:xfrm>
        </p:spPr>
      </p:pic>
      <p:pic>
        <p:nvPicPr>
          <p:cNvPr id="3" name="Picture 2" descr="QR code">
            <a:extLst>
              <a:ext uri="{FF2B5EF4-FFF2-40B4-BE49-F238E27FC236}">
                <a16:creationId xmlns:a16="http://schemas.microsoft.com/office/drawing/2014/main" id="{25D29795-AE8C-6156-CE87-6BECDB0E6825}"/>
              </a:ext>
            </a:extLst>
          </p:cNvPr>
          <p:cNvPicPr>
            <a:picLocks noChangeAspect="1"/>
          </p:cNvPicPr>
          <p:nvPr/>
        </p:nvPicPr>
        <p:blipFill>
          <a:blip r:embed="rId6"/>
          <a:stretch>
            <a:fillRect/>
          </a:stretch>
        </p:blipFill>
        <p:spPr>
          <a:xfrm>
            <a:off x="9815381" y="0"/>
            <a:ext cx="2288598" cy="2288598"/>
          </a:xfrm>
          <a:prstGeom prst="rect">
            <a:avLst/>
          </a:prstGeom>
        </p:spPr>
      </p:pic>
    </p:spTree>
    <p:extLst>
      <p:ext uri="{BB962C8B-B14F-4D97-AF65-F5344CB8AC3E}">
        <p14:creationId xmlns:p14="http://schemas.microsoft.com/office/powerpoint/2010/main" val="1926571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a:xfrm>
            <a:off x="838200" y="365125"/>
            <a:ext cx="10515600" cy="554285"/>
          </a:xfrm>
        </p:spPr>
        <p:txBody>
          <a:bodyPr>
            <a:normAutofit fontScale="90000"/>
          </a:bodyPr>
          <a:lstStyle/>
          <a:p>
            <a:r>
              <a:rPr lang="en-US"/>
              <a:t>PLAAFP Example</a:t>
            </a:r>
            <a:br>
              <a:rPr lang="en-US" sz="2800"/>
            </a:br>
            <a:endParaRPr lang="en-US" sz="2800">
              <a:solidFill>
                <a:schemeClr val="tx1"/>
              </a:solidFill>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498764" y="919410"/>
            <a:ext cx="2374887"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a:solidFill>
                  <a:schemeClr val="tx2"/>
                </a:solidFill>
                <a:highlight>
                  <a:srgbClr val="FFFF00"/>
                </a:highlight>
              </a:rPr>
              <a:t>Student Needs</a:t>
            </a:r>
          </a:p>
          <a:p>
            <a:pPr marL="342900" indent="-342900">
              <a:buAutoNum type="arabicPeriod"/>
            </a:pPr>
            <a:r>
              <a:rPr lang="en-US" sz="2400" b="1">
                <a:solidFill>
                  <a:srgbClr val="FF0000"/>
                </a:solidFill>
              </a:rPr>
              <a:t>Effect on Progress in General Education</a:t>
            </a:r>
          </a:p>
          <a:p>
            <a:pPr marL="342900" indent="-342900">
              <a:buAutoNum type="arabicPeriod"/>
            </a:pPr>
            <a:r>
              <a:rPr lang="en-US" sz="2400" b="1">
                <a:solidFill>
                  <a:srgbClr val="01B096"/>
                </a:solidFill>
              </a:rPr>
              <a:t>Baseline</a:t>
            </a:r>
          </a:p>
          <a:p>
            <a:pPr marL="342900" indent="-342900">
              <a:buAutoNum type="arabicPeriod"/>
            </a:pPr>
            <a:r>
              <a:rPr lang="en-US" sz="2400" i="1">
                <a:solidFill>
                  <a:schemeClr val="tx2"/>
                </a:solidFill>
              </a:rPr>
              <a:t>Connection to Goals and Services</a:t>
            </a: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4827319"/>
          </a:xfrm>
        </p:spPr>
        <p:txBody>
          <a:bodyPr vert="horz" lIns="0" tIns="0" rIns="0" bIns="0" rtlCol="0" anchor="t">
            <a:noAutofit/>
          </a:bodyPr>
          <a:lstStyle/>
          <a:p>
            <a:pPr marL="0" indent="0">
              <a:lnSpc>
                <a:spcPct val="120000"/>
              </a:lnSpc>
              <a:buNone/>
            </a:pPr>
            <a:r>
              <a:rPr lang="en-US" sz="1600" b="1" dirty="0">
                <a:highlight>
                  <a:srgbClr val="FFFF00"/>
                </a:highlight>
              </a:rPr>
              <a:t>In January 2019, G.H. was identified as a student with a learning disability in the area of math calculation. </a:t>
            </a:r>
            <a:r>
              <a:rPr lang="en-US" sz="1600" b="1" i="1" dirty="0">
                <a:solidFill>
                  <a:srgbClr val="FF0000"/>
                </a:solidFill>
                <a:highlight>
                  <a:srgbClr val="FFFF00"/>
                </a:highlight>
              </a:rPr>
              <a:t>Current data, indicate that G.H. continues to </a:t>
            </a:r>
            <a:r>
              <a:rPr lang="en-US" sz="1600" b="1" i="1" u="sng" dirty="0">
                <a:solidFill>
                  <a:srgbClr val="FF0000"/>
                </a:solidFill>
                <a:highlight>
                  <a:srgbClr val="FFFF00"/>
                </a:highlight>
              </a:rPr>
              <a:t>need</a:t>
            </a:r>
            <a:r>
              <a:rPr lang="en-US" sz="1600" b="1" i="1" dirty="0">
                <a:solidFill>
                  <a:srgbClr val="FF0000"/>
                </a:solidFill>
                <a:highlight>
                  <a:srgbClr val="FFFF00"/>
                </a:highlight>
              </a:rPr>
              <a:t> specially designed instruction in the areas of math calculation to benefit from grade level math curriculum</a:t>
            </a:r>
            <a:r>
              <a:rPr lang="en-US" sz="1600" b="1" dirty="0">
                <a:solidFill>
                  <a:srgbClr val="FF0000"/>
                </a:solidFill>
                <a:highlight>
                  <a:srgbClr val="FFFF00"/>
                </a:highlight>
              </a:rPr>
              <a:t>.</a:t>
            </a:r>
            <a:r>
              <a:rPr lang="en-US" sz="1600" b="1" dirty="0">
                <a:highlight>
                  <a:srgbClr val="FFFF00"/>
                </a:highlight>
              </a:rPr>
              <a:t> On recent standardized math benchmark tests conducted in January 2022, G.H. scored at the 9th</a:t>
            </a:r>
            <a:r>
              <a:rPr lang="en-US" sz="1600" b="1" baseline="30000" dirty="0">
                <a:highlight>
                  <a:srgbClr val="FFFF00"/>
                </a:highlight>
              </a:rPr>
              <a:t> </a:t>
            </a:r>
            <a:r>
              <a:rPr lang="en-US" sz="1600" b="1" dirty="0">
                <a:highlight>
                  <a:srgbClr val="FFFF00"/>
                </a:highlight>
              </a:rPr>
              <a:t>percentile, which is well below average. </a:t>
            </a:r>
            <a:r>
              <a:rPr lang="en-US" sz="1600" b="1" dirty="0">
                <a:solidFill>
                  <a:srgbClr val="01B096"/>
                </a:solidFill>
                <a:highlight>
                  <a:srgbClr val="FFFF00"/>
                </a:highlight>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600" b="1" dirty="0">
                <a:solidFill>
                  <a:srgbClr val="FF0000"/>
                </a:solidFill>
              </a:rPr>
              <a:t>This affects his ability to complete sixth-grade math assignments at the same rate as his peers and efficiently use mental math calculation skills to complete word problems. </a:t>
            </a:r>
            <a:r>
              <a:rPr lang="en-US" sz="1600" b="1" i="1" dirty="0">
                <a:solidFill>
                  <a:srgbClr val="FF0000"/>
                </a:solidFill>
              </a:rPr>
              <a:t>To complete grade-level math assignments, G.H. currently benefits from shortened assignments, peer support, and the use of a calculator</a:t>
            </a:r>
            <a:r>
              <a:rPr lang="en-US" sz="1600" i="1" dirty="0">
                <a:solidFill>
                  <a:srgbClr val="FF0000"/>
                </a:solidFill>
              </a:rPr>
              <a:t>. </a:t>
            </a:r>
            <a:r>
              <a:rPr lang="en-US" sz="1600" i="1" dirty="0"/>
              <a:t>Increasing his math fact proficiency would increase his ability to independently access and benefit from grade-level math instruction. </a:t>
            </a:r>
            <a:r>
              <a:rPr lang="en-US" sz="1600" b="1" i="1" dirty="0">
                <a:solidFill>
                  <a:srgbClr val="FF0000"/>
                </a:solidFill>
              </a:rPr>
              <a:t>Review of current intervention implementation data suggests that G.H. benefits from daily direct one-on-one instruction distributed across the school day</a:t>
            </a:r>
            <a:r>
              <a:rPr lang="en-US" sz="1600" i="1" dirty="0"/>
              <a:t>.</a:t>
            </a:r>
            <a:r>
              <a:rPr lang="en-US" sz="1600" dirty="0"/>
              <a:t> G.H. would like to graduate with his peers and attend college.</a:t>
            </a:r>
            <a:endParaRPr lang="en-US" sz="1600" dirty="0">
              <a:highlight>
                <a:srgbClr val="FFFF00"/>
              </a:highlight>
            </a:endParaRPr>
          </a:p>
        </p:txBody>
      </p:sp>
      <p:sp>
        <p:nvSpPr>
          <p:cNvPr id="4" name="TextBox 3">
            <a:extLst>
              <a:ext uri="{FF2B5EF4-FFF2-40B4-BE49-F238E27FC236}">
                <a16:creationId xmlns:a16="http://schemas.microsoft.com/office/drawing/2014/main" id="{94A91B72-0124-FBDC-5B0F-D81DE669E396}"/>
              </a:ext>
            </a:extLst>
          </p:cNvPr>
          <p:cNvSpPr txBox="1"/>
          <p:nvPr/>
        </p:nvSpPr>
        <p:spPr>
          <a:xfrm flipH="1">
            <a:off x="3120884" y="5667935"/>
            <a:ext cx="8167255" cy="646331"/>
          </a:xfrm>
          <a:prstGeom prst="rect">
            <a:avLst/>
          </a:prstGeom>
          <a:noFill/>
        </p:spPr>
        <p:txBody>
          <a:bodyPr wrap="square" rtlCol="0">
            <a:spAutoFit/>
          </a:bodyPr>
          <a:lstStyle/>
          <a:p>
            <a:r>
              <a:rPr lang="en-US" dirty="0"/>
              <a:t>example taken from the recent Prepping for Progress 2023 Conference on the ABC’s of IEPs </a:t>
            </a:r>
          </a:p>
        </p:txBody>
      </p:sp>
    </p:spTree>
    <p:extLst>
      <p:ext uri="{BB962C8B-B14F-4D97-AF65-F5344CB8AC3E}">
        <p14:creationId xmlns:p14="http://schemas.microsoft.com/office/powerpoint/2010/main" val="3956944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5666-D68C-F15E-5B69-71DD997CB5B3}"/>
              </a:ext>
            </a:extLst>
          </p:cNvPr>
          <p:cNvSpPr>
            <a:spLocks noGrp="1"/>
          </p:cNvSpPr>
          <p:nvPr>
            <p:ph type="title"/>
          </p:nvPr>
        </p:nvSpPr>
        <p:spPr>
          <a:xfrm>
            <a:off x="838200" y="365125"/>
            <a:ext cx="10515600" cy="812511"/>
          </a:xfrm>
        </p:spPr>
        <p:txBody>
          <a:bodyPr/>
          <a:lstStyle/>
          <a:p>
            <a:r>
              <a:rPr lang="en-US"/>
              <a:t>Sample PLAAFP Statement Structure </a:t>
            </a:r>
          </a:p>
        </p:txBody>
      </p:sp>
      <p:sp>
        <p:nvSpPr>
          <p:cNvPr id="3" name="Content Placeholder 2">
            <a:extLst>
              <a:ext uri="{FF2B5EF4-FFF2-40B4-BE49-F238E27FC236}">
                <a16:creationId xmlns:a16="http://schemas.microsoft.com/office/drawing/2014/main" id="{4A621957-67F7-079D-BB2D-C7F2DC24042F}"/>
              </a:ext>
            </a:extLst>
          </p:cNvPr>
          <p:cNvSpPr>
            <a:spLocks noGrp="1"/>
          </p:cNvSpPr>
          <p:nvPr>
            <p:ph sz="quarter" idx="15"/>
          </p:nvPr>
        </p:nvSpPr>
        <p:spPr>
          <a:xfrm>
            <a:off x="457200" y="1280161"/>
            <a:ext cx="11338560" cy="4317076"/>
          </a:xfrm>
        </p:spPr>
        <p:txBody>
          <a:bodyPr>
            <a:normAutofit fontScale="92500" lnSpcReduction="10000"/>
          </a:bodyPr>
          <a:lstStyle/>
          <a:p>
            <a:pPr marL="0" indent="0">
              <a:lnSpc>
                <a:spcPct val="110000"/>
              </a:lnSpc>
              <a:buNone/>
            </a:pPr>
            <a:r>
              <a:rPr lang="en-US" sz="4800" b="1" dirty="0"/>
              <a:t>Data from </a:t>
            </a:r>
            <a:r>
              <a:rPr lang="en-US" sz="4800" u="sng" dirty="0">
                <a:solidFill>
                  <a:schemeClr val="bg2">
                    <a:lumMod val="50000"/>
                  </a:schemeClr>
                </a:solidFill>
              </a:rPr>
              <a:t>(sample source) </a:t>
            </a:r>
            <a:r>
              <a:rPr lang="en-US" sz="4800" b="1" dirty="0"/>
              <a:t>indicates Student</a:t>
            </a:r>
            <a:r>
              <a:rPr lang="en-US" sz="4800" dirty="0"/>
              <a:t> </a:t>
            </a:r>
            <a:r>
              <a:rPr lang="en-US" sz="4800" u="sng" dirty="0">
                <a:solidFill>
                  <a:schemeClr val="bg2">
                    <a:lumMod val="50000"/>
                  </a:schemeClr>
                </a:solidFill>
              </a:rPr>
              <a:t>(performs in this way (objective data)) </a:t>
            </a:r>
            <a:r>
              <a:rPr lang="en-US" sz="4800" b="1" dirty="0"/>
              <a:t>which affects </a:t>
            </a:r>
            <a:r>
              <a:rPr lang="en-US" sz="4800" u="sng" dirty="0">
                <a:solidFill>
                  <a:schemeClr val="bg2">
                    <a:lumMod val="50000"/>
                  </a:schemeClr>
                </a:solidFill>
              </a:rPr>
              <a:t>(must include impact on involvement and progress in the general education curriculum)</a:t>
            </a:r>
            <a:r>
              <a:rPr lang="en-US" sz="4800" dirty="0">
                <a:solidFill>
                  <a:schemeClr val="bg2">
                    <a:lumMod val="50000"/>
                  </a:schemeClr>
                </a:solidFill>
              </a:rPr>
              <a:t>. </a:t>
            </a:r>
            <a:r>
              <a:rPr lang="en-US" sz="4800" b="1" dirty="0"/>
              <a:t>As a result, the student </a:t>
            </a:r>
            <a:r>
              <a:rPr lang="en-US" sz="4800" b="1" dirty="0">
                <a:solidFill>
                  <a:srgbClr val="FF0000"/>
                </a:solidFill>
              </a:rPr>
              <a:t>needs</a:t>
            </a:r>
            <a:r>
              <a:rPr lang="en-US" sz="4800" dirty="0"/>
              <a:t> </a:t>
            </a:r>
            <a:r>
              <a:rPr lang="en-US" sz="4800" u="sng" dirty="0">
                <a:solidFill>
                  <a:schemeClr val="bg2">
                    <a:lumMod val="50000"/>
                  </a:schemeClr>
                </a:solidFill>
              </a:rPr>
              <a:t>(justifies proposed services and supports).</a:t>
            </a:r>
          </a:p>
        </p:txBody>
      </p:sp>
      <p:sp>
        <p:nvSpPr>
          <p:cNvPr id="4" name="TextBox 3">
            <a:extLst>
              <a:ext uri="{FF2B5EF4-FFF2-40B4-BE49-F238E27FC236}">
                <a16:creationId xmlns:a16="http://schemas.microsoft.com/office/drawing/2014/main" id="{1A70CFDF-5668-83B7-7599-141F136E1821}"/>
              </a:ext>
            </a:extLst>
          </p:cNvPr>
          <p:cNvSpPr txBox="1"/>
          <p:nvPr/>
        </p:nvSpPr>
        <p:spPr>
          <a:xfrm>
            <a:off x="457200" y="5699762"/>
            <a:ext cx="10584873" cy="369332"/>
          </a:xfrm>
          <a:prstGeom prst="rect">
            <a:avLst/>
          </a:prstGeom>
          <a:noFill/>
        </p:spPr>
        <p:txBody>
          <a:bodyPr wrap="square" rtlCol="0">
            <a:spAutoFit/>
          </a:bodyPr>
          <a:lstStyle/>
          <a:p>
            <a:r>
              <a:rPr lang="en-US"/>
              <a:t>example taken from the recent Prepping for Progress 2023 Conference on the ABC’s of IEPs </a:t>
            </a:r>
          </a:p>
        </p:txBody>
      </p:sp>
    </p:spTree>
    <p:extLst>
      <p:ext uri="{BB962C8B-B14F-4D97-AF65-F5344CB8AC3E}">
        <p14:creationId xmlns:p14="http://schemas.microsoft.com/office/powerpoint/2010/main" val="2920739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1079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144125"/>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874149"/>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54985"/>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485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88142"/>
            <a:ext cx="1127442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59565A"/>
                </a:solidFill>
                <a:effectLst/>
                <a:uLnTx/>
                <a:uFillTx/>
                <a:latin typeface="Arial"/>
                <a:cs typeface="Arial"/>
                <a:sym typeface="Arial"/>
              </a:rPr>
              <a:t>“There should be a </a:t>
            </a:r>
            <a:r>
              <a:rPr kumimoji="0" lang="en-US" sz="1400" b="1" i="0" u="none" strike="noStrike" kern="0" cap="none" spc="0" normalizeH="0" baseline="0" noProof="0">
                <a:ln>
                  <a:noFill/>
                </a:ln>
                <a:solidFill>
                  <a:srgbClr val="59565A"/>
                </a:solidFill>
                <a:effectLst/>
                <a:uLnTx/>
                <a:uFillTx/>
                <a:latin typeface="Arial"/>
                <a:cs typeface="Arial"/>
                <a:sym typeface="Arial"/>
              </a:rPr>
              <a:t>direct relationship between the present levels of performance and the other components of the IEP</a:t>
            </a:r>
            <a:r>
              <a:rPr kumimoji="0" lang="en-US" sz="1400" b="0" i="0" u="none" strike="noStrike" kern="0" cap="none" spc="0" normalizeH="0" baseline="0" noProof="0">
                <a:ln>
                  <a:noFill/>
                </a:ln>
                <a:solidFill>
                  <a:srgbClr val="59565A"/>
                </a:solidFill>
                <a:effectLst/>
                <a:uLnTx/>
                <a:uFillTx/>
                <a:latin typeface="Arial"/>
                <a:cs typeface="Arial"/>
                <a:sym typeface="Aria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3232870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DD8853C-86CA-40EF-AC18-E32F1E12EC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11</a:t>
            </a:r>
          </a:p>
        </p:txBody>
      </p:sp>
      <p:sp>
        <p:nvSpPr>
          <p:cNvPr id="10" name="TextBox 9">
            <a:extLst>
              <a:ext uri="{FF2B5EF4-FFF2-40B4-BE49-F238E27FC236}">
                <a16:creationId xmlns:a16="http://schemas.microsoft.com/office/drawing/2014/main" id="{A504FDDD-10F1-47BC-9DBB-431FACAB46D8}"/>
              </a:ext>
            </a:extLst>
          </p:cNvPr>
          <p:cNvSpPr txBox="1"/>
          <p:nvPr/>
        </p:nvSpPr>
        <p:spPr>
          <a:xfrm>
            <a:off x="609598" y="93568"/>
            <a:ext cx="10972799" cy="1754326"/>
          </a:xfrm>
          <a:prstGeom prst="rect">
            <a:avLst/>
          </a:prstGeom>
          <a:noFill/>
        </p:spPr>
        <p:txBody>
          <a:bodyPr wrap="square">
            <a:spAutoFit/>
          </a:bodyPr>
          <a:lstStyle/>
          <a:p>
            <a:r>
              <a:rPr lang="en-US" sz="1800" b="1" dirty="0">
                <a:latin typeface="+mn-lt"/>
              </a:rPr>
              <a:t>10</a:t>
            </a:r>
            <a:r>
              <a:rPr lang="en-US" sz="1800" dirty="0">
                <a:latin typeface="+mn-lt"/>
              </a:rPr>
              <a:t>. Does the IEP include a description of the student’s present level of </a:t>
            </a:r>
            <a:r>
              <a:rPr lang="en-US" sz="1800" b="1" dirty="0">
                <a:latin typeface="+mn-lt"/>
              </a:rPr>
              <a:t>academic achievement </a:t>
            </a:r>
            <a:r>
              <a:rPr lang="en-US" sz="1800" dirty="0">
                <a:latin typeface="+mn-lt"/>
              </a:rPr>
              <a:t>as part of the Present Levels of Academic Achievement and Functional Performance (PLAAFPs)? 34 C.F.R. 300.320(a)(1); K.S.A. 72-3429(c)(1)</a:t>
            </a:r>
            <a:br>
              <a:rPr lang="en-US" sz="1800" dirty="0">
                <a:latin typeface="+mn-lt"/>
              </a:rPr>
            </a:br>
            <a:br>
              <a:rPr lang="en-US" sz="1800" dirty="0">
                <a:latin typeface="+mn-lt"/>
              </a:rPr>
            </a:br>
            <a:r>
              <a:rPr lang="en-US" sz="1800" b="1" dirty="0">
                <a:latin typeface="+mn-lt"/>
              </a:rPr>
              <a:t>METHOD</a:t>
            </a:r>
            <a:r>
              <a:rPr lang="en-US" sz="1800" dirty="0">
                <a:latin typeface="+mn-lt"/>
              </a:rPr>
              <a:t>: Review the IEP to determine if it includes information about the student’s current academic achievement.</a:t>
            </a:r>
            <a:endParaRPr lang="en-US" dirty="0"/>
          </a:p>
        </p:txBody>
      </p:sp>
      <p:sp>
        <p:nvSpPr>
          <p:cNvPr id="8" name="TextBox 7">
            <a:extLst>
              <a:ext uri="{FF2B5EF4-FFF2-40B4-BE49-F238E27FC236}">
                <a16:creationId xmlns:a16="http://schemas.microsoft.com/office/drawing/2014/main" id="{A0A7B6F7-9998-4778-9FD3-02AB041665E6}"/>
              </a:ext>
            </a:extLst>
          </p:cNvPr>
          <p:cNvSpPr txBox="1"/>
          <p:nvPr/>
        </p:nvSpPr>
        <p:spPr>
          <a:xfrm>
            <a:off x="2712617" y="1847894"/>
            <a:ext cx="6097978" cy="369332"/>
          </a:xfrm>
          <a:prstGeom prst="rect">
            <a:avLst/>
          </a:prstGeom>
          <a:noFill/>
        </p:spPr>
        <p:txBody>
          <a:bodyPr wrap="square">
            <a:spAutoFit/>
          </a:bodyPr>
          <a:lstStyle/>
          <a:p>
            <a:pPr algn="l"/>
            <a:r>
              <a:rPr lang="en-US" sz="1800" b="1"/>
              <a:t>Examples of What Current Performance Could Include</a:t>
            </a:r>
            <a:r>
              <a:rPr lang="en-US" sz="1800"/>
              <a:t>:</a:t>
            </a:r>
            <a:endParaRPr lang="en-US"/>
          </a:p>
        </p:txBody>
      </p:sp>
      <p:graphicFrame>
        <p:nvGraphicFramePr>
          <p:cNvPr id="7" name="Table 6">
            <a:extLst>
              <a:ext uri="{FF2B5EF4-FFF2-40B4-BE49-F238E27FC236}">
                <a16:creationId xmlns:a16="http://schemas.microsoft.com/office/drawing/2014/main" id="{621FE4A6-0D0F-4DF0-B792-DC591C8953B6}"/>
              </a:ext>
            </a:extLst>
          </p:cNvPr>
          <p:cNvGraphicFramePr>
            <a:graphicFrameLocks noGrp="1"/>
          </p:cNvGraphicFramePr>
          <p:nvPr>
            <p:extLst>
              <p:ext uri="{D42A27DB-BD31-4B8C-83A1-F6EECF244321}">
                <p14:modId xmlns:p14="http://schemas.microsoft.com/office/powerpoint/2010/main" val="433396823"/>
              </p:ext>
            </p:extLst>
          </p:nvPr>
        </p:nvGraphicFramePr>
        <p:xfrm>
          <a:off x="1697606" y="2252496"/>
          <a:ext cx="8128000" cy="21609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9052012"/>
                    </a:ext>
                  </a:extLst>
                </a:gridCol>
                <a:gridCol w="4064000">
                  <a:extLst>
                    <a:ext uri="{9D8B030D-6E8A-4147-A177-3AD203B41FA5}">
                      <a16:colId xmlns:a16="http://schemas.microsoft.com/office/drawing/2014/main" val="1321992713"/>
                    </a:ext>
                  </a:extLst>
                </a:gridCol>
              </a:tblGrid>
              <a:tr h="457251">
                <a:tc>
                  <a:txBody>
                    <a:bodyPr/>
                    <a:lstStyle/>
                    <a:p>
                      <a:pPr algn="l"/>
                      <a:r>
                        <a:rPr lang="en-US" sz="1800" b="0">
                          <a:solidFill>
                            <a:sysClr val="windowText" lastClr="000000"/>
                          </a:solidFill>
                        </a:rPr>
                        <a:t>Standardized Assessments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Instructional Preferences</a:t>
                      </a:r>
                    </a:p>
                  </a:txBody>
                  <a:tcPr/>
                </a:tc>
                <a:extLst>
                  <a:ext uri="{0D108BD9-81ED-4DB2-BD59-A6C34878D82A}">
                    <a16:rowId xmlns:a16="http://schemas.microsoft.com/office/drawing/2014/main" val="1639669360"/>
                  </a:ext>
                </a:extLst>
              </a:tr>
              <a:tr h="457251">
                <a:tc>
                  <a:txBody>
                    <a:bodyPr/>
                    <a:lstStyle/>
                    <a:p>
                      <a:pPr algn="l"/>
                      <a:r>
                        <a:rPr lang="en-US" sz="1800"/>
                        <a:t>Screening Data</a:t>
                      </a:r>
                      <a:endParaRPr lang="en-US"/>
                    </a:p>
                  </a:txBody>
                  <a:tcPr/>
                </a:tc>
                <a:tc>
                  <a:txBody>
                    <a:bodyPr/>
                    <a:lstStyle/>
                    <a:p>
                      <a:pPr algn="l"/>
                      <a:r>
                        <a:rPr lang="en-US" sz="1800"/>
                        <a:t>Learning Rate &amp; Strengths</a:t>
                      </a:r>
                      <a:endParaRPr lang="en-US"/>
                    </a:p>
                  </a:txBody>
                  <a:tcPr/>
                </a:tc>
                <a:extLst>
                  <a:ext uri="{0D108BD9-81ED-4DB2-BD59-A6C34878D82A}">
                    <a16:rowId xmlns:a16="http://schemas.microsoft.com/office/drawing/2014/main" val="109580130"/>
                  </a:ext>
                </a:extLst>
              </a:tr>
              <a:tr h="789227">
                <a:tc>
                  <a:txBody>
                    <a:bodyPr/>
                    <a:lstStyle/>
                    <a:p>
                      <a:pPr algn="l"/>
                      <a:r>
                        <a:rPr lang="en-US" sz="1800"/>
                        <a:t>Progress Monitoring Data</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Diagnostic Assessments</a:t>
                      </a:r>
                    </a:p>
                  </a:txBody>
                  <a:tcPr>
                    <a:solidFill>
                      <a:srgbClr val="FFA400"/>
                    </a:solidFill>
                  </a:tcPr>
                </a:tc>
                <a:extLst>
                  <a:ext uri="{0D108BD9-81ED-4DB2-BD59-A6C34878D82A}">
                    <a16:rowId xmlns:a16="http://schemas.microsoft.com/office/drawing/2014/main" val="219738664"/>
                  </a:ext>
                </a:extLst>
              </a:tr>
              <a:tr h="45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Writing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Results of recent re-evaluation</a:t>
                      </a:r>
                    </a:p>
                  </a:txBody>
                  <a:tcPr/>
                </a:tc>
                <a:extLst>
                  <a:ext uri="{0D108BD9-81ED-4DB2-BD59-A6C34878D82A}">
                    <a16:rowId xmlns:a16="http://schemas.microsoft.com/office/drawing/2014/main" val="2674963710"/>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05504"/>
            <a:ext cx="5394604" cy="142869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academic achievement.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05504"/>
            <a:ext cx="5190836" cy="142870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academic achievement.</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277377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lstStyle/>
          <a:p>
            <a:r>
              <a:rPr lang="en-US"/>
              <a:t>Kansas Integrated Accountability System (KIAS)</a:t>
            </a:r>
          </a:p>
        </p:txBody>
      </p:sp>
      <p:sp>
        <p:nvSpPr>
          <p:cNvPr id="6" name="TextBox 5">
            <a:extLst>
              <a:ext uri="{FF2B5EF4-FFF2-40B4-BE49-F238E27FC236}">
                <a16:creationId xmlns:a16="http://schemas.microsoft.com/office/drawing/2014/main" id="{D59BA6AA-711D-43E9-8716-9142C38E4F23}"/>
              </a:ext>
            </a:extLst>
          </p:cNvPr>
          <p:cNvSpPr txBox="1"/>
          <p:nvPr/>
        </p:nvSpPr>
        <p:spPr>
          <a:xfrm>
            <a:off x="838200" y="1903445"/>
            <a:ext cx="10515600" cy="3541995"/>
          </a:xfrm>
          <a:prstGeom prst="rect">
            <a:avLst/>
          </a:prstGeom>
          <a:noFill/>
        </p:spPr>
        <p:txBody>
          <a:bodyPr wrap="square" rtlCol="0">
            <a:spAutoFit/>
          </a:bodyPr>
          <a:lstStyle/>
          <a:p>
            <a:pPr>
              <a:spcAft>
                <a:spcPts val="600"/>
              </a:spcAft>
            </a:pPr>
            <a:r>
              <a:rPr lang="en-US" sz="2000" b="1" dirty="0"/>
              <a:t>KIAS is </a:t>
            </a:r>
            <a:r>
              <a:rPr lang="en-US" sz="2000" i="1" dirty="0"/>
              <a:t>both</a:t>
            </a:r>
            <a:r>
              <a:rPr lang="en-US" sz="2000" b="1" dirty="0"/>
              <a:t> a </a:t>
            </a:r>
            <a:r>
              <a:rPr lang="en-US" sz="2000" b="1" i="1" dirty="0"/>
              <a:t>process for monitoring </a:t>
            </a:r>
            <a:r>
              <a:rPr lang="en-US" sz="2000" b="1" dirty="0"/>
              <a:t>federal programs and state requirements, </a:t>
            </a:r>
            <a:r>
              <a:rPr lang="en-US" sz="2000" b="1" i="1" dirty="0"/>
              <a:t>and</a:t>
            </a:r>
            <a:r>
              <a:rPr lang="en-US" sz="2000" b="1" dirty="0"/>
              <a:t> an </a:t>
            </a:r>
            <a:r>
              <a:rPr lang="en-US" sz="2000" b="1" u="sng" dirty="0">
                <a:hlinkClick r:id="rId3"/>
              </a:rPr>
              <a:t>authenticated web application</a:t>
            </a:r>
            <a:r>
              <a:rPr lang="en-US" sz="2000" b="1" dirty="0">
                <a:hlinkClick r:id="rId3"/>
              </a:rPr>
              <a:t> </a:t>
            </a:r>
            <a:r>
              <a:rPr lang="en-US" sz="2000" b="1" dirty="0"/>
              <a:t>used as a tool to report data.</a:t>
            </a:r>
          </a:p>
          <a:p>
            <a:pPr marL="800100" marR="0" lvl="1" indent="-342900" algn="l" defTabSz="914400" rtl="0" eaLnBrk="1" fontAlgn="auto" latinLnBrk="0" hangingPunct="1">
              <a:lnSpc>
                <a:spcPct val="90000"/>
              </a:lnSpc>
              <a:spcBef>
                <a:spcPts val="500"/>
              </a:spcBef>
              <a:spcAft>
                <a:spcPts val="0"/>
              </a:spcAft>
              <a:buClr>
                <a:srgbClr val="FFA4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ea typeface="Open Sans Light" panose="020B0306030504020204" pitchFamily="34" charset="0"/>
                <a:cs typeface="Open Sans Light" panose="020B0306030504020204" pitchFamily="34" charset="0"/>
              </a:rPr>
              <a:t>The Kansas Integrated Accountability System (KIAS) is KSDE's general supervision system and integrated monitoring protocol to improve outcomes for students and ensure compliance with state and federal law. This includes oversight and support of federal Title programs, federal and state special education programs, and certain state programs.</a:t>
            </a:r>
          </a:p>
          <a:p>
            <a:pPr>
              <a:spcAft>
                <a:spcPts val="600"/>
              </a:spcAft>
            </a:pPr>
            <a:endParaRPr lang="en-US" sz="2000" b="1" dirty="0"/>
          </a:p>
          <a:p>
            <a:pPr marL="800100" lvl="1" indent="-342900">
              <a:spcAft>
                <a:spcPts val="600"/>
              </a:spcAft>
              <a:buFont typeface="Arial" panose="020B0604020202020204" pitchFamily="34" charset="0"/>
              <a:buChar char="•"/>
            </a:pPr>
            <a:r>
              <a:rPr lang="en-US" sz="2000" dirty="0"/>
              <a:t>Some of the federal programs and state requirements monitored through KIAS include federal title programs, IDEA, Kansas Special Education for Exceptional Children Act (which includes gifted), and emergency safety intervention.</a:t>
            </a:r>
          </a:p>
        </p:txBody>
      </p:sp>
    </p:spTree>
    <p:extLst>
      <p:ext uri="{BB962C8B-B14F-4D97-AF65-F5344CB8AC3E}">
        <p14:creationId xmlns:p14="http://schemas.microsoft.com/office/powerpoint/2010/main" val="3863802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3BC5F-16C0-19CF-D1C9-F15E9A0AFFDB}"/>
              </a:ext>
            </a:extLst>
          </p:cNvPr>
          <p:cNvSpPr>
            <a:spLocks noGrp="1"/>
          </p:cNvSpPr>
          <p:nvPr>
            <p:ph idx="1"/>
          </p:nvPr>
        </p:nvSpPr>
        <p:spPr/>
        <p:txBody>
          <a:bodyPr>
            <a:normAutofit fontScale="70000" lnSpcReduction="20000"/>
          </a:bodyPr>
          <a:lstStyle/>
          <a:p>
            <a:pPr>
              <a:lnSpc>
                <a:spcPct val="120000"/>
              </a:lnSpc>
            </a:pPr>
            <a:r>
              <a:rPr lang="en-US">
                <a:solidFill>
                  <a:schemeClr val="accent6"/>
                </a:solidFill>
                <a:latin typeface="Open Sans Light"/>
                <a:ea typeface="Open Sans Light"/>
                <a:cs typeface="Open Sans Light"/>
              </a:rPr>
              <a:t>Jeremiah is a 9-year-old fourth grade student with average ability, whose achievement testing shows relative strength in reading and weakness in math. Jeremiah is reading at grade level and has good comprehension. He likes to read, and he also enjoys science activities. His most recent Curriculum Based Measurement (CBM) testing showed that he read 111 words per minute, which is at the 65th percentile on local norms. Math CBM testing showed that he scored 9 digits correct in a two-minute timing, which is at the 17 percentile on district fourth grade norms. Mom reports that he brings home assignments requiring reading, but he forgets his math homework. </a:t>
            </a:r>
            <a:endParaRPr lang="en-US">
              <a:solidFill>
                <a:schemeClr val="accent6"/>
              </a:solidFill>
            </a:endParaRPr>
          </a:p>
          <a:p>
            <a:pPr>
              <a:lnSpc>
                <a:spcPct val="120000"/>
              </a:lnSpc>
            </a:pPr>
            <a:r>
              <a:rPr lang="en-US">
                <a:solidFill>
                  <a:schemeClr val="accent6"/>
                </a:solidFill>
                <a:latin typeface="Open Sans Light"/>
                <a:ea typeface="Open Sans Light"/>
                <a:cs typeface="Open Sans Light"/>
              </a:rPr>
              <a:t>In his general education 8th grade math classroom, Mike is currently turning in about half of his assignments, and only about a third of those assignments are completed. Accuracy of his turned-in work fluctuates markedly. Because of his poor assignment completion, Mike received a mid-quarter failing warning letter. Mike’s completion of assignments in other curricular areas is not a concern.  </a:t>
            </a:r>
            <a:endParaRPr lang="en-US">
              <a:solidFill>
                <a:schemeClr val="accent6"/>
              </a:solidFill>
            </a:endParaRPr>
          </a:p>
        </p:txBody>
      </p:sp>
      <p:sp>
        <p:nvSpPr>
          <p:cNvPr id="4" name="Title 3">
            <a:extLst>
              <a:ext uri="{FF2B5EF4-FFF2-40B4-BE49-F238E27FC236}">
                <a16:creationId xmlns:a16="http://schemas.microsoft.com/office/drawing/2014/main" id="{403118BB-F122-467D-C7C4-A200731C4AB4}"/>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Example of Current Academic Achievement and Functional Performance</a:t>
            </a:r>
            <a:endParaRPr lang="en-US"/>
          </a:p>
        </p:txBody>
      </p:sp>
    </p:spTree>
    <p:extLst>
      <p:ext uri="{BB962C8B-B14F-4D97-AF65-F5344CB8AC3E}">
        <p14:creationId xmlns:p14="http://schemas.microsoft.com/office/powerpoint/2010/main" val="480194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90CC8C0-55F4-4E80-988A-350A4EEF14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12</a:t>
            </a:r>
          </a:p>
        </p:txBody>
      </p:sp>
      <p:sp>
        <p:nvSpPr>
          <p:cNvPr id="10" name="TextBox 9">
            <a:extLst>
              <a:ext uri="{FF2B5EF4-FFF2-40B4-BE49-F238E27FC236}">
                <a16:creationId xmlns:a16="http://schemas.microsoft.com/office/drawing/2014/main" id="{3C0108A7-0B86-4EED-8CA2-F637E4E0A36F}"/>
              </a:ext>
            </a:extLst>
          </p:cNvPr>
          <p:cNvSpPr txBox="1"/>
          <p:nvPr/>
        </p:nvSpPr>
        <p:spPr>
          <a:xfrm>
            <a:off x="506961" y="402389"/>
            <a:ext cx="11178074" cy="1754326"/>
          </a:xfrm>
          <a:prstGeom prst="rect">
            <a:avLst/>
          </a:prstGeom>
          <a:noFill/>
        </p:spPr>
        <p:txBody>
          <a:bodyPr wrap="square">
            <a:spAutoFit/>
          </a:bodyPr>
          <a:lstStyle/>
          <a:p>
            <a:r>
              <a:rPr lang="en-US" sz="1800" b="1">
                <a:latin typeface="+mn-lt"/>
              </a:rPr>
              <a:t>11</a:t>
            </a:r>
            <a:r>
              <a:rPr lang="en-US" sz="1800">
                <a:latin typeface="+mn-lt"/>
              </a:rPr>
              <a:t>. Does the IEP include a description of the student’s present level of </a:t>
            </a:r>
            <a:r>
              <a:rPr lang="en-US" sz="1800" b="1">
                <a:latin typeface="+mn-lt"/>
              </a:rPr>
              <a:t>functional performance </a:t>
            </a:r>
            <a:r>
              <a:rPr lang="en-US" sz="1800">
                <a:latin typeface="+mn-lt"/>
              </a:rPr>
              <a:t>as part of the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functional performance. If there are no current concerns about functional performance, the IEP must include a statement that functional performance was considered.</a:t>
            </a:r>
            <a:endParaRPr lang="en-US"/>
          </a:p>
        </p:txBody>
      </p:sp>
      <p:sp>
        <p:nvSpPr>
          <p:cNvPr id="8" name="TextBox 7">
            <a:extLst>
              <a:ext uri="{FF2B5EF4-FFF2-40B4-BE49-F238E27FC236}">
                <a16:creationId xmlns:a16="http://schemas.microsoft.com/office/drawing/2014/main" id="{4804B952-937A-433C-A9CA-6040BCA66534}"/>
              </a:ext>
            </a:extLst>
          </p:cNvPr>
          <p:cNvSpPr txBox="1"/>
          <p:nvPr/>
        </p:nvSpPr>
        <p:spPr>
          <a:xfrm>
            <a:off x="3047009" y="2156715"/>
            <a:ext cx="6097978" cy="369332"/>
          </a:xfrm>
          <a:prstGeom prst="rect">
            <a:avLst/>
          </a:prstGeom>
          <a:noFill/>
        </p:spPr>
        <p:txBody>
          <a:bodyPr wrap="square">
            <a:spAutoFit/>
          </a:bodyPr>
          <a:lstStyle/>
          <a:p>
            <a:pPr algn="ctr"/>
            <a:r>
              <a:rPr lang="en-US" sz="1800" b="1"/>
              <a:t>Examples of What Functional Performance Could Include</a:t>
            </a:r>
            <a:r>
              <a:rPr lang="en-US" sz="1800"/>
              <a:t>:</a:t>
            </a:r>
            <a:endParaRPr lang="en-US"/>
          </a:p>
        </p:txBody>
      </p:sp>
      <p:graphicFrame>
        <p:nvGraphicFramePr>
          <p:cNvPr id="2" name="Table 1">
            <a:extLst>
              <a:ext uri="{FF2B5EF4-FFF2-40B4-BE49-F238E27FC236}">
                <a16:creationId xmlns:a16="http://schemas.microsoft.com/office/drawing/2014/main" id="{EB9E6446-DE75-41FD-B1E9-BE79119BFE6E}"/>
              </a:ext>
            </a:extLst>
          </p:cNvPr>
          <p:cNvGraphicFramePr>
            <a:graphicFrameLocks noGrp="1"/>
          </p:cNvGraphicFramePr>
          <p:nvPr>
            <p:extLst>
              <p:ext uri="{D42A27DB-BD31-4B8C-83A1-F6EECF244321}">
                <p14:modId xmlns:p14="http://schemas.microsoft.com/office/powerpoint/2010/main" val="3313759407"/>
              </p:ext>
            </p:extLst>
          </p:nvPr>
        </p:nvGraphicFramePr>
        <p:xfrm>
          <a:off x="1706440" y="2719598"/>
          <a:ext cx="8110332" cy="1875334"/>
        </p:xfrm>
        <a:graphic>
          <a:graphicData uri="http://schemas.openxmlformats.org/drawingml/2006/table">
            <a:tbl>
              <a:tblPr firstRow="1" bandRow="1">
                <a:tableStyleId>{5C22544A-7EE6-4342-B048-85BDC9FD1C3A}</a:tableStyleId>
              </a:tblPr>
              <a:tblGrid>
                <a:gridCol w="4055166">
                  <a:extLst>
                    <a:ext uri="{9D8B030D-6E8A-4147-A177-3AD203B41FA5}">
                      <a16:colId xmlns:a16="http://schemas.microsoft.com/office/drawing/2014/main" val="4228194005"/>
                    </a:ext>
                  </a:extLst>
                </a:gridCol>
                <a:gridCol w="4055166">
                  <a:extLst>
                    <a:ext uri="{9D8B030D-6E8A-4147-A177-3AD203B41FA5}">
                      <a16:colId xmlns:a16="http://schemas.microsoft.com/office/drawing/2014/main" val="3055807350"/>
                    </a:ext>
                  </a:extLst>
                </a:gridCol>
              </a:tblGrid>
              <a:tr h="373432">
                <a:tc>
                  <a:txBody>
                    <a:bodyPr/>
                    <a:lstStyle/>
                    <a:p>
                      <a:r>
                        <a:rPr lang="en-US" sz="1800" b="0">
                          <a:solidFill>
                            <a:sysClr val="windowText" lastClr="000000"/>
                          </a:solidFill>
                        </a:rPr>
                        <a:t>Social/Emotional Skills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Motor Skills/Mobility</a:t>
                      </a:r>
                    </a:p>
                  </a:txBody>
                  <a:tcPr/>
                </a:tc>
                <a:extLst>
                  <a:ext uri="{0D108BD9-81ED-4DB2-BD59-A6C34878D82A}">
                    <a16:rowId xmlns:a16="http://schemas.microsoft.com/office/drawing/2014/main" val="2645197431"/>
                  </a:ext>
                </a:extLst>
              </a:tr>
              <a:tr h="345793">
                <a:tc>
                  <a:txBody>
                    <a:bodyPr/>
                    <a:lstStyle/>
                    <a:p>
                      <a:r>
                        <a:rPr lang="en-US" sz="1800"/>
                        <a:t>Communication</a:t>
                      </a:r>
                      <a:endParaRPr lang="en-US"/>
                    </a:p>
                  </a:txBody>
                  <a:tcPr/>
                </a:tc>
                <a:tc>
                  <a:txBody>
                    <a:bodyPr/>
                    <a:lstStyle/>
                    <a:p>
                      <a:r>
                        <a:rPr lang="en-US" sz="1800"/>
                        <a:t>Memory</a:t>
                      </a:r>
                      <a:endParaRPr lang="en-US"/>
                    </a:p>
                  </a:txBody>
                  <a:tcPr/>
                </a:tc>
                <a:extLst>
                  <a:ext uri="{0D108BD9-81ED-4DB2-BD59-A6C34878D82A}">
                    <a16:rowId xmlns:a16="http://schemas.microsoft.com/office/drawing/2014/main" val="4243351242"/>
                  </a:ext>
                </a:extLst>
              </a:tr>
              <a:tr h="568071">
                <a:tc>
                  <a:txBody>
                    <a:bodyPr/>
                    <a:lstStyle/>
                    <a:p>
                      <a:r>
                        <a:rPr lang="en-US" sz="1800"/>
                        <a:t>Perception or Attention Abilities</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Vocational/Career Interests</a:t>
                      </a:r>
                    </a:p>
                  </a:txBody>
                  <a:tcPr>
                    <a:solidFill>
                      <a:srgbClr val="FFA400"/>
                    </a:solidFill>
                  </a:tcPr>
                </a:tc>
                <a:extLst>
                  <a:ext uri="{0D108BD9-81ED-4DB2-BD59-A6C34878D82A}">
                    <a16:rowId xmlns:a16="http://schemas.microsoft.com/office/drawing/2014/main" val="1327886208"/>
                  </a:ext>
                </a:extLst>
              </a:tr>
              <a:tr h="568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Task Persistence/Completion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Independent Living Skills</a:t>
                      </a:r>
                    </a:p>
                  </a:txBody>
                  <a:tcPr/>
                </a:tc>
                <a:extLst>
                  <a:ext uri="{0D108BD9-81ED-4DB2-BD59-A6C34878D82A}">
                    <a16:rowId xmlns:a16="http://schemas.microsoft.com/office/drawing/2014/main" val="2367373343"/>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930538"/>
            <a:ext cx="5394604" cy="110366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functional performance or a statement that functional performance was considered and there are no current concerns.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930538"/>
            <a:ext cx="5190836" cy="110366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functional performance or a statement that functional performance was considered and there are no current concerns.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05099"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1693715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faa72a8901_0_23"/>
          <p:cNvSpPr txBox="1">
            <a:spLocks noGrp="1"/>
          </p:cNvSpPr>
          <p:nvPr>
            <p:ph type="title"/>
          </p:nvPr>
        </p:nvSpPr>
        <p:spPr>
          <a:xfrm>
            <a:off x="838200" y="365125"/>
            <a:ext cx="5096069" cy="1325563"/>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solidFill>
                  <a:srgbClr val="12284C"/>
                </a:solidFill>
                <a:latin typeface="Arial"/>
                <a:ea typeface="Arial"/>
                <a:cs typeface="Arial"/>
                <a:sym typeface="Arial"/>
              </a:rPr>
              <a:t>What might functional performance include for Gifted-Only IEP?</a:t>
            </a:r>
            <a:endParaRPr/>
          </a:p>
        </p:txBody>
      </p:sp>
      <p:sp>
        <p:nvSpPr>
          <p:cNvPr id="401" name="Google Shape;401;gfaa72a8901_0_23"/>
          <p:cNvSpPr txBox="1">
            <a:spLocks noGrp="1"/>
          </p:cNvSpPr>
          <p:nvPr>
            <p:ph sz="half" idx="1"/>
          </p:nvPr>
        </p:nvSpPr>
        <p:spPr>
          <a:xfrm>
            <a:off x="838200" y="1941689"/>
            <a:ext cx="4965441" cy="4235274"/>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US" sz="1600" dirty="0">
                <a:solidFill>
                  <a:srgbClr val="11284B"/>
                </a:solidFill>
                <a:latin typeface="+mn-lt"/>
                <a:ea typeface="Arial"/>
                <a:cs typeface="Arial"/>
                <a:sym typeface="Arial"/>
              </a:rPr>
              <a:t>The </a:t>
            </a:r>
            <a:r>
              <a:rPr lang="en-US" sz="1600" dirty="0">
                <a:solidFill>
                  <a:srgbClr val="11284B"/>
                </a:solidFill>
                <a:latin typeface="+mn-lt"/>
                <a:ea typeface="Arial"/>
                <a:cs typeface="Arial"/>
                <a:sym typeface="Arial"/>
                <a:hlinkClick r:id="rId4"/>
              </a:rPr>
              <a:t>IEP Boot Camp for Gifted</a:t>
            </a:r>
            <a:r>
              <a:rPr lang="en-US" sz="1600" dirty="0">
                <a:solidFill>
                  <a:srgbClr val="11284B"/>
                </a:solidFill>
                <a:latin typeface="+mn-lt"/>
                <a:ea typeface="Arial"/>
                <a:cs typeface="Arial"/>
                <a:sym typeface="Arial"/>
              </a:rPr>
              <a:t> (on the TASN website) provides these examples of functional performance in the slides:</a:t>
            </a:r>
            <a:endParaRPr sz="1600" dirty="0">
              <a:solidFill>
                <a:srgbClr val="11284B"/>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Social/emotional Issues</a:t>
            </a:r>
            <a:endParaRPr sz="1600" dirty="0">
              <a:solidFill>
                <a:srgbClr val="12284C"/>
              </a:solidFill>
              <a:latin typeface="+mn-lt"/>
              <a:ea typeface="Arial"/>
              <a:cs typeface="Arial"/>
              <a:sym typeface="Arial"/>
            </a:endParaRPr>
          </a:p>
          <a:p>
            <a:pPr>
              <a:lnSpc>
                <a:spcPct val="110000"/>
              </a:lnSpc>
              <a:spcBef>
                <a:spcPts val="0"/>
              </a:spcBef>
            </a:pPr>
            <a:r>
              <a:rPr lang="en-US" sz="1600" dirty="0">
                <a:solidFill>
                  <a:srgbClr val="12284C"/>
                </a:solidFill>
                <a:latin typeface="+mn-lt"/>
                <a:ea typeface="Arial"/>
                <a:cs typeface="Arial"/>
                <a:sym typeface="Arial"/>
              </a:rPr>
              <a:t>Social skills with peers (e.g.: can the student work with a group in the classroom to complete a project?)</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Career interests and skills related to those interests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Task persistence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Memory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Communication with adults and peers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Impact of perceptual or attention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Time management (e.g., turning projects in on time)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And parent concerns</a:t>
            </a:r>
            <a:endParaRPr sz="1600" dirty="0">
              <a:solidFill>
                <a:srgbClr val="12284C"/>
              </a:solidFill>
              <a:latin typeface="+mn-lt"/>
              <a:ea typeface="Arial"/>
              <a:cs typeface="Arial"/>
              <a:sym typeface="Arial"/>
            </a:endParaRPr>
          </a:p>
          <a:p>
            <a:pPr marL="0" lvl="0" indent="0" algn="l" rtl="0">
              <a:lnSpc>
                <a:spcPct val="115000"/>
              </a:lnSpc>
              <a:spcBef>
                <a:spcPts val="0"/>
              </a:spcBef>
              <a:spcAft>
                <a:spcPts val="0"/>
              </a:spcAft>
              <a:buNone/>
            </a:pPr>
            <a:endParaRPr sz="1200" dirty="0">
              <a:solidFill>
                <a:srgbClr val="222222"/>
              </a:solidFill>
              <a:latin typeface="+mn-lt"/>
              <a:ea typeface="Arial"/>
              <a:cs typeface="Arial"/>
              <a:sym typeface="Arial"/>
            </a:endParaRPr>
          </a:p>
          <a:p>
            <a:pPr marL="0" lvl="0" indent="0" algn="l" rtl="0">
              <a:spcBef>
                <a:spcPts val="1000"/>
              </a:spcBef>
              <a:spcAft>
                <a:spcPts val="0"/>
              </a:spcAft>
              <a:buNone/>
            </a:pPr>
            <a:endParaRPr dirty="0"/>
          </a:p>
        </p:txBody>
      </p:sp>
      <p:sp>
        <p:nvSpPr>
          <p:cNvPr id="2" name="Content Placeholder 1">
            <a:extLst>
              <a:ext uri="{FF2B5EF4-FFF2-40B4-BE49-F238E27FC236}">
                <a16:creationId xmlns:a16="http://schemas.microsoft.com/office/drawing/2014/main" id="{6D21725D-7124-4D13-A084-C7FF47E16259}"/>
              </a:ext>
            </a:extLst>
          </p:cNvPr>
          <p:cNvSpPr>
            <a:spLocks noGrp="1"/>
          </p:cNvSpPr>
          <p:nvPr>
            <p:ph sz="half" idx="2"/>
          </p:nvPr>
        </p:nvSpPr>
        <p:spPr>
          <a:xfrm>
            <a:off x="5934269" y="365125"/>
            <a:ext cx="5962261" cy="5811838"/>
          </a:xfrm>
        </p:spPr>
        <p:txBody>
          <a:bodyPr vert="horz" lIns="91440" tIns="45720" rIns="91440" bIns="45720" rtlCol="0" anchor="t">
            <a:noAutofit/>
          </a:bodyPr>
          <a:lstStyle/>
          <a:p>
            <a:pPr marL="0" lvl="0" indent="0">
              <a:lnSpc>
                <a:spcPct val="115000"/>
              </a:lnSpc>
              <a:spcBef>
                <a:spcPts val="0"/>
              </a:spcBef>
              <a:buNone/>
            </a:pPr>
            <a:r>
              <a:rPr lang="en-US" sz="1600" dirty="0">
                <a:solidFill>
                  <a:srgbClr val="11284B"/>
                </a:solidFill>
                <a:latin typeface="Open Sans Light"/>
                <a:ea typeface="Arial"/>
                <a:cs typeface="Arial"/>
                <a:sym typeface="Arial"/>
              </a:rPr>
              <a:t>The </a:t>
            </a:r>
            <a:r>
              <a:rPr lang="en-US" sz="1600" dirty="0">
                <a:solidFill>
                  <a:srgbClr val="11284B"/>
                </a:solidFill>
                <a:latin typeface="Open Sans Light"/>
                <a:ea typeface="Arial"/>
                <a:cs typeface="Arial"/>
                <a:sym typeface="Arial"/>
                <a:hlinkClick r:id="rId5"/>
              </a:rPr>
              <a:t>handout for IEP Boot Camp for Gifted</a:t>
            </a:r>
            <a:r>
              <a:rPr lang="en-US" sz="1600" dirty="0">
                <a:solidFill>
                  <a:srgbClr val="11284B"/>
                </a:solidFill>
                <a:latin typeface="Open Sans Light"/>
                <a:ea typeface="Arial"/>
                <a:cs typeface="Arial"/>
                <a:sym typeface="Arial"/>
              </a:rPr>
              <a:t> lists the following examples on page 4:</a:t>
            </a:r>
          </a:p>
          <a:p>
            <a:pPr marL="0" indent="0">
              <a:lnSpc>
                <a:spcPct val="115000"/>
              </a:lnSpc>
              <a:spcBef>
                <a:spcPts val="0"/>
              </a:spcBef>
              <a:buNone/>
            </a:pPr>
            <a:endParaRPr lang="en-US" sz="1600" b="1" dirty="0">
              <a:solidFill>
                <a:srgbClr val="12284C"/>
              </a:solidFill>
              <a:latin typeface="Open Sans Light"/>
              <a:ea typeface="Calibri"/>
              <a:cs typeface="Calibri"/>
              <a:sym typeface="Calibri"/>
            </a:endParaRPr>
          </a:p>
          <a:p>
            <a:pPr marL="0" lvl="0" indent="0">
              <a:lnSpc>
                <a:spcPct val="114999"/>
              </a:lnSpc>
              <a:spcBef>
                <a:spcPts val="0"/>
              </a:spcBef>
              <a:buNone/>
            </a:pPr>
            <a:r>
              <a:rPr lang="en-US" sz="1600" b="1" dirty="0">
                <a:solidFill>
                  <a:srgbClr val="12284C"/>
                </a:solidFill>
                <a:latin typeface="Open Sans Light"/>
                <a:ea typeface="Calibri"/>
                <a:cs typeface="Calibri"/>
                <a:sym typeface="Calibri"/>
              </a:rPr>
              <a:t>Examples of information related to Functional Performance</a:t>
            </a:r>
            <a:endParaRPr lang="en-US" sz="1600" b="1" dirty="0">
              <a:solidFill>
                <a:srgbClr val="12284C"/>
              </a:solidFill>
              <a:latin typeface="Open Sans Light"/>
              <a:ea typeface="Calibri"/>
              <a:cs typeface="Calibri"/>
            </a:endParaRPr>
          </a:p>
          <a:p>
            <a:pPr>
              <a:lnSpc>
                <a:spcPct val="100000"/>
              </a:lnSpc>
              <a:spcBef>
                <a:spcPts val="0"/>
              </a:spcBef>
            </a:pPr>
            <a:r>
              <a:rPr lang="en-US" sz="1600" dirty="0">
                <a:solidFill>
                  <a:srgbClr val="12284C"/>
                </a:solidFill>
                <a:latin typeface="Open Sans Light"/>
                <a:ea typeface="Calibri"/>
                <a:cs typeface="Calibri"/>
                <a:sym typeface="Calibri"/>
              </a:rPr>
              <a:t>Observation reporting student’s task persistence across domains/environments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of student’s interaction with peers during classroom group project</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Teacher report regarding student’s time management (e.g., rate of turning in projects on time)</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shows ability to concentrate intensely</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Reports of student’s ability or willingness to communicate with adults or peers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Emotional issues (e.g., perfectionism, frustration, feeling different, etc.)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Score on problem-solving rubric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Interview indicates interest in social/political issues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Participation in community activities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Results of Career Cruising (or other general education career inventory)</a:t>
            </a:r>
            <a:endParaRPr lang="en-US" sz="1600" dirty="0">
              <a:solidFill>
                <a:srgbClr val="12284C"/>
              </a:solidFill>
              <a:latin typeface="Open Sans Light"/>
              <a:ea typeface="Calibri"/>
              <a:cs typeface="Calibri"/>
            </a:endParaRPr>
          </a:p>
          <a:p>
            <a:pPr marL="0" indent="0">
              <a:lnSpc>
                <a:spcPct val="114999"/>
              </a:lnSpc>
              <a:spcBef>
                <a:spcPts val="0"/>
              </a:spcBef>
              <a:buNone/>
            </a:pPr>
            <a:endParaRPr lang="en-US" sz="1600" dirty="0">
              <a:solidFill>
                <a:srgbClr val="12284C"/>
              </a:solidFill>
              <a:latin typeface="Open Sans Light"/>
              <a:ea typeface="Calibri"/>
              <a:cs typeface="Calibri"/>
            </a:endParaRP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76835" y="-560033"/>
            <a:ext cx="10515600" cy="458671"/>
          </a:xfrm>
        </p:spPr>
        <p:txBody>
          <a:bodyPr>
            <a:noAutofit/>
          </a:bodyPr>
          <a:lstStyle/>
          <a:p>
            <a:r>
              <a:rPr lang="en-US" sz="1700">
                <a:latin typeface="+mn-lt"/>
              </a:rPr>
              <a:t>Question 13</a:t>
            </a:r>
          </a:p>
        </p:txBody>
      </p:sp>
      <p:sp>
        <p:nvSpPr>
          <p:cNvPr id="2" name="Content Placeholder 1">
            <a:extLst>
              <a:ext uri="{FF2B5EF4-FFF2-40B4-BE49-F238E27FC236}">
                <a16:creationId xmlns:a16="http://schemas.microsoft.com/office/drawing/2014/main" id="{398AA94E-9D8B-40B5-88DA-93E182167F9E}"/>
              </a:ext>
            </a:extLst>
          </p:cNvPr>
          <p:cNvSpPr>
            <a:spLocks noGrp="1"/>
          </p:cNvSpPr>
          <p:nvPr>
            <p:ph idx="1"/>
          </p:nvPr>
        </p:nvSpPr>
        <p:spPr>
          <a:xfrm>
            <a:off x="838198" y="138002"/>
            <a:ext cx="10515600" cy="2967678"/>
          </a:xfrm>
        </p:spPr>
        <p:txBody>
          <a:bodyPr>
            <a:normAutofit fontScale="62500" lnSpcReduction="20000"/>
          </a:bodyPr>
          <a:lstStyle/>
          <a:p>
            <a:pPr marL="0" indent="0">
              <a:lnSpc>
                <a:spcPct val="120000"/>
              </a:lnSpc>
              <a:buNone/>
            </a:pPr>
            <a:r>
              <a:rPr lang="en-US" b="1"/>
              <a:t>12</a:t>
            </a:r>
            <a:r>
              <a:rPr lang="en-US"/>
              <a:t>. Does the IEP describe how the student’s disability or giftedness affects the student’s involvement and progress in the general education curriculum as part of the PLAAFPs? For preschool children, as appropriate, does the IEP describe how the disability affects the child’s participation in appropriate activities as part of the PLAAFPs? 34 C.F.R. 300.320(a)(1)(i); K.S.A. 72-3429(c)(1)(A)-(B)</a:t>
            </a:r>
            <a:br>
              <a:rPr lang="en-US"/>
            </a:br>
            <a:br>
              <a:rPr lang="en-US"/>
            </a:br>
            <a:r>
              <a:rPr lang="en-US" b="1"/>
              <a:t>METHOD</a:t>
            </a:r>
            <a:r>
              <a:rPr lang="en-US"/>
              <a:t>: Review the IEP for a specific description of how the student’s disability or giftedness affects the student’s involvement and progress in the general curriculum. For preschool children, review the IEP for a description of how the disability affects the child’s participation in appropriate activities.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specific description of how the student’s disability or giftedness affects the student's involvement and progress in the general curriculum. </a:t>
            </a:r>
          </a:p>
          <a:p>
            <a:pPr marL="95250" lvl="0" indent="0">
              <a:lnSpc>
                <a:spcPct val="100000"/>
              </a:lnSpc>
              <a:buNone/>
            </a:pPr>
            <a:r>
              <a:rPr lang="en-US" sz="1200" b="1" kern="0">
                <a:solidFill>
                  <a:srgbClr val="000000"/>
                </a:solidFill>
                <a:latin typeface="+mn-lt"/>
                <a:ea typeface="Arial Narrow"/>
                <a:cs typeface="Arial Narrow"/>
                <a:sym typeface="Arial Narrow"/>
              </a:rPr>
              <a:t>For preschool children, select YES if the IEP describes how the disability affects the child’s participation in appropriate activities.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specific description of how the student’s disability or giftedness affects the student's involvement and progress in the general curriculum. </a:t>
            </a:r>
          </a:p>
          <a:p>
            <a:pPr marL="0" indent="0">
              <a:buNone/>
            </a:pPr>
            <a:r>
              <a:rPr lang="en-US" sz="1200" b="1">
                <a:latin typeface="+mn-lt"/>
              </a:rPr>
              <a:t>For preschool children, select NO if the IEP DOES NOT describe how the disability affects the child’s participation in appropriate activities.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338554"/>
          </a:xfrm>
          <a:prstGeom prst="rect">
            <a:avLst/>
          </a:prstGeom>
        </p:spPr>
        <p:txBody>
          <a:bodyPr wrap="none">
            <a:spAutoFit/>
          </a:bodyPr>
          <a:lstStyle/>
          <a:p>
            <a:pPr lvl="0"/>
            <a:r>
              <a:rPr lang="en-US" sz="800">
                <a:solidFill>
                  <a:srgbClr val="12284C"/>
                </a:solidFill>
              </a:rPr>
              <a:t>Kansas Special Education Process Handbook, Chapter 4, Section E.2.a..</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4237897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5" name="Title 4">
            <a:extLst>
              <a:ext uri="{FF2B5EF4-FFF2-40B4-BE49-F238E27FC236}">
                <a16:creationId xmlns:a16="http://schemas.microsoft.com/office/drawing/2014/main" id="{22669D7D-8D3B-429F-A297-DB28EAEF1607}"/>
              </a:ext>
            </a:extLst>
          </p:cNvPr>
          <p:cNvSpPr txBox="1">
            <a:spLocks noGrp="1"/>
          </p:cNvSpPr>
          <p:nvPr>
            <p:ph type="title" idx="4294967295"/>
          </p:nvPr>
        </p:nvSpPr>
        <p:spPr>
          <a:xfrm>
            <a:off x="1692876" y="1045227"/>
            <a:ext cx="909457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Examples of What Impact of Exceptionality Could Look Like: </a:t>
            </a:r>
          </a:p>
        </p:txBody>
      </p:sp>
      <p:graphicFrame>
        <p:nvGraphicFramePr>
          <p:cNvPr id="4" name="Content Placeholder 3">
            <a:extLst>
              <a:ext uri="{FF2B5EF4-FFF2-40B4-BE49-F238E27FC236}">
                <a16:creationId xmlns:a16="http://schemas.microsoft.com/office/drawing/2014/main" id="{75A31581-7C68-4F9C-9D5E-10AAC22B8D0C}"/>
              </a:ext>
            </a:extLst>
          </p:cNvPr>
          <p:cNvGraphicFramePr>
            <a:graphicFrameLocks noGrp="1"/>
          </p:cNvGraphicFramePr>
          <p:nvPr>
            <p:ph idx="1"/>
            <p:extLst>
              <p:ext uri="{D42A27DB-BD31-4B8C-83A1-F6EECF244321}">
                <p14:modId xmlns:p14="http://schemas.microsoft.com/office/powerpoint/2010/main" val="925512500"/>
              </p:ext>
            </p:extLst>
          </p:nvPr>
        </p:nvGraphicFramePr>
        <p:xfrm>
          <a:off x="838200" y="1691558"/>
          <a:ext cx="10515600" cy="382981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89191024"/>
                    </a:ext>
                  </a:extLst>
                </a:gridCol>
                <a:gridCol w="5257800">
                  <a:extLst>
                    <a:ext uri="{9D8B030D-6E8A-4147-A177-3AD203B41FA5}">
                      <a16:colId xmlns:a16="http://schemas.microsoft.com/office/drawing/2014/main" val="2603585582"/>
                    </a:ext>
                  </a:extLst>
                </a:gridCol>
              </a:tblGrid>
              <a:tr h="547116">
                <a:tc>
                  <a:txBody>
                    <a:bodyPr/>
                    <a:lstStyle/>
                    <a:p>
                      <a:pPr marL="285750" indent="-285750">
                        <a:buFont typeface="Arial" panose="020B0604020202020204" pitchFamily="34" charset="0"/>
                        <a:buChar char="•"/>
                      </a:pPr>
                      <a:r>
                        <a:rPr lang="en-US" b="0">
                          <a:solidFill>
                            <a:sysClr val="windowText" lastClr="000000"/>
                          </a:solidFill>
                        </a:rPr>
                        <a:t>Instructional Level</a:t>
                      </a:r>
                    </a:p>
                  </a:txBody>
                  <a:tcPr>
                    <a:solidFill>
                      <a:srgbClr val="FFF0E7"/>
                    </a:solidFill>
                  </a:tcPr>
                </a:tc>
                <a:tc>
                  <a:txBody>
                    <a:bodyPr/>
                    <a:lstStyle/>
                    <a:p>
                      <a:pPr marL="285750" indent="-285750">
                        <a:buFont typeface="Arial" panose="020B0604020202020204" pitchFamily="34" charset="0"/>
                        <a:buChar char="•"/>
                      </a:pPr>
                      <a:r>
                        <a:rPr lang="en-US" b="0">
                          <a:solidFill>
                            <a:sysClr val="windowText" lastClr="000000"/>
                          </a:solidFill>
                        </a:rPr>
                        <a:t>Reading Level</a:t>
                      </a:r>
                    </a:p>
                  </a:txBody>
                  <a:tcPr>
                    <a:solidFill>
                      <a:srgbClr val="FFF0E7"/>
                    </a:solidFill>
                  </a:tcPr>
                </a:tc>
                <a:extLst>
                  <a:ext uri="{0D108BD9-81ED-4DB2-BD59-A6C34878D82A}">
                    <a16:rowId xmlns:a16="http://schemas.microsoft.com/office/drawing/2014/main" val="988669100"/>
                  </a:ext>
                </a:extLst>
              </a:tr>
              <a:tr h="547116">
                <a:tc>
                  <a:txBody>
                    <a:bodyPr/>
                    <a:lstStyle/>
                    <a:p>
                      <a:pPr marL="285750" indent="-285750">
                        <a:buFont typeface="Arial" panose="020B0604020202020204" pitchFamily="34" charset="0"/>
                        <a:buChar char="•"/>
                      </a:pPr>
                      <a:r>
                        <a:rPr lang="en-US"/>
                        <a:t>Effect of Processing Ability</a:t>
                      </a:r>
                    </a:p>
                  </a:txBody>
                  <a:tcPr/>
                </a:tc>
                <a:tc>
                  <a:txBody>
                    <a:bodyPr/>
                    <a:lstStyle/>
                    <a:p>
                      <a:pPr marL="285750" indent="-285750">
                        <a:buFont typeface="Arial" panose="020B0604020202020204" pitchFamily="34" charset="0"/>
                        <a:buChar char="•"/>
                      </a:pPr>
                      <a:r>
                        <a:rPr lang="en-US"/>
                        <a:t>Impact of Cognitive Ability</a:t>
                      </a:r>
                    </a:p>
                  </a:txBody>
                  <a:tcPr/>
                </a:tc>
                <a:extLst>
                  <a:ext uri="{0D108BD9-81ED-4DB2-BD59-A6C34878D82A}">
                    <a16:rowId xmlns:a16="http://schemas.microsoft.com/office/drawing/2014/main" val="3227344149"/>
                  </a:ext>
                </a:extLst>
              </a:tr>
              <a:tr h="547116">
                <a:tc>
                  <a:txBody>
                    <a:bodyPr/>
                    <a:lstStyle/>
                    <a:p>
                      <a:pPr marL="285750" indent="-285750">
                        <a:buFont typeface="Arial" panose="020B0604020202020204" pitchFamily="34" charset="0"/>
                        <a:buChar char="•"/>
                      </a:pPr>
                      <a:r>
                        <a:rPr lang="en-US"/>
                        <a:t>Rate of Progress with Supports</a:t>
                      </a:r>
                    </a:p>
                  </a:txBody>
                  <a:tcPr/>
                </a:tc>
                <a:tc>
                  <a:txBody>
                    <a:bodyPr/>
                    <a:lstStyle/>
                    <a:p>
                      <a:pPr marL="285750" indent="-285750">
                        <a:buFont typeface="Arial" panose="020B0604020202020204" pitchFamily="34" charset="0"/>
                        <a:buChar char="•"/>
                      </a:pPr>
                      <a:r>
                        <a:rPr lang="en-US"/>
                        <a:t>Birth-6 Curriculum Measures</a:t>
                      </a:r>
                    </a:p>
                  </a:txBody>
                  <a:tcPr/>
                </a:tc>
                <a:extLst>
                  <a:ext uri="{0D108BD9-81ED-4DB2-BD59-A6C34878D82A}">
                    <a16:rowId xmlns:a16="http://schemas.microsoft.com/office/drawing/2014/main" val="3478549506"/>
                  </a:ext>
                </a:extLst>
              </a:tr>
              <a:tr h="547116">
                <a:tc>
                  <a:txBody>
                    <a:bodyPr/>
                    <a:lstStyle/>
                    <a:p>
                      <a:pPr marL="285750" indent="-285750">
                        <a:buFont typeface="Arial" panose="020B0604020202020204" pitchFamily="34" charset="0"/>
                        <a:buChar char="•"/>
                      </a:pPr>
                      <a:r>
                        <a:rPr lang="en-US"/>
                        <a:t>Routines-Based Assessments</a:t>
                      </a:r>
                    </a:p>
                  </a:txBody>
                  <a:tcPr/>
                </a:tc>
                <a:tc>
                  <a:txBody>
                    <a:bodyPr/>
                    <a:lstStyle/>
                    <a:p>
                      <a:pPr marL="285750" indent="-285750">
                        <a:buFont typeface="Arial" panose="020B0604020202020204" pitchFamily="34" charset="0"/>
                        <a:buChar char="•"/>
                      </a:pPr>
                      <a:r>
                        <a:rPr lang="en-US"/>
                        <a:t>Supports Needed For Growth</a:t>
                      </a:r>
                    </a:p>
                  </a:txBody>
                  <a:tcPr/>
                </a:tc>
                <a:extLst>
                  <a:ext uri="{0D108BD9-81ED-4DB2-BD59-A6C34878D82A}">
                    <a16:rowId xmlns:a16="http://schemas.microsoft.com/office/drawing/2014/main" val="3260577010"/>
                  </a:ext>
                </a:extLst>
              </a:tr>
              <a:tr h="547116">
                <a:tc>
                  <a:txBody>
                    <a:bodyPr/>
                    <a:lstStyle/>
                    <a:p>
                      <a:pPr marL="285750" indent="-285750">
                        <a:buFont typeface="Arial" panose="020B0604020202020204" pitchFamily="34" charset="0"/>
                        <a:buChar char="•"/>
                      </a:pPr>
                      <a:r>
                        <a:rPr lang="en-US"/>
                        <a:t>Performance on Classroom Quizzes or Tests</a:t>
                      </a:r>
                    </a:p>
                  </a:txBody>
                  <a:tcPr/>
                </a:tc>
                <a:tc>
                  <a:txBody>
                    <a:bodyPr/>
                    <a:lstStyle/>
                    <a:p>
                      <a:pPr marL="285750" indent="-285750">
                        <a:buFont typeface="Arial" panose="020B0604020202020204" pitchFamily="34" charset="0"/>
                        <a:buChar char="•"/>
                      </a:pPr>
                      <a:r>
                        <a:rPr lang="en-US"/>
                        <a:t>Behavioral Impacts on Learning</a:t>
                      </a:r>
                    </a:p>
                  </a:txBody>
                  <a:tcPr/>
                </a:tc>
                <a:extLst>
                  <a:ext uri="{0D108BD9-81ED-4DB2-BD59-A6C34878D82A}">
                    <a16:rowId xmlns:a16="http://schemas.microsoft.com/office/drawing/2014/main" val="817206193"/>
                  </a:ext>
                </a:extLst>
              </a:tr>
              <a:tr h="547116">
                <a:tc>
                  <a:txBody>
                    <a:bodyPr/>
                    <a:lstStyle/>
                    <a:p>
                      <a:pPr marL="285750" indent="-285750">
                        <a:buFont typeface="Arial" panose="020B0604020202020204" pitchFamily="34" charset="0"/>
                        <a:buChar char="•"/>
                      </a:pPr>
                      <a:r>
                        <a:rPr lang="en-US"/>
                        <a:t>Current Performance vs Past Performance</a:t>
                      </a:r>
                    </a:p>
                  </a:txBody>
                  <a:tcPr/>
                </a:tc>
                <a:tc>
                  <a:txBody>
                    <a:bodyPr/>
                    <a:lstStyle/>
                    <a:p>
                      <a:pPr marL="285750" indent="-285750">
                        <a:buFont typeface="Arial" panose="020B0604020202020204" pitchFamily="34" charset="0"/>
                        <a:buChar char="•"/>
                      </a:pPr>
                      <a:r>
                        <a:rPr lang="en-US"/>
                        <a:t>Match of Skills to Post-School Outcomes</a:t>
                      </a:r>
                    </a:p>
                  </a:txBody>
                  <a:tcPr/>
                </a:tc>
                <a:extLst>
                  <a:ext uri="{0D108BD9-81ED-4DB2-BD59-A6C34878D82A}">
                    <a16:rowId xmlns:a16="http://schemas.microsoft.com/office/drawing/2014/main" val="2350664051"/>
                  </a:ext>
                </a:extLst>
              </a:tr>
              <a:tr h="547116">
                <a:tc>
                  <a:txBody>
                    <a:bodyPr/>
                    <a:lstStyle/>
                    <a:p>
                      <a:pPr marL="285750" indent="-285750">
                        <a:buFont typeface="Arial" panose="020B0604020202020204" pitchFamily="34" charset="0"/>
                        <a:buChar char="•"/>
                      </a:pPr>
                      <a:r>
                        <a:rPr lang="en-US"/>
                        <a:t>Impact of Language for ESOL Students</a:t>
                      </a:r>
                    </a:p>
                  </a:txBody>
                  <a:tcPr/>
                </a:tc>
                <a:tc>
                  <a:txBody>
                    <a:bodyPr/>
                    <a:lstStyle/>
                    <a:p>
                      <a:pPr marL="285750" indent="-285750">
                        <a:buFont typeface="Arial" panose="020B0604020202020204" pitchFamily="34" charset="0"/>
                        <a:buChar char="•"/>
                      </a:pPr>
                      <a:r>
                        <a:rPr lang="en-US"/>
                        <a:t>Ability to Engage in Joint Attention</a:t>
                      </a:r>
                    </a:p>
                  </a:txBody>
                  <a:tcPr/>
                </a:tc>
                <a:extLst>
                  <a:ext uri="{0D108BD9-81ED-4DB2-BD59-A6C34878D82A}">
                    <a16:rowId xmlns:a16="http://schemas.microsoft.com/office/drawing/2014/main" val="2440711986"/>
                  </a:ext>
                </a:extLst>
              </a:tr>
            </a:tbl>
          </a:graphicData>
        </a:graphic>
      </p:graphicFrame>
    </p:spTree>
    <p:custDataLst>
      <p:tags r:id="rId1"/>
    </p:custDataLst>
    <p:extLst>
      <p:ext uri="{BB962C8B-B14F-4D97-AF65-F5344CB8AC3E}">
        <p14:creationId xmlns:p14="http://schemas.microsoft.com/office/powerpoint/2010/main" val="3024444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E4DD8-51D3-C943-8732-734195A2BAA2}"/>
              </a:ext>
            </a:extLst>
          </p:cNvPr>
          <p:cNvSpPr>
            <a:spLocks noGrp="1"/>
          </p:cNvSpPr>
          <p:nvPr>
            <p:ph idx="1"/>
          </p:nvPr>
        </p:nvSpPr>
        <p:spPr/>
        <p:txBody>
          <a:bodyPr>
            <a:normAutofit fontScale="70000" lnSpcReduction="20000"/>
          </a:bodyPr>
          <a:lstStyle/>
          <a:p>
            <a:pPr marL="457200" indent="-457200">
              <a:lnSpc>
                <a:spcPct val="120000"/>
              </a:lnSpc>
            </a:pPr>
            <a:r>
              <a:rPr lang="en-US">
                <a:latin typeface="Open Sans Light"/>
                <a:ea typeface="Open Sans Light"/>
                <a:cs typeface="Open Sans Light"/>
              </a:rPr>
              <a:t>Stephanie, a third grader, when given a sixth grade-level mixed math operations probe that includes fractions, decimals, and percents, is able to correctly solve 87% of all problems presented. This means that Stephanie is approximately 3 years ahead of her typical third grade peers in math calculation. In areas of math other than calculation, Stephanie has mastered most of the fourth grade, but very few of the fifth-grade math standards. She is not yet able to solve one-step equations with one variable and she is not yet able to use function tables to model algebraic relationships. She has learned to make one, but not two transformations in the area of geometry. In probability, she has not yet learned how to use fractions to represent the probability of an event. </a:t>
            </a:r>
            <a:endParaRPr lang="en-US"/>
          </a:p>
          <a:p>
            <a:pPr marL="457200" indent="-457200">
              <a:lnSpc>
                <a:spcPct val="120000"/>
              </a:lnSpc>
              <a:buClr>
                <a:srgbClr val="12284C"/>
              </a:buClr>
            </a:pPr>
            <a:r>
              <a:rPr lang="en-US">
                <a:latin typeface="Open Sans Light"/>
                <a:ea typeface="Open Sans Light"/>
                <a:cs typeface="Open Sans Light"/>
              </a:rPr>
              <a:t>Jose’s current academic levels are at grade level in the language arts area, but he is extremely high in the area of math.  Although he is in 6</a:t>
            </a:r>
            <a:r>
              <a:rPr lang="en-US" baseline="30000">
                <a:latin typeface="Open Sans Light"/>
                <a:ea typeface="Open Sans Light"/>
                <a:cs typeface="Open Sans Light"/>
              </a:rPr>
              <a:t>th</a:t>
            </a:r>
            <a:r>
              <a:rPr lang="en-US">
                <a:latin typeface="Open Sans Light"/>
                <a:ea typeface="Open Sans Light"/>
                <a:cs typeface="Open Sans Light"/>
              </a:rPr>
              <a:t> grade, he has already mastered the 7</a:t>
            </a:r>
            <a:r>
              <a:rPr lang="en-US" baseline="30000">
                <a:latin typeface="Open Sans Light"/>
                <a:ea typeface="Open Sans Light"/>
                <a:cs typeface="Open Sans Light"/>
              </a:rPr>
              <a:t>th</a:t>
            </a:r>
            <a:r>
              <a:rPr lang="en-US">
                <a:latin typeface="Open Sans Light"/>
                <a:ea typeface="Open Sans Light"/>
                <a:cs typeface="Open Sans Light"/>
              </a:rPr>
              <a:t> and 8</a:t>
            </a:r>
            <a:r>
              <a:rPr lang="en-US" baseline="30000">
                <a:latin typeface="Open Sans Light"/>
                <a:ea typeface="Open Sans Light"/>
                <a:cs typeface="Open Sans Light"/>
              </a:rPr>
              <a:t>th</a:t>
            </a:r>
            <a:r>
              <a:rPr lang="en-US">
                <a:latin typeface="Open Sans Light"/>
                <a:ea typeface="Open Sans Light"/>
                <a:cs typeface="Open Sans Light"/>
              </a:rPr>
              <a:t> grade math outcomes.  In order to progress in the math curriculum, he needs to enroll in the ninth-grade algebra class.</a:t>
            </a:r>
          </a:p>
          <a:p>
            <a:pPr marL="457200" indent="-457200">
              <a:lnSpc>
                <a:spcPct val="120000"/>
              </a:lnSpc>
            </a:pPr>
            <a:endParaRPr lang="en-US"/>
          </a:p>
          <a:p>
            <a:pPr marL="457200" indent="-457200">
              <a:lnSpc>
                <a:spcPct val="120000"/>
              </a:lnSpc>
            </a:pPr>
            <a:endParaRPr lang="en-US"/>
          </a:p>
        </p:txBody>
      </p:sp>
      <p:sp>
        <p:nvSpPr>
          <p:cNvPr id="4" name="Title 3">
            <a:extLst>
              <a:ext uri="{FF2B5EF4-FFF2-40B4-BE49-F238E27FC236}">
                <a16:creationId xmlns:a16="http://schemas.microsoft.com/office/drawing/2014/main" id="{1520A05A-4C46-2F08-F27C-A42180E1F1F9}"/>
              </a:ext>
            </a:extLst>
          </p:cNvPr>
          <p:cNvSpPr>
            <a:spLocks noGrp="1"/>
          </p:cNvSpPr>
          <p:nvPr>
            <p:ph type="title"/>
          </p:nvPr>
        </p:nvSpPr>
        <p:spPr/>
        <p:txBody>
          <a:bodyPr/>
          <a:lstStyle/>
          <a:p>
            <a:r>
              <a:rPr lang="en-US">
                <a:latin typeface="Open Sans Semibold"/>
                <a:ea typeface="Open Sans Semibold"/>
                <a:cs typeface="Open Sans Semibold"/>
              </a:rPr>
              <a:t>Impact of Exceptionality</a:t>
            </a:r>
            <a:endParaRPr lang="en-US"/>
          </a:p>
        </p:txBody>
      </p:sp>
    </p:spTree>
    <p:extLst>
      <p:ext uri="{BB962C8B-B14F-4D97-AF65-F5344CB8AC3E}">
        <p14:creationId xmlns:p14="http://schemas.microsoft.com/office/powerpoint/2010/main" val="3835030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590774" y="-570790"/>
            <a:ext cx="10515600" cy="441699"/>
          </a:xfrm>
        </p:spPr>
        <p:txBody>
          <a:bodyPr>
            <a:noAutofit/>
          </a:bodyPr>
          <a:lstStyle/>
          <a:p>
            <a:r>
              <a:rPr lang="en-US" sz="1700">
                <a:latin typeface="+mn-lt"/>
              </a:rPr>
              <a:t>Question 14</a:t>
            </a:r>
          </a:p>
        </p:txBody>
      </p:sp>
      <p:sp>
        <p:nvSpPr>
          <p:cNvPr id="2" name="Content Placeholder 1">
            <a:extLst>
              <a:ext uri="{FF2B5EF4-FFF2-40B4-BE49-F238E27FC236}">
                <a16:creationId xmlns:a16="http://schemas.microsoft.com/office/drawing/2014/main" id="{CF9F4A49-1B43-463A-965F-C198088F1A8D}"/>
              </a:ext>
            </a:extLst>
          </p:cNvPr>
          <p:cNvSpPr>
            <a:spLocks noGrp="1"/>
          </p:cNvSpPr>
          <p:nvPr>
            <p:ph idx="1"/>
          </p:nvPr>
        </p:nvSpPr>
        <p:spPr>
          <a:xfrm>
            <a:off x="494852" y="87546"/>
            <a:ext cx="10791982" cy="2677169"/>
          </a:xfrm>
        </p:spPr>
        <p:txBody>
          <a:bodyPr>
            <a:normAutofit fontScale="55000" lnSpcReduction="20000"/>
          </a:bodyPr>
          <a:lstStyle/>
          <a:p>
            <a:pPr marL="0" indent="0">
              <a:lnSpc>
                <a:spcPct val="120000"/>
              </a:lnSpc>
              <a:buNone/>
            </a:pPr>
            <a:r>
              <a:rPr lang="en-US" b="1" dirty="0"/>
              <a:t>13</a:t>
            </a:r>
            <a:r>
              <a:rPr lang="en-US" dirty="0"/>
              <a:t>. Are all of the annual goals in the IEP designed to meet the student’s needs that result from the student’s disability or giftedness, to enable the student to be involved in and make progress in the general education or advanced curriculum? 34 C.F.R. 300.320(a)(2)(i)(A); K.S.A. 72-3429(c)(2)(A)</a:t>
            </a:r>
            <a:br>
              <a:rPr lang="en-US" dirty="0"/>
            </a:br>
            <a:br>
              <a:rPr lang="en-US" dirty="0"/>
            </a:br>
            <a:r>
              <a:rPr lang="en-US" b="1" dirty="0"/>
              <a:t>METHOD</a:t>
            </a:r>
            <a:r>
              <a:rPr lang="en-US" dirty="0"/>
              <a:t>: First review the PLAAFP section of the IEP for information about the student’s needs and how the student’s exceptionality affects involvement and progress in the general education curriculum. Then review all of the annual goals in the IEP. Determine if each of the annual goals is related to meeting the student’s needs that result from the student’s exceptionality, to enable the student to be involved and progress in the general or advanced curriculum. There should be a direct relationship between the annual goal and the needs identified in the PLAAFPs.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84707"/>
            <a:ext cx="5394604" cy="193244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designed to meet the student’s needs that result from the student’s disability or giftedness, to enable the student to be involved in and make progress in the general education or advanced curriculum.</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84707"/>
            <a:ext cx="5190836" cy="193244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designed to meet the student’s needs that result from the student’s disability or giftedness, to enable the student to be involved in and make progress in the general education or advanced curriculum.</a:t>
            </a:r>
            <a:endParaRPr lang="en-US" sz="1200" b="1"/>
          </a:p>
        </p:txBody>
      </p:sp>
      <p:sp>
        <p:nvSpPr>
          <p:cNvPr id="3" name="Rectangle 2">
            <a:extLst>
              <a:ext uri="{FF2B5EF4-FFF2-40B4-BE49-F238E27FC236}">
                <a16:creationId xmlns:a16="http://schemas.microsoft.com/office/drawing/2014/main" id="{678379E0-7087-43B3-9464-FB73C519FAD6}"/>
              </a:ext>
            </a:extLst>
          </p:cNvPr>
          <p:cNvSpPr/>
          <p:nvPr/>
        </p:nvSpPr>
        <p:spPr>
          <a:xfrm>
            <a:off x="367002" y="4837071"/>
            <a:ext cx="11457992" cy="1077218"/>
          </a:xfrm>
          <a:prstGeom prst="rect">
            <a:avLst/>
          </a:prstGeom>
        </p:spPr>
        <p:txBody>
          <a:bodyPr wrap="square">
            <a:spAutoFit/>
          </a:bodyPr>
          <a:lstStyle/>
          <a:p>
            <a:r>
              <a:rPr lang="en-US" sz="1600" b="1"/>
              <a:t>SPECIAL NOTE</a:t>
            </a:r>
            <a:r>
              <a:rPr lang="en-US" sz="1600"/>
              <a:t>: Students who take the alternate assessment must have annual goals that enable them to be involved in and make appropriate progress in the general education curriculum. Any separate curriculum is supplementary, not an alternate to Tier 1 grade-aligned standards-based instruction. Alternate achievement standards are performance standards that align to the general education content standards at a reduced depth, breadth, and complexity.</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322017" cy="461665"/>
          </a:xfrm>
          <a:prstGeom prst="rect">
            <a:avLst/>
          </a:prstGeom>
        </p:spPr>
        <p:txBody>
          <a:bodyPr wrap="square">
            <a:spAutoFit/>
          </a:bodyPr>
          <a:lstStyle/>
          <a:p>
            <a:pPr lvl="0"/>
            <a:r>
              <a:rPr lang="en-US" sz="800">
                <a:solidFill>
                  <a:srgbClr val="12284C"/>
                </a:solidFill>
              </a:rPr>
              <a:t>Kansas Special Education Process Handbook, Chapter 4, Section E.2.b.</a:t>
            </a:r>
          </a:p>
          <a:p>
            <a:pPr lvl="0"/>
            <a:r>
              <a:rPr lang="en-US" sz="800">
                <a:solidFill>
                  <a:srgbClr val="12284C"/>
                </a:solidFill>
              </a:rPr>
              <a:t>.</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357032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260535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01532" y="-549352"/>
            <a:ext cx="10515600" cy="538517"/>
          </a:xfrm>
        </p:spPr>
        <p:txBody>
          <a:bodyPr>
            <a:noAutofit/>
          </a:bodyPr>
          <a:lstStyle/>
          <a:p>
            <a:r>
              <a:rPr lang="en-US" sz="1700">
                <a:latin typeface="+mn-lt"/>
              </a:rPr>
              <a:t>Question 15</a:t>
            </a:r>
          </a:p>
        </p:txBody>
      </p:sp>
      <p:sp>
        <p:nvSpPr>
          <p:cNvPr id="7" name="Content Placeholder 6">
            <a:extLst>
              <a:ext uri="{FF2B5EF4-FFF2-40B4-BE49-F238E27FC236}">
                <a16:creationId xmlns:a16="http://schemas.microsoft.com/office/drawing/2014/main" id="{2B4194E2-391B-4675-A929-7D3007598F4B}"/>
              </a:ext>
            </a:extLst>
          </p:cNvPr>
          <p:cNvSpPr>
            <a:spLocks noGrp="1"/>
          </p:cNvSpPr>
          <p:nvPr>
            <p:ph idx="1"/>
          </p:nvPr>
        </p:nvSpPr>
        <p:spPr>
          <a:xfrm>
            <a:off x="601532" y="293807"/>
            <a:ext cx="10515600" cy="1303522"/>
          </a:xfrm>
        </p:spPr>
        <p:txBody>
          <a:bodyPr>
            <a:normAutofit fontScale="55000" lnSpcReduction="20000"/>
          </a:bodyPr>
          <a:lstStyle/>
          <a:p>
            <a:pPr marL="0" indent="0">
              <a:lnSpc>
                <a:spcPct val="120000"/>
              </a:lnSpc>
              <a:buNone/>
            </a:pPr>
            <a:r>
              <a:rPr lang="en-US" b="1" dirty="0"/>
              <a:t>14</a:t>
            </a:r>
            <a:r>
              <a:rPr lang="en-US" dirty="0"/>
              <a:t>. Are all of the annual goals in the IEP measurable? 34 C.F.R. 300.320(a)(2)(i); K.S.A. 72-3429(c)(2)</a:t>
            </a:r>
            <a:br>
              <a:rPr lang="en-US" dirty="0"/>
            </a:br>
            <a:br>
              <a:rPr lang="en-US" dirty="0"/>
            </a:br>
            <a:r>
              <a:rPr lang="en-US" b="1" dirty="0"/>
              <a:t>METHOD</a:t>
            </a:r>
            <a:r>
              <a:rPr lang="en-US" dirty="0"/>
              <a:t>: Review all of the annual goals in the IEP. Determine if each of the annual goals is measurable. Read about the four critical components of a well-written goal in the Kansas Special Education Process Handbook, Chapter 4, Section E.2.b.</a:t>
            </a:r>
          </a:p>
        </p:txBody>
      </p:sp>
      <p:graphicFrame>
        <p:nvGraphicFramePr>
          <p:cNvPr id="2" name="Table 1">
            <a:extLst>
              <a:ext uri="{FF2B5EF4-FFF2-40B4-BE49-F238E27FC236}">
                <a16:creationId xmlns:a16="http://schemas.microsoft.com/office/drawing/2014/main" id="{33929F0C-A6F6-43C3-8525-BA0F393C86A7}"/>
              </a:ext>
            </a:extLst>
          </p:cNvPr>
          <p:cNvGraphicFramePr>
            <a:graphicFrameLocks noGrp="1"/>
          </p:cNvGraphicFramePr>
          <p:nvPr>
            <p:extLst>
              <p:ext uri="{D42A27DB-BD31-4B8C-83A1-F6EECF244321}">
                <p14:modId xmlns:p14="http://schemas.microsoft.com/office/powerpoint/2010/main" val="3258726372"/>
              </p:ext>
            </p:extLst>
          </p:nvPr>
        </p:nvGraphicFramePr>
        <p:xfrm>
          <a:off x="2132401" y="1486468"/>
          <a:ext cx="7967563" cy="2228750"/>
        </p:xfrm>
        <a:graphic>
          <a:graphicData uri="http://schemas.openxmlformats.org/drawingml/2006/table">
            <a:tbl>
              <a:tblPr firstRow="1" bandRow="1">
                <a:tableStyleId>{3B4B98B0-60AC-42C2-AFA5-B58CD77FA1E5}</a:tableStyleId>
              </a:tblPr>
              <a:tblGrid>
                <a:gridCol w="7967563">
                  <a:extLst>
                    <a:ext uri="{9D8B030D-6E8A-4147-A177-3AD203B41FA5}">
                      <a16:colId xmlns:a16="http://schemas.microsoft.com/office/drawing/2014/main" val="169121067"/>
                    </a:ext>
                  </a:extLst>
                </a:gridCol>
              </a:tblGrid>
              <a:tr h="346462">
                <a:tc>
                  <a:txBody>
                    <a:bodyPr/>
                    <a:lstStyle/>
                    <a:p>
                      <a:pPr algn="ctr"/>
                      <a:r>
                        <a:rPr lang="en-US" sz="1800"/>
                        <a:t>A Measurable Annual Goal Includes:</a:t>
                      </a:r>
                      <a:endParaRPr lang="en-US"/>
                    </a:p>
                  </a:txBody>
                  <a:tcPr/>
                </a:tc>
                <a:extLst>
                  <a:ext uri="{0D108BD9-81ED-4DB2-BD59-A6C34878D82A}">
                    <a16:rowId xmlns:a16="http://schemas.microsoft.com/office/drawing/2014/main" val="3479135269"/>
                  </a:ext>
                </a:extLst>
              </a:tr>
              <a:tr h="346737">
                <a:tc>
                  <a:txBody>
                    <a:bodyPr/>
                    <a:lstStyle/>
                    <a:p>
                      <a:r>
                        <a:rPr lang="en-US" sz="1800"/>
                        <a:t>Behavior:	Identify the performance to be measured.</a:t>
                      </a:r>
                    </a:p>
                  </a:txBody>
                  <a:tcPr/>
                </a:tc>
                <a:extLst>
                  <a:ext uri="{0D108BD9-81ED-4DB2-BD59-A6C34878D82A}">
                    <a16:rowId xmlns:a16="http://schemas.microsoft.com/office/drawing/2014/main" val="2368075289"/>
                  </a:ext>
                </a:extLst>
              </a:tr>
              <a:tr h="346462">
                <a:tc>
                  <a:txBody>
                    <a:bodyPr/>
                    <a:lstStyle/>
                    <a:p>
                      <a:r>
                        <a:rPr lang="en-US" sz="1800"/>
                        <a:t>Condition:	Specify how progress will be measured.</a:t>
                      </a:r>
                      <a:endParaRPr lang="en-US"/>
                    </a:p>
                  </a:txBody>
                  <a:tcPr/>
                </a:tc>
                <a:extLst>
                  <a:ext uri="{0D108BD9-81ED-4DB2-BD59-A6C34878D82A}">
                    <a16:rowId xmlns:a16="http://schemas.microsoft.com/office/drawing/2014/main" val="412854336"/>
                  </a:ext>
                </a:extLst>
              </a:tr>
              <a:tr h="527463">
                <a:tc>
                  <a:txBody>
                    <a:bodyPr/>
                    <a:lstStyle/>
                    <a:p>
                      <a:r>
                        <a:rPr lang="en-US" sz="1800"/>
                        <a:t>Criteria:		Determine to what level the behavior must occur.</a:t>
                      </a:r>
                    </a:p>
                  </a:txBody>
                  <a:tcPr/>
                </a:tc>
                <a:extLst>
                  <a:ext uri="{0D108BD9-81ED-4DB2-BD59-A6C34878D82A}">
                    <a16:rowId xmlns:a16="http://schemas.microsoft.com/office/drawing/2014/main" val="3257588469"/>
                  </a:ext>
                </a:extLst>
              </a:tr>
              <a:tr h="604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Timeframe:	Specify time required to attain the criterion.</a:t>
                      </a:r>
                    </a:p>
                  </a:txBody>
                  <a:tcPr/>
                </a:tc>
                <a:extLst>
                  <a:ext uri="{0D108BD9-81ED-4DB2-BD59-A6C34878D82A}">
                    <a16:rowId xmlns:a16="http://schemas.microsoft.com/office/drawing/2014/main" val="2879023407"/>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361549"/>
            <a:ext cx="5394604" cy="167265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measurable.</a:t>
            </a:r>
          </a:p>
          <a:p>
            <a:pPr>
              <a:lnSpc>
                <a:spcPct val="100000"/>
              </a:lnSpc>
            </a:pPr>
            <a:r>
              <a:rPr lang="en-US" sz="1200" b="1" kern="0">
                <a:solidFill>
                  <a:srgbClr val="000000"/>
                </a:solidFill>
                <a:latin typeface="+mn-lt"/>
                <a:ea typeface="Arial Narrow"/>
                <a:cs typeface="Arial Narrow"/>
                <a:sym typeface="Arial Narrow"/>
              </a:rPr>
              <a:t>Timeline</a:t>
            </a:r>
          </a:p>
          <a:p>
            <a:pPr>
              <a:lnSpc>
                <a:spcPct val="100000"/>
              </a:lnSpc>
            </a:pPr>
            <a:r>
              <a:rPr lang="en-US" sz="1200" b="1" kern="0">
                <a:solidFill>
                  <a:srgbClr val="000000"/>
                </a:solidFill>
                <a:latin typeface="+mn-lt"/>
                <a:ea typeface="Arial Narrow"/>
                <a:cs typeface="Arial Narrow"/>
                <a:sym typeface="Arial Narrow"/>
              </a:rPr>
              <a:t>Behavior</a:t>
            </a:r>
          </a:p>
          <a:p>
            <a:pPr>
              <a:lnSpc>
                <a:spcPct val="100000"/>
              </a:lnSpc>
            </a:pPr>
            <a:r>
              <a:rPr lang="en-US" sz="1200" b="1" kern="0">
                <a:solidFill>
                  <a:srgbClr val="000000"/>
                </a:solidFill>
                <a:latin typeface="+mn-lt"/>
                <a:ea typeface="Arial Narrow"/>
                <a:cs typeface="Arial Narrow"/>
                <a:sym typeface="Arial Narrow"/>
              </a:rPr>
              <a:t>Criteria</a:t>
            </a:r>
          </a:p>
          <a:p>
            <a:pPr>
              <a:lnSpc>
                <a:spcPct val="100000"/>
              </a:lnSpc>
            </a:pPr>
            <a:r>
              <a:rPr lang="en-US" sz="1200" b="1" kern="0">
                <a:solidFill>
                  <a:srgbClr val="000000"/>
                </a:solidFill>
                <a:latin typeface="+mn-lt"/>
                <a:ea typeface="Arial Narrow"/>
                <a:cs typeface="Arial Narrow"/>
                <a:sym typeface="Arial Narrow"/>
              </a:rPr>
              <a:t>Condition</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361549"/>
            <a:ext cx="5190836" cy="167265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measurable.</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E.2.b..</a:t>
            </a:r>
          </a:p>
        </p:txBody>
      </p:sp>
    </p:spTree>
    <p:custDataLst>
      <p:tags r:id="rId1"/>
    </p:custDataLst>
    <p:extLst>
      <p:ext uri="{BB962C8B-B14F-4D97-AF65-F5344CB8AC3E}">
        <p14:creationId xmlns:p14="http://schemas.microsoft.com/office/powerpoint/2010/main" val="2760239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29DF-B5D6-170E-32FD-81A67D3C9614}"/>
              </a:ext>
            </a:extLst>
          </p:cNvPr>
          <p:cNvSpPr>
            <a:spLocks noGrp="1"/>
          </p:cNvSpPr>
          <p:nvPr>
            <p:ph type="title"/>
          </p:nvPr>
        </p:nvSpPr>
        <p:spPr>
          <a:xfrm>
            <a:off x="6172200" y="365125"/>
            <a:ext cx="4064193" cy="1325563"/>
          </a:xfrm>
        </p:spPr>
        <p:txBody>
          <a:bodyPr>
            <a:normAutofit fontScale="90000"/>
          </a:bodyPr>
          <a:lstStyle/>
          <a:p>
            <a:r>
              <a:rPr lang="en-US">
                <a:hlinkClick r:id="rId3"/>
              </a:rPr>
              <a:t>Measurable Annual Goals Tip Sheet</a:t>
            </a:r>
            <a:endParaRPr lang="en-US"/>
          </a:p>
        </p:txBody>
      </p:sp>
      <p:pic>
        <p:nvPicPr>
          <p:cNvPr id="8" name="Content Placeholder 7" descr="screen shot image of page 1 IEP Tip sheet measurable annual goals from the Progress Center">
            <a:extLst>
              <a:ext uri="{FF2B5EF4-FFF2-40B4-BE49-F238E27FC236}">
                <a16:creationId xmlns:a16="http://schemas.microsoft.com/office/drawing/2014/main" id="{F1C3FB5F-C052-AEB2-C874-4991B147B971}"/>
              </a:ext>
            </a:extLst>
          </p:cNvPr>
          <p:cNvPicPr>
            <a:picLocks noGrp="1" noChangeAspect="1"/>
          </p:cNvPicPr>
          <p:nvPr>
            <p:ph sz="half" idx="1"/>
          </p:nvPr>
        </p:nvPicPr>
        <p:blipFill>
          <a:blip r:embed="rId4"/>
          <a:stretch>
            <a:fillRect/>
          </a:stretch>
        </p:blipFill>
        <p:spPr>
          <a:xfrm>
            <a:off x="1324212" y="365125"/>
            <a:ext cx="4209576" cy="5811838"/>
          </a:xfrm>
        </p:spPr>
      </p:pic>
      <p:pic>
        <p:nvPicPr>
          <p:cNvPr id="10" name="Content Placeholder 9" descr="screen shot image of page 2 IEP Tip sheet measurable annual goals from the Progress Center">
            <a:extLst>
              <a:ext uri="{FF2B5EF4-FFF2-40B4-BE49-F238E27FC236}">
                <a16:creationId xmlns:a16="http://schemas.microsoft.com/office/drawing/2014/main" id="{1F92AADE-3A92-CEDC-1634-D72DBC3800CD}"/>
              </a:ext>
            </a:extLst>
          </p:cNvPr>
          <p:cNvPicPr>
            <a:picLocks noGrp="1" noChangeAspect="1"/>
          </p:cNvPicPr>
          <p:nvPr>
            <p:ph sz="half" idx="2"/>
          </p:nvPr>
        </p:nvPicPr>
        <p:blipFill>
          <a:blip r:embed="rId5"/>
          <a:stretch>
            <a:fillRect/>
          </a:stretch>
        </p:blipFill>
        <p:spPr>
          <a:xfrm>
            <a:off x="6730903" y="1825625"/>
            <a:ext cx="4064193" cy="4351338"/>
          </a:xfrm>
        </p:spPr>
      </p:pic>
      <p:pic>
        <p:nvPicPr>
          <p:cNvPr id="3" name="Picture 2" descr="QR code">
            <a:extLst>
              <a:ext uri="{FF2B5EF4-FFF2-40B4-BE49-F238E27FC236}">
                <a16:creationId xmlns:a16="http://schemas.microsoft.com/office/drawing/2014/main" id="{9D51A937-0B9F-C244-7902-4013BA5720BE}"/>
              </a:ext>
            </a:extLst>
          </p:cNvPr>
          <p:cNvPicPr>
            <a:picLocks noChangeAspect="1"/>
          </p:cNvPicPr>
          <p:nvPr/>
        </p:nvPicPr>
        <p:blipFill>
          <a:blip r:embed="rId6"/>
          <a:stretch>
            <a:fillRect/>
          </a:stretch>
        </p:blipFill>
        <p:spPr>
          <a:xfrm>
            <a:off x="9723533" y="0"/>
            <a:ext cx="2143125" cy="2143125"/>
          </a:xfrm>
          <a:prstGeom prst="rect">
            <a:avLst/>
          </a:prstGeom>
        </p:spPr>
      </p:pic>
    </p:spTree>
    <p:extLst>
      <p:ext uri="{BB962C8B-B14F-4D97-AF65-F5344CB8AC3E}">
        <p14:creationId xmlns:p14="http://schemas.microsoft.com/office/powerpoint/2010/main" val="7240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B333C-AAC7-57F8-55C8-8EF97BE432D8}"/>
              </a:ext>
            </a:extLst>
          </p:cNvPr>
          <p:cNvSpPr>
            <a:spLocks noGrp="1"/>
          </p:cNvSpPr>
          <p:nvPr>
            <p:ph type="title"/>
          </p:nvPr>
        </p:nvSpPr>
        <p:spPr/>
        <p:txBody>
          <a:bodyPr/>
          <a:lstStyle/>
          <a:p>
            <a:r>
              <a:rPr lang="en-US" dirty="0"/>
              <a:t>Definition and Purpose</a:t>
            </a:r>
          </a:p>
        </p:txBody>
      </p:sp>
      <p:sp>
        <p:nvSpPr>
          <p:cNvPr id="2" name="Content Placeholder 1">
            <a:extLst>
              <a:ext uri="{FF2B5EF4-FFF2-40B4-BE49-F238E27FC236}">
                <a16:creationId xmlns:a16="http://schemas.microsoft.com/office/drawing/2014/main" id="{7A702EDF-6FC5-94F0-44E0-4A8FF2041D22}"/>
              </a:ext>
            </a:extLst>
          </p:cNvPr>
          <p:cNvSpPr>
            <a:spLocks noGrp="1"/>
          </p:cNvSpPr>
          <p:nvPr>
            <p:ph sz="half" idx="1"/>
          </p:nvPr>
        </p:nvSpPr>
        <p:spPr/>
        <p:txBody>
          <a:bodyPr>
            <a:normAutofit fontScale="77500" lnSpcReduction="20000"/>
          </a:bodyPr>
          <a:lstStyle/>
          <a:p>
            <a:pPr>
              <a:lnSpc>
                <a:spcPct val="120000"/>
              </a:lnSpc>
            </a:pPr>
            <a:r>
              <a:rPr lang="en-US" dirty="0"/>
              <a:t>KSDE implements and oversees an integrated monitoring protocol for programs.</a:t>
            </a:r>
          </a:p>
          <a:p>
            <a:pPr>
              <a:lnSpc>
                <a:spcPct val="120000"/>
              </a:lnSpc>
            </a:pPr>
            <a:r>
              <a:rPr lang="en-US" dirty="0"/>
              <a:t>In response to general supervision oversight expectations from DOE.</a:t>
            </a:r>
          </a:p>
          <a:p>
            <a:pPr>
              <a:lnSpc>
                <a:spcPct val="120000"/>
              </a:lnSpc>
            </a:pPr>
            <a:r>
              <a:rPr lang="en-US" dirty="0"/>
              <a:t>Integrated 3-year monitoring cycle</a:t>
            </a:r>
          </a:p>
          <a:p>
            <a:pPr>
              <a:lnSpc>
                <a:spcPct val="120000"/>
              </a:lnSpc>
            </a:pPr>
            <a:r>
              <a:rPr lang="en-US" dirty="0"/>
              <a:t>Aligns with Kansas Exceptional Childrens Act (2007), IDEA (2004), ESEA (2015) general supervision requirements for student outcomes and results</a:t>
            </a:r>
          </a:p>
        </p:txBody>
      </p:sp>
      <p:pic>
        <p:nvPicPr>
          <p:cNvPr id="6" name="Content Placeholder 5" descr="KIAS diagram showing 8 ways KSDE integrates monitoring">
            <a:extLst>
              <a:ext uri="{FF2B5EF4-FFF2-40B4-BE49-F238E27FC236}">
                <a16:creationId xmlns:a16="http://schemas.microsoft.com/office/drawing/2014/main" id="{FDDE2B8F-CD09-7AAB-DAD7-B9E54C159F79}"/>
              </a:ext>
            </a:extLst>
          </p:cNvPr>
          <p:cNvPicPr>
            <a:picLocks noGrp="1" noChangeAspect="1"/>
          </p:cNvPicPr>
          <p:nvPr>
            <p:ph sz="half" idx="2"/>
          </p:nvPr>
        </p:nvPicPr>
        <p:blipFill>
          <a:blip r:embed="rId3"/>
          <a:stretch>
            <a:fillRect/>
          </a:stretch>
        </p:blipFill>
        <p:spPr>
          <a:xfrm>
            <a:off x="6366783" y="1893222"/>
            <a:ext cx="4717983" cy="4283741"/>
          </a:xfrm>
        </p:spPr>
      </p:pic>
    </p:spTree>
    <p:extLst>
      <p:ext uri="{BB962C8B-B14F-4D97-AF65-F5344CB8AC3E}">
        <p14:creationId xmlns:p14="http://schemas.microsoft.com/office/powerpoint/2010/main" val="21921588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faa72a8901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rgbClr val="12284C"/>
                </a:solidFill>
                <a:latin typeface="Arial"/>
                <a:ea typeface="Arial"/>
                <a:cs typeface="Arial"/>
                <a:sym typeface="Arial"/>
              </a:rPr>
              <a:t>General goal reminders</a:t>
            </a:r>
            <a:endParaRPr dirty="0"/>
          </a:p>
        </p:txBody>
      </p:sp>
      <p:sp>
        <p:nvSpPr>
          <p:cNvPr id="441" name="Google Shape;441;gfaa72a8901_0_32"/>
          <p:cNvSpPr txBox="1">
            <a:spLocks noGrp="1"/>
          </p:cNvSpPr>
          <p:nvPr>
            <p:ph type="body" idx="1"/>
          </p:nvPr>
        </p:nvSpPr>
        <p:spPr>
          <a:xfrm>
            <a:off x="838200" y="1418253"/>
            <a:ext cx="10515600" cy="4758820"/>
          </a:xfrm>
          <a:prstGeom prst="rect">
            <a:avLst/>
          </a:prstGeom>
        </p:spPr>
        <p:txBody>
          <a:bodyPr spcFirstLastPara="1" wrap="square" lIns="91425" tIns="45700" rIns="91425" bIns="45700" anchor="t" anchorCtr="0">
            <a:normAutofit fontScale="92500"/>
          </a:bodyPr>
          <a:lstStyle/>
          <a:p>
            <a:pPr>
              <a:lnSpc>
                <a:spcPct val="100000"/>
              </a:lnSpc>
              <a:spcBef>
                <a:spcPts val="0"/>
              </a:spcBef>
            </a:pPr>
            <a:r>
              <a:rPr lang="en-US" sz="2400" dirty="0">
                <a:solidFill>
                  <a:srgbClr val="12284C"/>
                </a:solidFill>
                <a:latin typeface="+mn-lt"/>
                <a:ea typeface="Arial"/>
                <a:cs typeface="Arial"/>
                <a:sym typeface="Arial"/>
              </a:rPr>
              <a:t>Every IEP has to have at least 1 goal.</a:t>
            </a:r>
          </a:p>
          <a:p>
            <a:pPr>
              <a:lnSpc>
                <a:spcPct val="110000"/>
              </a:lnSpc>
              <a:spcBef>
                <a:spcPts val="0"/>
              </a:spcBef>
            </a:pPr>
            <a:r>
              <a:rPr lang="en-US" sz="2400" dirty="0">
                <a:solidFill>
                  <a:srgbClr val="12284C"/>
                </a:solidFill>
                <a:latin typeface="+mn-lt"/>
                <a:ea typeface="Arial"/>
                <a:cs typeface="Arial"/>
                <a:sym typeface="Arial"/>
              </a:rPr>
              <a:t>The goal is about what improvement you expect the student to make, even if the only service being provided is consultation.</a:t>
            </a:r>
          </a:p>
          <a:p>
            <a:pPr>
              <a:lnSpc>
                <a:spcPct val="100000"/>
              </a:lnSpc>
              <a:spcBef>
                <a:spcPts val="0"/>
              </a:spcBef>
            </a:pPr>
            <a:r>
              <a:rPr lang="en-US" sz="2400" dirty="0">
                <a:solidFill>
                  <a:srgbClr val="12284C"/>
                </a:solidFill>
                <a:latin typeface="+mn-lt"/>
                <a:ea typeface="Arial"/>
                <a:cs typeface="Arial"/>
                <a:sym typeface="Arial"/>
              </a:rPr>
              <a:t>All goals must be measurable (File Review Q14).</a:t>
            </a:r>
            <a:r>
              <a:rPr lang="en-US" sz="2400" dirty="0">
                <a:solidFill>
                  <a:srgbClr val="12284C"/>
                </a:solidFill>
                <a:latin typeface="+mn-lt"/>
                <a:ea typeface="Open Sans"/>
                <a:cs typeface="Open Sans"/>
                <a:sym typeface="Open Sans"/>
              </a:rPr>
              <a:t> If a measurable annual goal is written correctly with the 4 components (behavior, criteria, condition and timeframe), the requirement of how progress toward the goal is measured is contained within the goal and no additional information is required.</a:t>
            </a:r>
          </a:p>
          <a:p>
            <a:pPr>
              <a:lnSpc>
                <a:spcPct val="100000"/>
              </a:lnSpc>
              <a:spcBef>
                <a:spcPts val="0"/>
              </a:spcBef>
            </a:pPr>
            <a:r>
              <a:rPr lang="en-US" sz="2400" dirty="0">
                <a:solidFill>
                  <a:srgbClr val="12284C"/>
                </a:solidFill>
                <a:latin typeface="+mn-lt"/>
                <a:ea typeface="Arial"/>
                <a:cs typeface="Arial"/>
                <a:sym typeface="Arial"/>
              </a:rPr>
              <a:t>You must have a baseline for the goal to judge if the criteria is appropriate and if the student is making progress.</a:t>
            </a:r>
          </a:p>
          <a:p>
            <a:pPr>
              <a:lnSpc>
                <a:spcPct val="100000"/>
              </a:lnSpc>
              <a:spcBef>
                <a:spcPts val="0"/>
              </a:spcBef>
            </a:pPr>
            <a:r>
              <a:rPr lang="en-US" sz="2400" dirty="0">
                <a:solidFill>
                  <a:srgbClr val="12284C"/>
                </a:solidFill>
                <a:latin typeface="+mn-lt"/>
                <a:ea typeface="Arial"/>
                <a:cs typeface="Arial"/>
                <a:sym typeface="Arial"/>
              </a:rPr>
              <a:t>The goal, the baseline, and the progress reports must use the </a:t>
            </a:r>
            <a:r>
              <a:rPr lang="en-US" sz="2400" u="sng" dirty="0">
                <a:solidFill>
                  <a:srgbClr val="12284C"/>
                </a:solidFill>
                <a:latin typeface="+mn-lt"/>
                <a:ea typeface="Arial"/>
                <a:cs typeface="Arial"/>
                <a:sym typeface="Arial"/>
              </a:rPr>
              <a:t>same method of measuring </a:t>
            </a:r>
            <a:r>
              <a:rPr lang="en-US" sz="2400" dirty="0">
                <a:solidFill>
                  <a:srgbClr val="12284C"/>
                </a:solidFill>
                <a:latin typeface="+mn-lt"/>
                <a:ea typeface="Arial"/>
                <a:cs typeface="Arial"/>
                <a:sym typeface="Arial"/>
              </a:rPr>
              <a:t>the student’s performance.</a:t>
            </a:r>
          </a:p>
          <a:p>
            <a:pPr>
              <a:lnSpc>
                <a:spcPct val="100000"/>
              </a:lnSpc>
              <a:spcBef>
                <a:spcPts val="0"/>
              </a:spcBef>
            </a:pPr>
            <a:r>
              <a:rPr lang="en-US" sz="2400" dirty="0">
                <a:solidFill>
                  <a:srgbClr val="12284C"/>
                </a:solidFill>
                <a:latin typeface="+mn-lt"/>
                <a:ea typeface="Arial"/>
                <a:cs typeface="Arial"/>
                <a:sym typeface="Arial"/>
              </a:rPr>
              <a:t>Make sure you are clear who is doing progress monitoring of the goal and reporting to parents as per frequency indicated within the IEP</a:t>
            </a:r>
            <a:endParaRPr sz="2400" dirty="0">
              <a:solidFill>
                <a:srgbClr val="12284C"/>
              </a:solidFill>
              <a:latin typeface="+mn-lt"/>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f9f4144947_0_646"/>
          <p:cNvSpPr txBox="1">
            <a:spLocks noGrp="1"/>
          </p:cNvSpPr>
          <p:nvPr>
            <p:ph type="title"/>
          </p:nvPr>
        </p:nvSpPr>
        <p:spPr>
          <a:xfrm>
            <a:off x="838200" y="350400"/>
            <a:ext cx="10515600" cy="8121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400">
                <a:latin typeface="Open Sans Semibold"/>
                <a:ea typeface="Open Sans Semibold"/>
                <a:cs typeface="Open Sans Semibold"/>
              </a:rPr>
              <a:t>Kansas Special Education Process Handbook Guidance (Chapter 4)</a:t>
            </a:r>
            <a:endParaRPr sz="2400"/>
          </a:p>
        </p:txBody>
      </p:sp>
      <p:sp>
        <p:nvSpPr>
          <p:cNvPr id="447" name="Google Shape;447;gf9f4144947_0_646"/>
          <p:cNvSpPr txBox="1">
            <a:spLocks noGrp="1"/>
          </p:cNvSpPr>
          <p:nvPr>
            <p:ph type="body" idx="1"/>
          </p:nvPr>
        </p:nvSpPr>
        <p:spPr>
          <a:xfrm>
            <a:off x="838200" y="1162500"/>
            <a:ext cx="10515600" cy="5061018"/>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en-US" sz="1400">
                <a:latin typeface="+mn-lt"/>
              </a:rPr>
              <a:t>Measurable Annual Goals Measurable annual goals are </a:t>
            </a:r>
            <a:r>
              <a:rPr lang="en-US" sz="1400" b="1">
                <a:latin typeface="+mn-lt"/>
                <a:ea typeface="Open Sans"/>
                <a:cs typeface="Open Sans"/>
                <a:sym typeface="Open Sans"/>
              </a:rPr>
              <a:t>descriptions of what a child can reasonably be expected to accomplish within a 12- month</a:t>
            </a:r>
            <a:r>
              <a:rPr lang="en-US" sz="1400">
                <a:latin typeface="+mn-lt"/>
              </a:rPr>
              <a:t> </a:t>
            </a:r>
            <a:r>
              <a:rPr lang="en-US" sz="1400" b="1">
                <a:latin typeface="+mn-lt"/>
                <a:ea typeface="Open Sans"/>
                <a:cs typeface="Open Sans"/>
                <a:sym typeface="Open Sans"/>
              </a:rPr>
              <a:t>period</a:t>
            </a:r>
            <a:r>
              <a:rPr lang="en-US" sz="1400">
                <a:latin typeface="+mn-lt"/>
              </a:rPr>
              <a:t> with the provision of special education (specially designed instruction) and related services.</a:t>
            </a:r>
            <a:endParaRPr sz="1400">
              <a:latin typeface="+mn-lt"/>
            </a:endParaRPr>
          </a:p>
          <a:p>
            <a:pPr marL="0" lvl="0" indent="0" algn="l" rtl="0">
              <a:spcBef>
                <a:spcPts val="1000"/>
              </a:spcBef>
              <a:spcAft>
                <a:spcPts val="0"/>
              </a:spcAft>
              <a:buNone/>
            </a:pPr>
            <a:r>
              <a:rPr lang="en-US" sz="1400">
                <a:latin typeface="+mn-lt"/>
              </a:rPr>
              <a:t>Measurable annual goals </a:t>
            </a:r>
            <a:r>
              <a:rPr lang="en-US" sz="1400" b="1">
                <a:latin typeface="+mn-lt"/>
                <a:ea typeface="Open Sans"/>
                <a:cs typeface="Open Sans"/>
                <a:sym typeface="Open Sans"/>
              </a:rPr>
              <a:t>must be related to meeting the child’s needs that result from the child’s exceptionality</a:t>
            </a:r>
            <a:r>
              <a:rPr lang="en-US" sz="1400">
                <a:latin typeface="+mn-lt"/>
              </a:rPr>
              <a:t>, to enable the child to be involved and progress in the general or advanced curriculum. In addition, they must meet each of the child’s other educational needs that result from the child’s exceptionality (K.S.A. 72-3429(c)(2))</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There is a direct relationship between the measurable annual goal, baseline data, and the needs identified in the PLAAFPs</a:t>
            </a:r>
            <a:r>
              <a:rPr lang="en-US" sz="1400">
                <a:latin typeface="+mn-lt"/>
              </a:rPr>
              <a:t>. Because the PLAAFPs are baseline data for the development of measurable annual goals, the same criteria used in establishing the PLAAFPs must also be used in setting the annual goal. </a:t>
            </a:r>
            <a:endParaRPr sz="1400">
              <a:latin typeface="+mn-lt"/>
            </a:endParaRPr>
          </a:p>
          <a:p>
            <a:pPr marL="0" lvl="0" indent="0" algn="l" rtl="0">
              <a:spcBef>
                <a:spcPts val="1000"/>
              </a:spcBef>
              <a:spcAft>
                <a:spcPts val="0"/>
              </a:spcAft>
              <a:buNone/>
            </a:pPr>
            <a:r>
              <a:rPr lang="en-US" sz="1400">
                <a:latin typeface="+mn-lt"/>
              </a:rPr>
              <a:t>Four critical components of a well-written goal are: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Timeframe</a:t>
            </a:r>
            <a:r>
              <a:rPr lang="en-US" sz="1400">
                <a:latin typeface="+mn-lt"/>
              </a:rPr>
              <a:t> is usually specified in the </a:t>
            </a:r>
            <a:r>
              <a:rPr lang="en-US" sz="1400" b="1">
                <a:latin typeface="+mn-lt"/>
                <a:ea typeface="Open Sans"/>
                <a:cs typeface="Open Sans"/>
                <a:sym typeface="Open Sans"/>
              </a:rPr>
              <a:t>number of weeks or a certain date for completion</a:t>
            </a:r>
            <a:r>
              <a:rPr lang="en-US" sz="1400">
                <a:latin typeface="+mn-lt"/>
              </a:rPr>
              <a:t>. A year is the maximum allowed length for the timeframe. </a:t>
            </a:r>
            <a:r>
              <a:rPr lang="en-US" sz="1400" b="1">
                <a:latin typeface="+mn-lt"/>
                <a:ea typeface="Open Sans"/>
                <a:cs typeface="Open Sans"/>
                <a:sym typeface="Open Sans"/>
              </a:rPr>
              <a:t>*</a:t>
            </a:r>
            <a:r>
              <a:rPr lang="en-US" sz="1400">
                <a:latin typeface="+mn-lt"/>
              </a:rPr>
              <a:t> In 36 instructional weeks… </a:t>
            </a:r>
            <a:r>
              <a:rPr lang="en-US" sz="1400" b="1">
                <a:latin typeface="+mn-lt"/>
                <a:ea typeface="Open Sans"/>
                <a:cs typeface="Open Sans"/>
                <a:sym typeface="Open Sans"/>
              </a:rPr>
              <a:t>*</a:t>
            </a:r>
            <a:r>
              <a:rPr lang="en-US" sz="1400">
                <a:latin typeface="+mn-lt"/>
              </a:rPr>
              <a:t> By November 19, 2018… </a:t>
            </a:r>
            <a:r>
              <a:rPr lang="en-US" sz="1400" b="1">
                <a:latin typeface="+mn-lt"/>
                <a:ea typeface="Open Sans"/>
                <a:cs typeface="Open Sans"/>
                <a:sym typeface="Open Sans"/>
              </a:rPr>
              <a:t>*</a:t>
            </a:r>
            <a:r>
              <a:rPr lang="en-US" sz="1400">
                <a:latin typeface="+mn-lt"/>
              </a:rPr>
              <a:t> By the end of the 2018–19 school year…</a:t>
            </a:r>
            <a:endParaRPr sz="1400">
              <a:latin typeface="+mn-lt"/>
            </a:endParaRPr>
          </a:p>
          <a:p>
            <a:pPr marL="0" lvl="0" indent="0" algn="l" rtl="0">
              <a:lnSpc>
                <a:spcPct val="100000"/>
              </a:lnSpc>
              <a:spcBef>
                <a:spcPts val="1000"/>
              </a:spcBef>
              <a:spcAft>
                <a:spcPts val="0"/>
              </a:spcAft>
              <a:buNone/>
            </a:pPr>
            <a:r>
              <a:rPr lang="en-US" sz="1400" b="1">
                <a:latin typeface="+mn-lt"/>
                <a:ea typeface="Open Sans"/>
                <a:cs typeface="Open Sans"/>
                <a:sym typeface="Open Sans"/>
              </a:rPr>
              <a:t>Conditions</a:t>
            </a:r>
            <a:r>
              <a:rPr lang="en-US" sz="1400">
                <a:latin typeface="+mn-lt"/>
              </a:rPr>
              <a:t> specify the </a:t>
            </a:r>
            <a:r>
              <a:rPr lang="en-US" sz="1400" b="1">
                <a:latin typeface="+mn-lt"/>
                <a:ea typeface="Open Sans"/>
                <a:cs typeface="Open Sans"/>
                <a:sym typeface="Open Sans"/>
              </a:rPr>
              <a:t>manner in which </a:t>
            </a:r>
            <a:r>
              <a:rPr lang="en-US" sz="1400" b="1" u="sng">
                <a:latin typeface="+mn-lt"/>
                <a:ea typeface="Open Sans"/>
                <a:cs typeface="Open Sans"/>
                <a:sym typeface="Open Sans"/>
              </a:rPr>
              <a:t>progress</a:t>
            </a:r>
            <a:r>
              <a:rPr lang="en-US" sz="1400" b="1">
                <a:latin typeface="+mn-lt"/>
                <a:ea typeface="Open Sans"/>
                <a:cs typeface="Open Sans"/>
                <a:sym typeface="Open Sans"/>
              </a:rPr>
              <a:t> toward the goal is measured</a:t>
            </a:r>
            <a:r>
              <a:rPr lang="en-US" sz="1400">
                <a:latin typeface="+mn-lt"/>
              </a:rPr>
              <a:t>. Conditions are dependent on the behavior being measured and involve the application of skills or knowledge. </a:t>
            </a:r>
            <a:r>
              <a:rPr lang="en-US" sz="1400" b="1">
                <a:latin typeface="+mn-lt"/>
                <a:ea typeface="Open Sans"/>
                <a:cs typeface="Open Sans"/>
                <a:sym typeface="Open Sans"/>
              </a:rPr>
              <a:t>*</a:t>
            </a:r>
            <a:r>
              <a:rPr lang="en-US" sz="1400">
                <a:latin typeface="+mn-lt"/>
              </a:rPr>
              <a:t> When presented with 2nd-grade-level text… </a:t>
            </a:r>
            <a:r>
              <a:rPr lang="en-US" sz="1400" b="1">
                <a:latin typeface="+mn-lt"/>
                <a:ea typeface="Open Sans"/>
                <a:cs typeface="Open Sans"/>
                <a:sym typeface="Open Sans"/>
              </a:rPr>
              <a:t>*</a:t>
            </a:r>
            <a:r>
              <a:rPr lang="en-US" sz="1400">
                <a:latin typeface="+mn-lt"/>
              </a:rPr>
              <a:t> Given a mixed, 4th-grade-level math calculation probe… </a:t>
            </a:r>
            <a:r>
              <a:rPr lang="en-US" sz="1400" b="1">
                <a:latin typeface="+mn-lt"/>
                <a:ea typeface="Open Sans"/>
                <a:cs typeface="Open Sans"/>
                <a:sym typeface="Open Sans"/>
              </a:rPr>
              <a:t>* </a:t>
            </a:r>
            <a:r>
              <a:rPr lang="en-US" sz="1400">
                <a:latin typeface="+mn-lt"/>
              </a:rPr>
              <a:t>Given a story prompt and 30 minutes to write… </a:t>
            </a:r>
            <a:r>
              <a:rPr lang="en-US" sz="1400" b="1">
                <a:latin typeface="+mn-lt"/>
                <a:ea typeface="Open Sans"/>
                <a:cs typeface="Open Sans"/>
                <a:sym typeface="Open Sans"/>
              </a:rPr>
              <a:t>*</a:t>
            </a:r>
            <a:r>
              <a:rPr lang="en-US" sz="1400">
                <a:latin typeface="+mn-lt"/>
              </a:rPr>
              <a:t> When given a directive…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Behavior</a:t>
            </a:r>
            <a:r>
              <a:rPr lang="en-US" sz="1400">
                <a:latin typeface="+mn-lt"/>
              </a:rPr>
              <a:t> clearly identifies </a:t>
            </a:r>
            <a:r>
              <a:rPr lang="en-US" sz="1400" b="1">
                <a:latin typeface="+mn-lt"/>
                <a:ea typeface="Open Sans"/>
                <a:cs typeface="Open Sans"/>
                <a:sym typeface="Open Sans"/>
              </a:rPr>
              <a:t>the performance that is being monitored</a:t>
            </a:r>
            <a:r>
              <a:rPr lang="en-US" sz="1400">
                <a:latin typeface="+mn-lt"/>
              </a:rPr>
              <a:t>, usually reflects an action or can be directly observed, and is measurable. </a:t>
            </a:r>
            <a:r>
              <a:rPr lang="en-US" sz="1400" b="1">
                <a:latin typeface="+mn-lt"/>
                <a:ea typeface="Open Sans"/>
                <a:cs typeface="Open Sans"/>
                <a:sym typeface="Open Sans"/>
              </a:rPr>
              <a:t>*</a:t>
            </a:r>
            <a:r>
              <a:rPr lang="en-US" sz="1400">
                <a:latin typeface="+mn-lt"/>
              </a:rPr>
              <a:t> Sarah will read… </a:t>
            </a:r>
            <a:r>
              <a:rPr lang="en-US" sz="1400" b="1">
                <a:latin typeface="+mn-lt"/>
                <a:ea typeface="Open Sans"/>
                <a:cs typeface="Open Sans"/>
                <a:sym typeface="Open Sans"/>
              </a:rPr>
              <a:t>*</a:t>
            </a:r>
            <a:r>
              <a:rPr lang="en-US" sz="1400">
                <a:latin typeface="+mn-lt"/>
              </a:rPr>
              <a:t> Claude will correctly solve… </a:t>
            </a:r>
            <a:r>
              <a:rPr lang="en-US" sz="1400" b="1">
                <a:latin typeface="+mn-lt"/>
                <a:ea typeface="Open Sans"/>
                <a:cs typeface="Open Sans"/>
                <a:sym typeface="Open Sans"/>
              </a:rPr>
              <a:t>*</a:t>
            </a:r>
            <a:r>
              <a:rPr lang="en-US" sz="1400">
                <a:latin typeface="+mn-lt"/>
              </a:rPr>
              <a:t> Mary will score… </a:t>
            </a:r>
            <a:r>
              <a:rPr lang="en-US" sz="1400" b="1">
                <a:latin typeface="+mn-lt"/>
                <a:ea typeface="Open Sans"/>
                <a:cs typeface="Open Sans"/>
                <a:sym typeface="Open Sans"/>
              </a:rPr>
              <a:t>*</a:t>
            </a:r>
            <a:r>
              <a:rPr lang="en-US" sz="1400">
                <a:latin typeface="+mn-lt"/>
              </a:rPr>
              <a:t> Rex will follow a one-step direction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Criterion</a:t>
            </a:r>
            <a:r>
              <a:rPr lang="en-US" sz="1400">
                <a:latin typeface="+mn-lt"/>
              </a:rPr>
              <a:t> identifies </a:t>
            </a:r>
            <a:r>
              <a:rPr lang="en-US" sz="1400" b="1">
                <a:latin typeface="+mn-lt"/>
                <a:ea typeface="Open Sans"/>
                <a:cs typeface="Open Sans"/>
                <a:sym typeface="Open Sans"/>
              </a:rPr>
              <a:t>how much, how often, or to what standards</a:t>
            </a:r>
            <a:r>
              <a:rPr lang="en-US" sz="1400">
                <a:latin typeface="+mn-lt"/>
              </a:rPr>
              <a:t> the behavior must occur in order to demonstrate that the goal has been reached. The goal criterion specifies the amount of growth the child is expected to make by the end of the annual goal period. </a:t>
            </a:r>
            <a:r>
              <a:rPr lang="en-US" sz="1400" b="1">
                <a:latin typeface="+mn-lt"/>
                <a:ea typeface="Open Sans"/>
                <a:cs typeface="Open Sans"/>
                <a:sym typeface="Open Sans"/>
              </a:rPr>
              <a:t>*</a:t>
            </a:r>
            <a:r>
              <a:rPr lang="en-US" sz="1400">
                <a:latin typeface="+mn-lt"/>
              </a:rPr>
              <a:t> 96 words per minute with 5 or fewer errors. </a:t>
            </a:r>
            <a:r>
              <a:rPr lang="en-US" sz="1400" b="1">
                <a:latin typeface="+mn-lt"/>
                <a:ea typeface="Open Sans"/>
                <a:cs typeface="Open Sans"/>
                <a:sym typeface="Open Sans"/>
              </a:rPr>
              <a:t>*</a:t>
            </a:r>
            <a:r>
              <a:rPr lang="en-US" sz="1400">
                <a:latin typeface="+mn-lt"/>
              </a:rPr>
              <a:t> 85% or more correct for all problems presented. </a:t>
            </a:r>
            <a:r>
              <a:rPr lang="en-US" sz="1400" b="1">
                <a:latin typeface="+mn-lt"/>
                <a:ea typeface="Open Sans"/>
                <a:cs typeface="Open Sans"/>
                <a:sym typeface="Open Sans"/>
              </a:rPr>
              <a:t>*</a:t>
            </a:r>
            <a:r>
              <a:rPr lang="en-US" sz="1400">
                <a:latin typeface="+mn-lt"/>
              </a:rPr>
              <a:t> 4 or better when graded according to the 6-trait writing rubric. </a:t>
            </a:r>
            <a:r>
              <a:rPr lang="en-US" sz="1400" b="1">
                <a:latin typeface="+mn-lt"/>
                <a:ea typeface="Open Sans"/>
                <a:cs typeface="Open Sans"/>
                <a:sym typeface="Open Sans"/>
              </a:rPr>
              <a:t>*</a:t>
            </a:r>
            <a:r>
              <a:rPr lang="en-US" sz="1400">
                <a:latin typeface="+mn-lt"/>
              </a:rPr>
              <a:t>Within one minute without help, 3 times a day, for 2 weeks</a:t>
            </a:r>
            <a:endParaRPr sz="1400">
              <a:latin typeface="+mn-l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78A15A-9DBA-9A7C-C458-FF53EA22F50D}"/>
              </a:ext>
            </a:extLst>
          </p:cNvPr>
          <p:cNvSpPr>
            <a:spLocks noGrp="1"/>
          </p:cNvSpPr>
          <p:nvPr>
            <p:ph type="title"/>
          </p:nvPr>
        </p:nvSpPr>
        <p:spPr>
          <a:xfrm>
            <a:off x="971825" y="27657"/>
            <a:ext cx="10515600" cy="572013"/>
          </a:xfrm>
        </p:spPr>
        <p:txBody>
          <a:bodyPr>
            <a:normAutofit fontScale="90000"/>
          </a:bodyPr>
          <a:lstStyle/>
          <a:p>
            <a:r>
              <a:rPr lang="en-US"/>
              <a:t>SMART</a:t>
            </a:r>
          </a:p>
        </p:txBody>
      </p:sp>
      <p:pic>
        <p:nvPicPr>
          <p:cNvPr id="7" name="Picture Placeholder 6" descr="graphic image for SMART: specific, measurable, attainable, relevant, time based">
            <a:extLst>
              <a:ext uri="{FF2B5EF4-FFF2-40B4-BE49-F238E27FC236}">
                <a16:creationId xmlns:a16="http://schemas.microsoft.com/office/drawing/2014/main" id="{3D5CBC0B-C9C2-9817-B607-3130CE276A1C}"/>
              </a:ext>
            </a:extLst>
          </p:cNvPr>
          <p:cNvPicPr>
            <a:picLocks noGrp="1" noChangeAspect="1"/>
          </p:cNvPicPr>
          <p:nvPr>
            <p:ph idx="1"/>
          </p:nvPr>
        </p:nvPicPr>
        <p:blipFill rotWithShape="1">
          <a:blip r:embed="rId3"/>
          <a:stretch/>
        </p:blipFill>
        <p:spPr>
          <a:xfrm>
            <a:off x="971825" y="27657"/>
            <a:ext cx="10515600" cy="5893205"/>
          </a:xfrm>
        </p:spPr>
      </p:pic>
      <p:sp>
        <p:nvSpPr>
          <p:cNvPr id="14" name="TextBox 13">
            <a:extLst>
              <a:ext uri="{FF2B5EF4-FFF2-40B4-BE49-F238E27FC236}">
                <a16:creationId xmlns:a16="http://schemas.microsoft.com/office/drawing/2014/main" id="{BD4E3F42-4036-0EEA-32BC-88841CFE6205}"/>
              </a:ext>
            </a:extLst>
          </p:cNvPr>
          <p:cNvSpPr txBox="1"/>
          <p:nvPr/>
        </p:nvSpPr>
        <p:spPr>
          <a:xfrm>
            <a:off x="971825" y="5920862"/>
            <a:ext cx="9903993" cy="369332"/>
          </a:xfrm>
          <a:prstGeom prst="rect">
            <a:avLst/>
          </a:prstGeom>
          <a:noFill/>
        </p:spPr>
        <p:txBody>
          <a:bodyPr wrap="square" rtlCol="0">
            <a:spAutoFit/>
          </a:bodyPr>
          <a:lstStyle/>
          <a:p>
            <a:r>
              <a:rPr lang="en-US" sz="1800"/>
              <a:t>Practical Progress Monitoring Strategies for Efficient Data Collection and Reporting (CEC 2023)</a:t>
            </a:r>
            <a:endParaRPr lang="en-US"/>
          </a:p>
        </p:txBody>
      </p:sp>
    </p:spTree>
    <p:extLst>
      <p:ext uri="{BB962C8B-B14F-4D97-AF65-F5344CB8AC3E}">
        <p14:creationId xmlns:p14="http://schemas.microsoft.com/office/powerpoint/2010/main" val="4205407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D998B6-11EF-49D1-BC7F-9733B99781AC}"/>
              </a:ext>
            </a:extLst>
          </p:cNvPr>
          <p:cNvSpPr>
            <a:spLocks noGrp="1"/>
          </p:cNvSpPr>
          <p:nvPr>
            <p:ph type="title"/>
          </p:nvPr>
        </p:nvSpPr>
        <p:spPr/>
        <p:txBody>
          <a:bodyPr/>
          <a:lstStyle/>
          <a:p>
            <a:r>
              <a:rPr lang="en-US"/>
              <a:t>Example Q14</a:t>
            </a:r>
          </a:p>
        </p:txBody>
      </p:sp>
      <p:sp>
        <p:nvSpPr>
          <p:cNvPr id="2" name="Content Placeholder 1">
            <a:extLst>
              <a:ext uri="{FF2B5EF4-FFF2-40B4-BE49-F238E27FC236}">
                <a16:creationId xmlns:a16="http://schemas.microsoft.com/office/drawing/2014/main" id="{F04DE160-D5FD-4F90-AC6B-9DEBEC4F7CB8}"/>
              </a:ext>
            </a:extLst>
          </p:cNvPr>
          <p:cNvSpPr>
            <a:spLocks noGrp="1"/>
          </p:cNvSpPr>
          <p:nvPr>
            <p:ph sz="half" idx="1"/>
          </p:nvPr>
        </p:nvSpPr>
        <p:spPr>
          <a:xfrm>
            <a:off x="495300" y="1825625"/>
            <a:ext cx="5524500" cy="4351338"/>
          </a:xfrm>
        </p:spPr>
        <p:txBody>
          <a:bodyPr vert="horz" lIns="91440" tIns="45720" rIns="91440" bIns="45720" rtlCol="0" anchor="t">
            <a:normAutofit fontScale="55000" lnSpcReduction="20000"/>
          </a:bodyPr>
          <a:lstStyle/>
          <a:p>
            <a:pPr>
              <a:lnSpc>
                <a:spcPct val="120000"/>
              </a:lnSpc>
              <a:buClr>
                <a:srgbClr val="12284C"/>
              </a:buClr>
            </a:pPr>
            <a:r>
              <a:rPr lang="en-US">
                <a:latin typeface="Open Sans Light"/>
                <a:ea typeface="Open Sans Light"/>
                <a:cs typeface="Open Sans Light"/>
              </a:rPr>
              <a:t>Timeframe is usually specified in the number of weeks or a certain date for completion. A year is the maximum allowed length for the timeframe. </a:t>
            </a:r>
            <a:endParaRPr lang="en-US"/>
          </a:p>
          <a:p>
            <a:pPr lvl="1">
              <a:lnSpc>
                <a:spcPct val="120000"/>
              </a:lnSpc>
            </a:pPr>
            <a:r>
              <a:rPr lang="en-US">
                <a:latin typeface="Open Sans Light"/>
                <a:ea typeface="Open Sans Light"/>
                <a:cs typeface="Open Sans Light"/>
              </a:rPr>
              <a:t>In 36 instructional weeks… </a:t>
            </a:r>
            <a:endParaRPr lang="en-US"/>
          </a:p>
          <a:p>
            <a:pPr lvl="1">
              <a:lnSpc>
                <a:spcPct val="120000"/>
              </a:lnSpc>
            </a:pPr>
            <a:r>
              <a:rPr lang="en-US">
                <a:latin typeface="Open Sans Light"/>
                <a:ea typeface="Open Sans Light"/>
                <a:cs typeface="Open Sans Light"/>
              </a:rPr>
              <a:t>By November 19, 2018… </a:t>
            </a:r>
            <a:endParaRPr lang="en-US"/>
          </a:p>
          <a:p>
            <a:pPr lvl="1">
              <a:lnSpc>
                <a:spcPct val="120000"/>
              </a:lnSpc>
            </a:pPr>
            <a:r>
              <a:rPr lang="en-US">
                <a:latin typeface="Open Sans Light"/>
                <a:ea typeface="Open Sans Light"/>
                <a:cs typeface="Open Sans Light"/>
              </a:rPr>
              <a:t>By the end of the 2018–19 school year… </a:t>
            </a:r>
            <a:endParaRPr lang="en-US"/>
          </a:p>
          <a:p>
            <a:pPr>
              <a:lnSpc>
                <a:spcPct val="120000"/>
              </a:lnSpc>
              <a:buClr>
                <a:srgbClr val="12284C"/>
              </a:buClr>
            </a:pPr>
            <a:r>
              <a:rPr lang="en-US">
                <a:latin typeface="Open Sans Light"/>
                <a:ea typeface="Open Sans Light"/>
                <a:cs typeface="Open Sans Light"/>
              </a:rPr>
              <a:t>Conditions specify the manner in which progress toward the goal is measured. Conditions are dependent on the behavior being measured and involve the application of skills or knowledge. </a:t>
            </a:r>
            <a:endParaRPr lang="en-US"/>
          </a:p>
          <a:p>
            <a:pPr lvl="1">
              <a:lnSpc>
                <a:spcPct val="120000"/>
              </a:lnSpc>
            </a:pPr>
            <a:r>
              <a:rPr lang="en-US">
                <a:latin typeface="Open Sans Light"/>
                <a:ea typeface="Open Sans Light"/>
                <a:cs typeface="Open Sans Light"/>
              </a:rPr>
              <a:t>When presented with 2nd-grade-level text… </a:t>
            </a:r>
            <a:endParaRPr lang="en-US"/>
          </a:p>
          <a:p>
            <a:pPr lvl="1">
              <a:lnSpc>
                <a:spcPct val="120000"/>
              </a:lnSpc>
            </a:pPr>
            <a:r>
              <a:rPr lang="en-US">
                <a:latin typeface="Open Sans Light"/>
                <a:ea typeface="Open Sans Light"/>
                <a:cs typeface="Open Sans Light"/>
              </a:rPr>
              <a:t>Given a mixed, 4th-grade-level math calculation probe… </a:t>
            </a:r>
            <a:endParaRPr lang="en-US"/>
          </a:p>
          <a:p>
            <a:pPr lvl="1">
              <a:lnSpc>
                <a:spcPct val="120000"/>
              </a:lnSpc>
            </a:pPr>
            <a:r>
              <a:rPr lang="en-US">
                <a:latin typeface="Open Sans Light"/>
                <a:ea typeface="Open Sans Light"/>
                <a:cs typeface="Open Sans Light"/>
              </a:rPr>
              <a:t>Given a story prompt and 30 minutes to write… </a:t>
            </a:r>
            <a:endParaRPr lang="en-US"/>
          </a:p>
          <a:p>
            <a:pPr lvl="1">
              <a:lnSpc>
                <a:spcPct val="120000"/>
              </a:lnSpc>
            </a:pPr>
            <a:r>
              <a:rPr lang="en-US">
                <a:latin typeface="Open Sans Light"/>
                <a:ea typeface="Open Sans Light"/>
                <a:cs typeface="Open Sans Light"/>
              </a:rPr>
              <a:t>When given a directive… </a:t>
            </a:r>
          </a:p>
          <a:p>
            <a:pPr>
              <a:lnSpc>
                <a:spcPct val="120000"/>
              </a:lnSpc>
              <a:buClr>
                <a:srgbClr val="12284C"/>
              </a:buClr>
            </a:pPr>
            <a:endParaRPr lang="en-US"/>
          </a:p>
        </p:txBody>
      </p:sp>
      <p:sp>
        <p:nvSpPr>
          <p:cNvPr id="4" name="Content Placeholder 3">
            <a:extLst>
              <a:ext uri="{FF2B5EF4-FFF2-40B4-BE49-F238E27FC236}">
                <a16:creationId xmlns:a16="http://schemas.microsoft.com/office/drawing/2014/main" id="{8AABC07B-CE30-CD20-5FEB-E037698EE72F}"/>
              </a:ext>
            </a:extLst>
          </p:cNvPr>
          <p:cNvSpPr>
            <a:spLocks noGrp="1"/>
          </p:cNvSpPr>
          <p:nvPr>
            <p:ph sz="half" idx="2"/>
          </p:nvPr>
        </p:nvSpPr>
        <p:spPr>
          <a:xfrm>
            <a:off x="6172200" y="1482725"/>
            <a:ext cx="5619750" cy="4694238"/>
          </a:xfrm>
        </p:spPr>
        <p:txBody>
          <a:bodyPr vert="horz" lIns="91440" tIns="45720" rIns="91440" bIns="45720" rtlCol="0" anchor="t">
            <a:normAutofit fontScale="55000" lnSpcReduction="20000"/>
          </a:bodyPr>
          <a:lstStyle/>
          <a:p>
            <a:pPr marL="0" indent="0">
              <a:lnSpc>
                <a:spcPct val="120000"/>
              </a:lnSpc>
              <a:buClr>
                <a:srgbClr val="FFA400"/>
              </a:buClr>
              <a:buNone/>
            </a:pPr>
            <a:endParaRPr lang="en-US">
              <a:latin typeface="Open Sans Light"/>
              <a:ea typeface="Open Sans Light"/>
              <a:cs typeface="Open Sans Light"/>
            </a:endParaRPr>
          </a:p>
          <a:p>
            <a:pPr>
              <a:lnSpc>
                <a:spcPct val="120000"/>
              </a:lnSpc>
            </a:pPr>
            <a:r>
              <a:rPr lang="en-US">
                <a:latin typeface="Open Sans Light"/>
                <a:ea typeface="Open Sans Light"/>
                <a:cs typeface="Open Sans Light"/>
              </a:rPr>
              <a:t>Behavior clearly identifies the performance that is being monitored, usually reflects an action or can be directly observed, and is measurable. </a:t>
            </a:r>
            <a:endParaRPr lang="en-US"/>
          </a:p>
          <a:p>
            <a:pPr lvl="1">
              <a:lnSpc>
                <a:spcPct val="120000"/>
              </a:lnSpc>
              <a:buClr>
                <a:srgbClr val="FFA400"/>
              </a:buClr>
            </a:pPr>
            <a:r>
              <a:rPr lang="en-US">
                <a:latin typeface="Open Sans Light"/>
                <a:ea typeface="Open Sans Light"/>
                <a:cs typeface="Open Sans Light"/>
              </a:rPr>
              <a:t>Sarah will read… </a:t>
            </a:r>
          </a:p>
          <a:p>
            <a:pPr lvl="1">
              <a:lnSpc>
                <a:spcPct val="120000"/>
              </a:lnSpc>
              <a:buClr>
                <a:srgbClr val="FFA400"/>
              </a:buClr>
            </a:pPr>
            <a:r>
              <a:rPr lang="en-US">
                <a:latin typeface="Open Sans Light"/>
                <a:ea typeface="Open Sans Light"/>
                <a:cs typeface="Open Sans Light"/>
              </a:rPr>
              <a:t>Claude will correctly solve… </a:t>
            </a:r>
          </a:p>
          <a:p>
            <a:pPr lvl="1">
              <a:lnSpc>
                <a:spcPct val="120000"/>
              </a:lnSpc>
              <a:buClr>
                <a:srgbClr val="FFA400"/>
              </a:buClr>
            </a:pPr>
            <a:r>
              <a:rPr lang="en-US">
                <a:latin typeface="Open Sans Light"/>
                <a:ea typeface="Open Sans Light"/>
                <a:cs typeface="Open Sans Light"/>
              </a:rPr>
              <a:t>Mary will score… </a:t>
            </a:r>
          </a:p>
          <a:p>
            <a:pPr lvl="1">
              <a:lnSpc>
                <a:spcPct val="120000"/>
              </a:lnSpc>
              <a:buClr>
                <a:srgbClr val="FFA400"/>
              </a:buClr>
            </a:pPr>
            <a:r>
              <a:rPr lang="en-US">
                <a:latin typeface="Open Sans Light"/>
                <a:ea typeface="Open Sans Light"/>
                <a:cs typeface="Open Sans Light"/>
              </a:rPr>
              <a:t>Rex will follow a one-step direction </a:t>
            </a:r>
          </a:p>
          <a:p>
            <a:pPr>
              <a:lnSpc>
                <a:spcPct val="120000"/>
              </a:lnSpc>
            </a:pPr>
            <a:r>
              <a:rPr lang="en-US">
                <a:latin typeface="Open Sans Light"/>
                <a:ea typeface="Open Sans Light"/>
                <a:cs typeface="Open Sans Light"/>
              </a:rPr>
              <a:t>Criterion identifies how much, how often, or to what standards the behavior must occur in order to demonstrate that the goal has been reached. The goal criterion specifies the amount of growth the child is expected to make by the end of the annual goal period. </a:t>
            </a:r>
          </a:p>
          <a:p>
            <a:pPr lvl="1">
              <a:lnSpc>
                <a:spcPct val="120000"/>
              </a:lnSpc>
              <a:buClr>
                <a:srgbClr val="FFA400"/>
              </a:buClr>
            </a:pPr>
            <a:r>
              <a:rPr lang="en-US">
                <a:latin typeface="Open Sans Light"/>
                <a:ea typeface="Open Sans Light"/>
                <a:cs typeface="Open Sans Light"/>
              </a:rPr>
              <a:t>96 words per minute with 5 or fewer errors. </a:t>
            </a:r>
          </a:p>
          <a:p>
            <a:pPr lvl="1">
              <a:lnSpc>
                <a:spcPct val="120000"/>
              </a:lnSpc>
              <a:buClr>
                <a:srgbClr val="FFA400"/>
              </a:buClr>
            </a:pPr>
            <a:r>
              <a:rPr lang="en-US">
                <a:latin typeface="Open Sans Light"/>
                <a:ea typeface="Open Sans Light"/>
                <a:cs typeface="Open Sans Light"/>
              </a:rPr>
              <a:t>85% or more correct for all problems presented. </a:t>
            </a:r>
          </a:p>
          <a:p>
            <a:pPr lvl="1">
              <a:lnSpc>
                <a:spcPct val="120000"/>
              </a:lnSpc>
              <a:buClr>
                <a:srgbClr val="FFA400"/>
              </a:buClr>
            </a:pPr>
            <a:r>
              <a:rPr lang="en-US">
                <a:latin typeface="Open Sans Light"/>
                <a:ea typeface="Open Sans Light"/>
                <a:cs typeface="Open Sans Light"/>
              </a:rPr>
              <a:t>4 or better when graded according to the 6-trait writing rubric. </a:t>
            </a:r>
          </a:p>
          <a:p>
            <a:pPr lvl="1">
              <a:lnSpc>
                <a:spcPct val="120000"/>
              </a:lnSpc>
              <a:buClr>
                <a:srgbClr val="FFA400"/>
              </a:buClr>
            </a:pPr>
            <a:r>
              <a:rPr lang="en-US">
                <a:latin typeface="Open Sans Light"/>
                <a:ea typeface="Open Sans Light"/>
                <a:cs typeface="Open Sans Light"/>
              </a:rPr>
              <a:t>Within one minute without help, 3 times a day, for 2 weeks.</a:t>
            </a:r>
          </a:p>
          <a:p>
            <a:endParaRPr lang="en-US"/>
          </a:p>
        </p:txBody>
      </p:sp>
    </p:spTree>
    <p:extLst>
      <p:ext uri="{BB962C8B-B14F-4D97-AF65-F5344CB8AC3E}">
        <p14:creationId xmlns:p14="http://schemas.microsoft.com/office/powerpoint/2010/main" val="18072035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FB2FD4-075B-4A79-AEE2-471621879B24}"/>
              </a:ext>
            </a:extLst>
          </p:cNvPr>
          <p:cNvSpPr>
            <a:spLocks noGrp="1"/>
          </p:cNvSpPr>
          <p:nvPr>
            <p:ph idx="1"/>
          </p:nvPr>
        </p:nvSpPr>
        <p:spPr/>
        <p:txBody>
          <a:bodyPr>
            <a:normAutofit/>
          </a:bodyPr>
          <a:lstStyle/>
          <a:p>
            <a:r>
              <a:rPr lang="en-US" sz="3200" dirty="0">
                <a:latin typeface="Open Sans Light"/>
                <a:ea typeface="Open Sans Light"/>
                <a:cs typeface="Open Sans Light"/>
              </a:rPr>
              <a:t>In 18 instructional weeks, when assigned a research topic, Yolanda will conduct a research project and create a Power point presentation of her research, scoring 20/20 points on a research rubric (see attached research rubric). </a:t>
            </a:r>
          </a:p>
          <a:p>
            <a:pPr>
              <a:lnSpc>
                <a:spcPct val="110000"/>
              </a:lnSpc>
            </a:pPr>
            <a:r>
              <a:rPr lang="en-US" sz="3200" dirty="0"/>
              <a:t>By November 22, 2022, given a 3rd grade level literary text, Sally will correctly summarize the plot, including the major conflict and 3 events related to the conflict.</a:t>
            </a:r>
          </a:p>
        </p:txBody>
      </p:sp>
      <p:sp>
        <p:nvSpPr>
          <p:cNvPr id="4" name="Title 3">
            <a:extLst>
              <a:ext uri="{FF2B5EF4-FFF2-40B4-BE49-F238E27FC236}">
                <a16:creationId xmlns:a16="http://schemas.microsoft.com/office/drawing/2014/main" id="{390BC200-A750-32CC-1388-6CAB89A81C4D}"/>
              </a:ext>
            </a:extLst>
          </p:cNvPr>
          <p:cNvSpPr>
            <a:spLocks noGrp="1"/>
          </p:cNvSpPr>
          <p:nvPr>
            <p:ph type="title"/>
          </p:nvPr>
        </p:nvSpPr>
        <p:spPr/>
        <p:txBody>
          <a:bodyPr/>
          <a:lstStyle/>
          <a:p>
            <a:r>
              <a:rPr lang="en-US">
                <a:latin typeface="Open Sans Semibold"/>
                <a:ea typeface="Open Sans Semibold"/>
                <a:cs typeface="Open Sans Semibold"/>
              </a:rPr>
              <a:t>Example Q14: Gifted Goals</a:t>
            </a:r>
            <a:endParaRPr lang="en-US"/>
          </a:p>
        </p:txBody>
      </p:sp>
    </p:spTree>
    <p:extLst>
      <p:ext uri="{BB962C8B-B14F-4D97-AF65-F5344CB8AC3E}">
        <p14:creationId xmlns:p14="http://schemas.microsoft.com/office/powerpoint/2010/main" val="41516989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344FE-EB0E-43ED-C995-9ECE8648AEEA}"/>
              </a:ext>
            </a:extLst>
          </p:cNvPr>
          <p:cNvSpPr>
            <a:spLocks noGrp="1"/>
          </p:cNvSpPr>
          <p:nvPr>
            <p:ph type="title"/>
          </p:nvPr>
        </p:nvSpPr>
        <p:spPr/>
        <p:txBody>
          <a:bodyPr>
            <a:normAutofit fontScale="90000"/>
          </a:bodyPr>
          <a:lstStyle/>
          <a:p>
            <a:r>
              <a:rPr lang="en-US" dirty="0"/>
              <a:t>Content Pitfall – Failure to Include Appropriate and Measurable Annual Goals (JW)- Recommendations</a:t>
            </a:r>
          </a:p>
        </p:txBody>
      </p:sp>
      <p:sp>
        <p:nvSpPr>
          <p:cNvPr id="2" name="Content Placeholder 1">
            <a:extLst>
              <a:ext uri="{FF2B5EF4-FFF2-40B4-BE49-F238E27FC236}">
                <a16:creationId xmlns:a16="http://schemas.microsoft.com/office/drawing/2014/main" id="{5FC29513-B07A-9860-FB06-4A2261D3CEE6}"/>
              </a:ext>
            </a:extLst>
          </p:cNvPr>
          <p:cNvSpPr>
            <a:spLocks noGrp="1"/>
          </p:cNvSpPr>
          <p:nvPr>
            <p:ph idx="1"/>
          </p:nvPr>
        </p:nvSpPr>
        <p:spPr>
          <a:xfrm>
            <a:off x="838200" y="1898073"/>
            <a:ext cx="10515600" cy="4594802"/>
          </a:xfrm>
        </p:spPr>
        <p:txBody>
          <a:bodyPr>
            <a:normAutofit fontScale="40000" lnSpcReduction="20000"/>
          </a:bodyPr>
          <a:lstStyle/>
          <a:p>
            <a:pPr>
              <a:lnSpc>
                <a:spcPct val="120000"/>
              </a:lnSpc>
            </a:pPr>
            <a:r>
              <a:rPr lang="en-US" sz="4500" dirty="0"/>
              <a:t>Where IEP goals area not measurable, the IEP is subject to substantive attack. In addition, it is difficult to demonstrate appropriate progress necessary to show the provision of FAPE.</a:t>
            </a:r>
          </a:p>
          <a:p>
            <a:pPr>
              <a:lnSpc>
                <a:spcPct val="120000"/>
              </a:lnSpc>
            </a:pPr>
            <a:r>
              <a:rPr lang="en-US" sz="4500" dirty="0"/>
              <a:t>Remember that when writing a goal, ask “what can she do now and what do we reasonably expect for her to be able to do a school year from now?”</a:t>
            </a:r>
          </a:p>
          <a:p>
            <a:pPr>
              <a:lnSpc>
                <a:spcPct val="120000"/>
              </a:lnSpc>
            </a:pPr>
            <a:r>
              <a:rPr lang="en-US" sz="4500" dirty="0"/>
              <a:t>When developing a goal, give considerable thought to how progress on the annual goal should and will be evaluated.</a:t>
            </a:r>
          </a:p>
          <a:p>
            <a:pPr>
              <a:lnSpc>
                <a:spcPct val="120000"/>
              </a:lnSpc>
            </a:pPr>
            <a:r>
              <a:rPr lang="en-US" sz="4500" dirty="0"/>
              <a:t>If data does not exist or cannot be generated to support stated progress on an Annual Goal and Progress Report, question whether the goal is measurable.</a:t>
            </a:r>
          </a:p>
          <a:p>
            <a:pPr>
              <a:lnSpc>
                <a:spcPct val="120000"/>
              </a:lnSpc>
            </a:pPr>
            <a:r>
              <a:rPr lang="en-US" sz="4500" b="1" dirty="0"/>
              <a:t>Do Not </a:t>
            </a:r>
            <a:r>
              <a:rPr lang="en-US" sz="4500" dirty="0"/>
              <a:t>recycle IEP goals that have not proved successful for the student. In the Endrew F case many goals were repeated year to year showing that student wasn’t making progress in light of the student’s circumstances. </a:t>
            </a:r>
          </a:p>
          <a:p>
            <a:pPr>
              <a:lnSpc>
                <a:spcPct val="120000"/>
              </a:lnSpc>
            </a:pPr>
            <a:r>
              <a:rPr lang="en-US" sz="4500" dirty="0"/>
              <a:t>Ensure that there is a “rational” and “cogent” plan in place for accurately monitoring and measuring progress on the goals and for providing those Annual Goal Progress Reports!</a:t>
            </a:r>
          </a:p>
          <a:p>
            <a:endParaRPr lang="en-US" dirty="0"/>
          </a:p>
        </p:txBody>
      </p:sp>
    </p:spTree>
    <p:extLst>
      <p:ext uri="{BB962C8B-B14F-4D97-AF65-F5344CB8AC3E}">
        <p14:creationId xmlns:p14="http://schemas.microsoft.com/office/powerpoint/2010/main" val="2403089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603063"/>
            <a:ext cx="10515600" cy="458671"/>
          </a:xfrm>
        </p:spPr>
        <p:txBody>
          <a:bodyPr>
            <a:noAutofit/>
          </a:bodyPr>
          <a:lstStyle/>
          <a:p>
            <a:r>
              <a:rPr lang="en-US" sz="1700">
                <a:latin typeface="+mn-lt"/>
              </a:rPr>
              <a:t>Question 16</a:t>
            </a:r>
          </a:p>
        </p:txBody>
      </p:sp>
      <p:sp>
        <p:nvSpPr>
          <p:cNvPr id="2" name="Content Placeholder 1">
            <a:extLst>
              <a:ext uri="{FF2B5EF4-FFF2-40B4-BE49-F238E27FC236}">
                <a16:creationId xmlns:a16="http://schemas.microsoft.com/office/drawing/2014/main" id="{BE1E43D9-0D4D-4399-99FE-2BA1503A2931}"/>
              </a:ext>
            </a:extLst>
          </p:cNvPr>
          <p:cNvSpPr>
            <a:spLocks noGrp="1"/>
          </p:cNvSpPr>
          <p:nvPr>
            <p:ph idx="1"/>
          </p:nvPr>
        </p:nvSpPr>
        <p:spPr>
          <a:xfrm>
            <a:off x="671002" y="202548"/>
            <a:ext cx="10515600" cy="3121565"/>
          </a:xfrm>
        </p:spPr>
        <p:txBody>
          <a:bodyPr>
            <a:normAutofit fontScale="55000" lnSpcReduction="20000"/>
          </a:bodyPr>
          <a:lstStyle/>
          <a:p>
            <a:pPr marL="0" indent="0">
              <a:lnSpc>
                <a:spcPct val="120000"/>
              </a:lnSpc>
              <a:buNone/>
            </a:pPr>
            <a:r>
              <a:rPr lang="en-US" b="1" dirty="0"/>
              <a:t>15</a:t>
            </a:r>
            <a:r>
              <a:rPr lang="en-US" dirty="0"/>
              <a:t>. Was the student’s progress toward meeting each annual IEP goal measured and reported using the method and frequency described in the IEP? 34 C.F.R. 300.320(a)(3); K.S.A. 72-3429(c)(3)</a:t>
            </a:r>
            <a:br>
              <a:rPr lang="en-US" dirty="0"/>
            </a:br>
            <a:br>
              <a:rPr lang="en-US" dirty="0"/>
            </a:br>
            <a:r>
              <a:rPr lang="en-US" b="1" dirty="0"/>
              <a:t>METHOD</a:t>
            </a:r>
            <a:r>
              <a:rPr lang="en-US" dirty="0"/>
              <a:t>: First, review the IEP to determine if the IEP includes a description of how the student’s progress toward meeting each of the annual goals will be measured. This information could be contained within each goal or in a separate section of the IEP. Next, review the IEP to determine if the IEP includes a description of when periodic reports on the progress the student is making toward meeting each of the annual goals will be provided. Finally,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74498"/>
            <a:ext cx="5394604" cy="325970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chemeClr val="tx1"/>
                </a:solidFill>
                <a:latin typeface="+mn-lt"/>
                <a:ea typeface="Arial Narrow"/>
                <a:cs typeface="Arial Narrow"/>
                <a:sym typeface="Arial Narrow"/>
              </a:rPr>
              <a:t>YES</a:t>
            </a:r>
          </a:p>
          <a:p>
            <a:pPr marL="95250" indent="0">
              <a:lnSpc>
                <a:spcPct val="100000"/>
              </a:lnSpc>
              <a:buNone/>
            </a:pPr>
            <a:r>
              <a:rPr lang="en-US" sz="1150" b="1" kern="0">
                <a:solidFill>
                  <a:schemeClr val="tx1"/>
                </a:solidFill>
                <a:latin typeface="+mn-lt"/>
                <a:ea typeface="Arial Narrow"/>
                <a:cs typeface="Arial Narrow"/>
                <a:sym typeface="Arial Narrow"/>
              </a:rPr>
              <a:t>Select YES if documentation shows ALL of the following: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how the student’s progress toward meeting EACH annual IEP goal will be measured.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when periodic reports on the progress the student is making toward meeting each of the annual goals will be provided.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goal, the baseline, and the progress reports used the same method of measuring the student’s performance.</a:t>
            </a:r>
          </a:p>
          <a:p>
            <a:pPr marL="95250" indent="0">
              <a:lnSpc>
                <a:spcPct val="100000"/>
              </a:lnSpc>
              <a:buNone/>
            </a:pPr>
            <a:r>
              <a:rPr lang="en-US" sz="1150" b="1" kern="0">
                <a:solidFill>
                  <a:schemeClr val="tx1"/>
                </a:solidFill>
                <a:latin typeface="+mn-lt"/>
                <a:ea typeface="Arial Narrow"/>
                <a:cs typeface="Arial Narrow"/>
                <a:sym typeface="Arial Narrow"/>
              </a:rPr>
              <a:t> AND </a:t>
            </a:r>
          </a:p>
          <a:p>
            <a:pPr marL="95250" indent="0">
              <a:lnSpc>
                <a:spcPct val="100000"/>
              </a:lnSpc>
              <a:buNone/>
            </a:pPr>
            <a:r>
              <a:rPr lang="en-US" sz="1150" b="1" kern="0">
                <a:solidFill>
                  <a:schemeClr val="tx1"/>
                </a:solidFill>
                <a:latin typeface="+mn-lt"/>
                <a:ea typeface="Arial Narrow"/>
                <a:cs typeface="Arial Narrow"/>
                <a:sym typeface="Arial Narrow"/>
              </a:rPr>
              <a:t>Progress was reported to the parent (or education decision-maker) according to the frequency/intervals described in the IEP</a:t>
            </a:r>
            <a:r>
              <a:rPr lang="en-US" sz="1200" b="1" kern="0">
                <a:solidFill>
                  <a:schemeClr val="tx1"/>
                </a:solidFill>
                <a:latin typeface="+mn-lt"/>
                <a:ea typeface="Arial Narrow"/>
                <a:cs typeface="Arial Narrow"/>
                <a:sym typeface="Arial Narrow"/>
              </a:rPr>
              <a: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67126"/>
            <a:ext cx="5190836" cy="32670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latin typeface="+mn-lt"/>
              </a:rPr>
              <a:t>NO </a:t>
            </a:r>
          </a:p>
          <a:p>
            <a:pPr marL="0" indent="0">
              <a:buNone/>
            </a:pPr>
            <a:r>
              <a:rPr lang="en-US" sz="1100" b="1">
                <a:latin typeface="+mn-lt"/>
              </a:rPr>
              <a:t>Select NO if documentation DOES NOT show ALL of the following: </a:t>
            </a:r>
          </a:p>
          <a:p>
            <a:pPr marL="0" indent="0">
              <a:buNone/>
            </a:pPr>
            <a:r>
              <a:rPr lang="en-US" sz="1100" b="1">
                <a:latin typeface="+mn-lt"/>
              </a:rPr>
              <a:t>The IEP includes a description of how the student’s progress toward meeting EACH annual IEP goal will be measured. </a:t>
            </a:r>
          </a:p>
          <a:p>
            <a:pPr marL="0" indent="0">
              <a:buNone/>
            </a:pPr>
            <a:r>
              <a:rPr lang="en-US" sz="1100" b="1">
                <a:latin typeface="+mn-lt"/>
              </a:rPr>
              <a:t>OR</a:t>
            </a:r>
          </a:p>
          <a:p>
            <a:pPr marL="0" indent="0">
              <a:buNone/>
            </a:pPr>
            <a:r>
              <a:rPr lang="en-US" sz="1100" b="1">
                <a:latin typeface="+mn-lt"/>
              </a:rPr>
              <a:t>The IEP includes a description of when periodic reports on the progress the student is making toward meeting each of the annual goals will be provided. </a:t>
            </a:r>
          </a:p>
          <a:p>
            <a:pPr marL="0" indent="0">
              <a:buNone/>
            </a:pPr>
            <a:r>
              <a:rPr lang="en-US" sz="1100" b="1">
                <a:latin typeface="+mn-lt"/>
              </a:rPr>
              <a:t>OR </a:t>
            </a:r>
          </a:p>
          <a:p>
            <a:pPr marL="0" indent="0">
              <a:buNone/>
            </a:pPr>
            <a:r>
              <a:rPr lang="en-US" sz="1100" b="1" kern="0">
                <a:latin typeface="+mn-lt"/>
                <a:ea typeface="Arial Narrow"/>
                <a:cs typeface="Arial Narrow"/>
                <a:sym typeface="Arial Narrow"/>
              </a:rPr>
              <a:t>The goal, the baseline, and the progress reports didn’t used the same method of measuring the student’s performance.</a:t>
            </a:r>
          </a:p>
          <a:p>
            <a:pPr marL="0" indent="0">
              <a:buNone/>
            </a:pPr>
            <a:r>
              <a:rPr lang="en-US" sz="1100" b="1" kern="0">
                <a:latin typeface="+mn-lt"/>
                <a:ea typeface="Arial Narrow"/>
                <a:cs typeface="Arial Narrow"/>
                <a:sym typeface="Arial Narrow"/>
              </a:rPr>
              <a:t>OR </a:t>
            </a:r>
          </a:p>
          <a:p>
            <a:pPr marL="0" indent="0">
              <a:buNone/>
            </a:pPr>
            <a:r>
              <a:rPr lang="en-US" sz="1100" b="1" kern="0">
                <a:latin typeface="+mn-lt"/>
                <a:ea typeface="Arial Narrow"/>
                <a:cs typeface="Arial Narrow"/>
                <a:sym typeface="Arial Narrow"/>
              </a:rPr>
              <a:t>Progress wasn’t  reported to the parent (or education decision-maker) according to the frequency/intervals described in the IEP.</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E.2.d..</a:t>
            </a:r>
          </a:p>
        </p:txBody>
      </p:sp>
    </p:spTree>
    <p:custDataLst>
      <p:tags r:id="rId1"/>
    </p:custDataLst>
    <p:extLst>
      <p:ext uri="{BB962C8B-B14F-4D97-AF65-F5344CB8AC3E}">
        <p14:creationId xmlns:p14="http://schemas.microsoft.com/office/powerpoint/2010/main" val="2307019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f9f4144947_0_641"/>
          <p:cNvSpPr txBox="1">
            <a:spLocks noGrp="1"/>
          </p:cNvSpPr>
          <p:nvPr>
            <p:ph type="title"/>
          </p:nvPr>
        </p:nvSpPr>
        <p:spPr>
          <a:xfrm>
            <a:off x="838200" y="365125"/>
            <a:ext cx="10515600" cy="101850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pen Sans SemiBold"/>
              <a:buNone/>
            </a:pPr>
            <a:r>
              <a:rPr lang="en-US" sz="2800"/>
              <a:t>Kansas Special Education Process Handbook Guidance</a:t>
            </a:r>
            <a:endParaRPr sz="2800"/>
          </a:p>
        </p:txBody>
      </p:sp>
      <p:sp>
        <p:nvSpPr>
          <p:cNvPr id="474" name="Google Shape;474;gf9f4144947_0_641"/>
          <p:cNvSpPr txBox="1">
            <a:spLocks noGrp="1"/>
          </p:cNvSpPr>
          <p:nvPr>
            <p:ph type="body" idx="1"/>
          </p:nvPr>
        </p:nvSpPr>
        <p:spPr>
          <a:xfrm>
            <a:off x="838200" y="1027975"/>
            <a:ext cx="10515600" cy="4934091"/>
          </a:xfrm>
          <a:prstGeom prst="rect">
            <a:avLst/>
          </a:prstGeom>
          <a:noFill/>
          <a:ln>
            <a:noFill/>
          </a:ln>
        </p:spPr>
        <p:txBody>
          <a:bodyPr spcFirstLastPara="1" wrap="square" lIns="91425" tIns="45700" rIns="91425" bIns="45700" anchor="t" anchorCtr="0">
            <a:noAutofit/>
          </a:bodyPr>
          <a:lstStyle/>
          <a:p>
            <a:pPr marL="457200" indent="0">
              <a:lnSpc>
                <a:spcPct val="100000"/>
              </a:lnSpc>
              <a:buNone/>
            </a:pPr>
            <a:r>
              <a:rPr lang="en-US" sz="2200" b="1" dirty="0">
                <a:latin typeface="+mn-lt"/>
                <a:ea typeface="Open Sans"/>
                <a:cs typeface="Open Sans"/>
                <a:sym typeface="Open Sans"/>
              </a:rPr>
              <a:t>Measuring and Reporting Progress on Annual Goals</a:t>
            </a:r>
            <a:r>
              <a:rPr lang="en-US" sz="2200" dirty="0">
                <a:latin typeface="+mn-lt"/>
                <a:ea typeface="Open Sans Light"/>
                <a:cs typeface="Open Sans Light"/>
              </a:rPr>
              <a:t> (Chapter 4)</a:t>
            </a:r>
            <a:endParaRPr sz="2200" dirty="0">
              <a:latin typeface="+mn-lt"/>
            </a:endParaRPr>
          </a:p>
          <a:p>
            <a:pPr marL="742950" indent="-285750">
              <a:lnSpc>
                <a:spcPct val="100000"/>
              </a:lnSpc>
            </a:pPr>
            <a:r>
              <a:rPr lang="en-US" sz="2200" b="1" dirty="0">
                <a:latin typeface="+mn-lt"/>
                <a:ea typeface="Open Sans"/>
                <a:cs typeface="Open Sans"/>
                <a:sym typeface="Open Sans"/>
              </a:rPr>
              <a:t>The team must include a description of how the child’s progress toward meeting the annual goals will be measured</a:t>
            </a:r>
            <a:r>
              <a:rPr lang="en-US" sz="2200" dirty="0">
                <a:latin typeface="+mn-lt"/>
                <a:ea typeface="Open Sans Light"/>
                <a:cs typeface="Open Sans Light"/>
              </a:rPr>
              <a:t>. </a:t>
            </a:r>
          </a:p>
          <a:p>
            <a:pPr marL="1200150" lvl="1" indent="-285750">
              <a:lnSpc>
                <a:spcPct val="100000"/>
              </a:lnSpc>
            </a:pPr>
            <a:r>
              <a:rPr lang="en-US" sz="1800" b="1" dirty="0">
                <a:latin typeface="+mn-lt"/>
                <a:ea typeface="Open Sans"/>
                <a:cs typeface="Open Sans"/>
                <a:sym typeface="Open Sans"/>
              </a:rPr>
              <a:t>If a measurable annual goal is written correctly with the 4 components (behavior, criteria, condition and timeframe) the requirement of how progress toward the goal is measured is contained within the goal and no additional information is required. </a:t>
            </a:r>
          </a:p>
          <a:p>
            <a:pPr marL="742950" indent="-285750">
              <a:lnSpc>
                <a:spcPct val="100000"/>
              </a:lnSpc>
            </a:pPr>
            <a:r>
              <a:rPr lang="en-US" sz="2200" dirty="0">
                <a:latin typeface="+mn-lt"/>
                <a:ea typeface="Open Sans Light"/>
                <a:cs typeface="Open Sans Light"/>
              </a:rPr>
              <a:t>The IEP </a:t>
            </a:r>
            <a:r>
              <a:rPr lang="en-US" sz="2200" b="1" dirty="0">
                <a:latin typeface="+mn-lt"/>
                <a:ea typeface="Open Sans"/>
                <a:cs typeface="Open Sans"/>
                <a:sym typeface="Open Sans"/>
              </a:rPr>
              <a:t>must include a description of </a:t>
            </a:r>
            <a:r>
              <a:rPr lang="en-US" sz="2200" b="1" u="sng" dirty="0">
                <a:latin typeface="+mn-lt"/>
                <a:ea typeface="Open Sans"/>
                <a:cs typeface="Open Sans"/>
                <a:sym typeface="Open Sans"/>
              </a:rPr>
              <a:t>when</a:t>
            </a:r>
            <a:r>
              <a:rPr lang="en-US" sz="2200" b="1" dirty="0">
                <a:latin typeface="+mn-lt"/>
                <a:ea typeface="Open Sans"/>
                <a:cs typeface="Open Sans"/>
                <a:sym typeface="Open Sans"/>
              </a:rPr>
              <a:t> parents will be provided periodic reports </a:t>
            </a:r>
            <a:r>
              <a:rPr lang="en-US" sz="2200" dirty="0">
                <a:latin typeface="+mn-lt"/>
                <a:ea typeface="Open Sans Light"/>
                <a:cs typeface="Open Sans Light"/>
              </a:rPr>
              <a:t>about their child’s progress toward meeting the annual goals. </a:t>
            </a:r>
          </a:p>
          <a:p>
            <a:pPr marL="742950" indent="-285750">
              <a:lnSpc>
                <a:spcPct val="100000"/>
              </a:lnSpc>
            </a:pPr>
            <a:r>
              <a:rPr lang="en-US" sz="2200" dirty="0">
                <a:latin typeface="+mn-lt"/>
                <a:ea typeface="Open Sans Light"/>
                <a:cs typeface="Open Sans Light"/>
              </a:rPr>
              <a:t>Whatever the method chosen, </a:t>
            </a:r>
            <a:r>
              <a:rPr lang="en-US" sz="2200" b="1" dirty="0">
                <a:latin typeface="+mn-lt"/>
                <a:ea typeface="Open Sans"/>
                <a:cs typeface="Open Sans"/>
                <a:sym typeface="Open Sans"/>
              </a:rPr>
              <a:t>progress toward the goals must be monitored in the method indicated on the IEP and progress reports should include a description of the child’s progress towards the child’s measurable annual goals.</a:t>
            </a:r>
            <a:r>
              <a:rPr lang="en-US" sz="2200" dirty="0">
                <a:latin typeface="+mn-lt"/>
                <a:ea typeface="Open Sans Light"/>
                <a:cs typeface="Open Sans Light"/>
              </a:rPr>
              <a:t> </a:t>
            </a:r>
            <a:endParaRPr sz="2200" dirty="0">
              <a:latin typeface="+mn-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2825D-0BEB-8B77-7D5A-248A0E135FA1}"/>
              </a:ext>
            </a:extLst>
          </p:cNvPr>
          <p:cNvSpPr>
            <a:spLocks noGrp="1"/>
          </p:cNvSpPr>
          <p:nvPr>
            <p:ph type="title"/>
          </p:nvPr>
        </p:nvSpPr>
        <p:spPr>
          <a:xfrm>
            <a:off x="6172200" y="365125"/>
            <a:ext cx="3401291" cy="1325563"/>
          </a:xfrm>
        </p:spPr>
        <p:txBody>
          <a:bodyPr>
            <a:normAutofit fontScale="90000"/>
          </a:bodyPr>
          <a:lstStyle/>
          <a:p>
            <a:r>
              <a:rPr lang="en-US">
                <a:hlinkClick r:id="rId3"/>
              </a:rPr>
              <a:t>Progress Monitoring Tip Sheet</a:t>
            </a:r>
            <a:endParaRPr lang="en-US"/>
          </a:p>
        </p:txBody>
      </p:sp>
      <p:pic>
        <p:nvPicPr>
          <p:cNvPr id="8" name="Content Placeholder 7" descr="screen shot image of page 1 IEP Tip sheet measuring progress toward annual goals from the Progress Center">
            <a:extLst>
              <a:ext uri="{FF2B5EF4-FFF2-40B4-BE49-F238E27FC236}">
                <a16:creationId xmlns:a16="http://schemas.microsoft.com/office/drawing/2014/main" id="{3FC21F33-38AC-94D7-C090-5EFCB79C4071}"/>
              </a:ext>
            </a:extLst>
          </p:cNvPr>
          <p:cNvPicPr>
            <a:picLocks noGrp="1" noChangeAspect="1"/>
          </p:cNvPicPr>
          <p:nvPr>
            <p:ph sz="half" idx="1"/>
          </p:nvPr>
        </p:nvPicPr>
        <p:blipFill>
          <a:blip r:embed="rId4"/>
          <a:stretch>
            <a:fillRect/>
          </a:stretch>
        </p:blipFill>
        <p:spPr>
          <a:xfrm>
            <a:off x="1337653" y="365125"/>
            <a:ext cx="4182693" cy="5811838"/>
          </a:xfrm>
        </p:spPr>
      </p:pic>
      <p:pic>
        <p:nvPicPr>
          <p:cNvPr id="10" name="Content Placeholder 9" descr="screen shot image of page 2 IEP Tip sheet measuring progress toward annual goals from the Progress Center">
            <a:extLst>
              <a:ext uri="{FF2B5EF4-FFF2-40B4-BE49-F238E27FC236}">
                <a16:creationId xmlns:a16="http://schemas.microsoft.com/office/drawing/2014/main" id="{B353E0A3-32E5-05EA-B917-32B3FD3BF199}"/>
              </a:ext>
            </a:extLst>
          </p:cNvPr>
          <p:cNvPicPr>
            <a:picLocks noGrp="1" noChangeAspect="1"/>
          </p:cNvPicPr>
          <p:nvPr>
            <p:ph sz="half" idx="2"/>
          </p:nvPr>
        </p:nvPicPr>
        <p:blipFill>
          <a:blip r:embed="rId5"/>
          <a:stretch>
            <a:fillRect/>
          </a:stretch>
        </p:blipFill>
        <p:spPr>
          <a:xfrm>
            <a:off x="6139484" y="2133601"/>
            <a:ext cx="5468603" cy="3893126"/>
          </a:xfrm>
        </p:spPr>
      </p:pic>
      <p:pic>
        <p:nvPicPr>
          <p:cNvPr id="3" name="Picture 2" descr="QR code">
            <a:extLst>
              <a:ext uri="{FF2B5EF4-FFF2-40B4-BE49-F238E27FC236}">
                <a16:creationId xmlns:a16="http://schemas.microsoft.com/office/drawing/2014/main" id="{D3FC4BAD-C77A-B39E-F193-D13A6CAA2D0B}"/>
              </a:ext>
            </a:extLst>
          </p:cNvPr>
          <p:cNvPicPr>
            <a:picLocks noChangeAspect="1"/>
          </p:cNvPicPr>
          <p:nvPr/>
        </p:nvPicPr>
        <p:blipFill>
          <a:blip r:embed="rId6"/>
          <a:stretch>
            <a:fillRect/>
          </a:stretch>
        </p:blipFill>
        <p:spPr>
          <a:xfrm>
            <a:off x="9782784" y="0"/>
            <a:ext cx="2143125" cy="2143125"/>
          </a:xfrm>
          <a:prstGeom prst="rect">
            <a:avLst/>
          </a:prstGeom>
        </p:spPr>
      </p:pic>
    </p:spTree>
    <p:extLst>
      <p:ext uri="{BB962C8B-B14F-4D97-AF65-F5344CB8AC3E}">
        <p14:creationId xmlns:p14="http://schemas.microsoft.com/office/powerpoint/2010/main" val="1339367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873DD-53D7-7D09-32F0-0C265306B161}"/>
              </a:ext>
            </a:extLst>
          </p:cNvPr>
          <p:cNvSpPr>
            <a:spLocks noGrp="1"/>
          </p:cNvSpPr>
          <p:nvPr>
            <p:ph idx="1"/>
          </p:nvPr>
        </p:nvSpPr>
        <p:spPr>
          <a:xfrm>
            <a:off x="838200" y="1644073"/>
            <a:ext cx="10515600" cy="4368800"/>
          </a:xfrm>
        </p:spPr>
        <p:txBody>
          <a:bodyPr>
            <a:normAutofit fontScale="62500" lnSpcReduction="20000"/>
          </a:bodyPr>
          <a:lstStyle/>
          <a:p>
            <a:pPr marL="0" indent="0">
              <a:lnSpc>
                <a:spcPct val="120000"/>
              </a:lnSpc>
              <a:buNone/>
            </a:pPr>
            <a:r>
              <a:rPr lang="en-US" sz="4000" b="1" dirty="0"/>
              <a:t>A set of techniques and methods for assessing student performance on a regular and frequent bases so that instructional decisions will be made that result in improved outcomes for students.</a:t>
            </a:r>
          </a:p>
          <a:p>
            <a:pPr>
              <a:lnSpc>
                <a:spcPct val="120000"/>
              </a:lnSpc>
            </a:pPr>
            <a:r>
              <a:rPr lang="en-US" sz="4000" dirty="0"/>
              <a:t>A scientifically based practice</a:t>
            </a:r>
          </a:p>
          <a:p>
            <a:pPr lvl="1">
              <a:lnSpc>
                <a:spcPct val="120000"/>
              </a:lnSpc>
            </a:pPr>
            <a:r>
              <a:rPr lang="en-US" sz="3600" dirty="0"/>
              <a:t>Assesses students’ progress toward a goal- ensure that what you are measuring aligns with the student’s goal</a:t>
            </a:r>
          </a:p>
          <a:p>
            <a:pPr lvl="2">
              <a:lnSpc>
                <a:spcPct val="120000"/>
              </a:lnSpc>
            </a:pPr>
            <a:r>
              <a:rPr lang="en-US" sz="3200" dirty="0"/>
              <a:t>Frequent</a:t>
            </a:r>
          </a:p>
          <a:p>
            <a:pPr lvl="2">
              <a:lnSpc>
                <a:spcPct val="120000"/>
              </a:lnSpc>
            </a:pPr>
            <a:r>
              <a:rPr lang="en-US" sz="3200" dirty="0"/>
              <a:t>Ongoing</a:t>
            </a:r>
          </a:p>
          <a:p>
            <a:pPr lvl="2">
              <a:lnSpc>
                <a:spcPct val="120000"/>
              </a:lnSpc>
            </a:pPr>
            <a:r>
              <a:rPr lang="en-US" sz="3200" dirty="0"/>
              <a:t>Quick</a:t>
            </a:r>
          </a:p>
          <a:p>
            <a:pPr lvl="1">
              <a:lnSpc>
                <a:spcPct val="120000"/>
              </a:lnSpc>
            </a:pPr>
            <a:r>
              <a:rPr lang="en-US" sz="3600" dirty="0"/>
              <a:t>Evaluates effectiveness of instruction</a:t>
            </a:r>
          </a:p>
        </p:txBody>
      </p:sp>
      <p:sp>
        <p:nvSpPr>
          <p:cNvPr id="3" name="Title 2">
            <a:extLst>
              <a:ext uri="{FF2B5EF4-FFF2-40B4-BE49-F238E27FC236}">
                <a16:creationId xmlns:a16="http://schemas.microsoft.com/office/drawing/2014/main" id="{238D019D-B5BF-39D8-4037-FE3AB958BC95}"/>
              </a:ext>
            </a:extLst>
          </p:cNvPr>
          <p:cNvSpPr>
            <a:spLocks noGrp="1"/>
          </p:cNvSpPr>
          <p:nvPr>
            <p:ph type="title"/>
          </p:nvPr>
        </p:nvSpPr>
        <p:spPr/>
        <p:txBody>
          <a:bodyPr/>
          <a:lstStyle/>
          <a:p>
            <a:r>
              <a:rPr lang="en-US"/>
              <a:t>What is progress monitoring</a:t>
            </a:r>
          </a:p>
        </p:txBody>
      </p:sp>
    </p:spTree>
    <p:extLst>
      <p:ext uri="{BB962C8B-B14F-4D97-AF65-F5344CB8AC3E}">
        <p14:creationId xmlns:p14="http://schemas.microsoft.com/office/powerpoint/2010/main" val="345448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KIAS: The KSDE Web Application</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i="1">
                <a:solidFill>
                  <a:srgbClr val="12284C"/>
                </a:solidFill>
              </a:rPr>
              <a:t>New users must register for </a:t>
            </a:r>
            <a:r>
              <a:rPr lang="en-US" sz="2400"/>
              <a:t>a new Common Authentication Login.</a:t>
            </a:r>
          </a:p>
          <a:p>
            <a:pPr marL="285750" indent="-285750">
              <a:spcAft>
                <a:spcPts val="600"/>
              </a:spcAft>
              <a:buFont typeface="Arial" panose="020B0604020202020204" pitchFamily="34" charset="0"/>
              <a:buChar char="•"/>
            </a:pPr>
            <a:r>
              <a:rPr lang="en-US" sz="2400"/>
              <a:t>Users will be notified when access is approved.</a:t>
            </a:r>
          </a:p>
          <a:p>
            <a:pPr marL="285750" indent="-285750">
              <a:spcAft>
                <a:spcPts val="600"/>
              </a:spcAft>
              <a:buFont typeface="Arial" panose="020B0604020202020204" pitchFamily="34" charset="0"/>
              <a:buChar char="•"/>
            </a:pPr>
            <a:r>
              <a:rPr lang="en-US" sz="2400"/>
              <a:t>Depending on the new user’s account type, after approval, they may need to be promoted (see </a:t>
            </a:r>
            <a:r>
              <a:rPr lang="en-US" sz="2400">
                <a:hlinkClick r:id="rId4"/>
              </a:rPr>
              <a:t>Quick Start Guide</a:t>
            </a:r>
            <a:r>
              <a:rPr lang="en-US" sz="2400"/>
              <a:t>).</a:t>
            </a:r>
          </a:p>
          <a:p>
            <a:pPr marL="285750" indent="-285750">
              <a:spcAft>
                <a:spcPts val="600"/>
              </a:spcAft>
              <a:buFont typeface="Arial" panose="020B0604020202020204" pitchFamily="34" charset="0"/>
              <a:buChar char="•"/>
            </a:pPr>
            <a:r>
              <a:rPr lang="en-US" sz="2400"/>
              <a:t>Never share login information with anyone.</a:t>
            </a:r>
          </a:p>
        </p:txBody>
      </p:sp>
      <p:sp>
        <p:nvSpPr>
          <p:cNvPr id="10" name="TextBox 9">
            <a:extLst>
              <a:ext uri="{FF2B5EF4-FFF2-40B4-BE49-F238E27FC236}">
                <a16:creationId xmlns:a16="http://schemas.microsoft.com/office/drawing/2014/main" id="{7FADFD07-973E-46E8-ABD9-A8B20C77B4CA}"/>
              </a:ext>
            </a:extLst>
          </p:cNvPr>
          <p:cNvSpPr txBox="1"/>
          <p:nvPr/>
        </p:nvSpPr>
        <p:spPr>
          <a:xfrm>
            <a:off x="458584" y="5141730"/>
            <a:ext cx="5054141" cy="369332"/>
          </a:xfrm>
          <a:prstGeom prst="rect">
            <a:avLst/>
          </a:prstGeom>
          <a:noFill/>
          <a:ln>
            <a:solidFill>
              <a:schemeClr val="accent5"/>
            </a:solidFill>
          </a:ln>
        </p:spPr>
        <p:txBody>
          <a:bodyPr wrap="none" rtlCol="0">
            <a:spAutoFit/>
          </a:bodyPr>
          <a:lstStyle/>
          <a:p>
            <a:r>
              <a:rPr lang="en-US" b="1">
                <a:solidFill>
                  <a:schemeClr val="accent2">
                    <a:lumMod val="50000"/>
                    <a:lumOff val="50000"/>
                  </a:schemeClr>
                </a:solidFill>
                <a:hlinkClick r:id="rId5">
                  <a:extLst>
                    <a:ext uri="{A12FA001-AC4F-418D-AE19-62706E023703}">
                      <ahyp:hlinkClr xmlns:ahyp="http://schemas.microsoft.com/office/drawing/2018/hyperlinkcolor" val="tx"/>
                    </a:ext>
                  </a:extLst>
                </a:hlinkClick>
              </a:rPr>
              <a:t>https://apps.ksde.org/authentication/login.aspx</a:t>
            </a:r>
            <a:endParaRPr lang="en-US" b="1">
              <a:solidFill>
                <a:schemeClr val="accent2">
                  <a:lumMod val="50000"/>
                  <a:lumOff val="50000"/>
                </a:schemeClr>
              </a:solidFill>
            </a:endParaRPr>
          </a:p>
        </p:txBody>
      </p:sp>
      <p:sp>
        <p:nvSpPr>
          <p:cNvPr id="4" name="TextBox 3">
            <a:extLst>
              <a:ext uri="{FF2B5EF4-FFF2-40B4-BE49-F238E27FC236}">
                <a16:creationId xmlns:a16="http://schemas.microsoft.com/office/drawing/2014/main" id="{009ECA9D-01CE-30C2-D4CA-A2F7AC600C52}"/>
              </a:ext>
            </a:extLst>
          </p:cNvPr>
          <p:cNvSpPr txBox="1"/>
          <p:nvPr/>
        </p:nvSpPr>
        <p:spPr>
          <a:xfrm>
            <a:off x="455220" y="5660571"/>
            <a:ext cx="4890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333FF"/>
                </a:solidFill>
                <a:highlight>
                  <a:srgbClr val="FFFF00"/>
                </a:highlight>
                <a:latin typeface="Open Sans"/>
                <a:ea typeface="Open Sans"/>
                <a:cs typeface="Helvetica"/>
                <a:hlinkClick r:id="rId6"/>
              </a:rPr>
              <a:t>Registering and Making Account Changes for KIAS - Kansas Integrated Accountability System</a:t>
            </a:r>
            <a:r>
              <a:rPr lang="en-US" sz="1200" dirty="0">
                <a:solidFill>
                  <a:srgbClr val="000000"/>
                </a:solidFill>
                <a:highlight>
                  <a:srgbClr val="FFFF00"/>
                </a:highlight>
                <a:latin typeface="Open Sans"/>
                <a:ea typeface="Open Sans"/>
                <a:cs typeface="Helvetica"/>
              </a:rPr>
              <a:t> (PDF)</a:t>
            </a:r>
            <a:endParaRPr lang="en-US" sz="1200" dirty="0">
              <a:highlight>
                <a:srgbClr val="FFFF00"/>
              </a:highlight>
              <a:latin typeface="Open Sans"/>
              <a:ea typeface="Open Sans"/>
            </a:endParaRPr>
          </a:p>
        </p:txBody>
      </p:sp>
      <p:pic>
        <p:nvPicPr>
          <p:cNvPr id="3" name="Picture 2" descr="screen shot image of User Login for KSDE Web Applications">
            <a:extLst>
              <a:ext uri="{FF2B5EF4-FFF2-40B4-BE49-F238E27FC236}">
                <a16:creationId xmlns:a16="http://schemas.microsoft.com/office/drawing/2014/main" id="{0FAA334B-493A-48C6-B17D-94ECD9935AB4}"/>
              </a:ext>
            </a:extLst>
          </p:cNvPr>
          <p:cNvPicPr>
            <a:picLocks noChangeAspect="1"/>
          </p:cNvPicPr>
          <p:nvPr/>
        </p:nvPicPr>
        <p:blipFill>
          <a:blip r:embed="rId7"/>
          <a:stretch>
            <a:fillRect/>
          </a:stretch>
        </p:blipFill>
        <p:spPr>
          <a:xfrm>
            <a:off x="5428117" y="1287126"/>
            <a:ext cx="6222706" cy="4735722"/>
          </a:xfrm>
          <a:prstGeom prst="rect">
            <a:avLst/>
          </a:prstGeom>
        </p:spPr>
      </p:pic>
      <mc:AlternateContent xmlns:mc="http://schemas.openxmlformats.org/markup-compatibility/2006" xmlns:p14="http://schemas.microsoft.com/office/powerpoint/2010/main">
        <mc:Choice Requires="p14">
          <p:contentPart p14:bwMode="auto" r:id="rId8">
            <p14:nvContentPartPr>
              <p14:cNvPr id="9" name="Ink 3" descr="Red circle around the New User Registration on the User Login for KSDE Web Applicaitons">
                <a:extLst>
                  <a:ext uri="{FF2B5EF4-FFF2-40B4-BE49-F238E27FC236}">
                    <a16:creationId xmlns:a16="http://schemas.microsoft.com/office/drawing/2014/main" id="{C457CD8D-FC8A-45FE-9EBB-00CF42F9B56D}"/>
                  </a:ext>
                </a:extLst>
              </p14:cNvPr>
              <p14:cNvContentPartPr/>
              <p14:nvPr/>
            </p14:nvContentPartPr>
            <p14:xfrm>
              <a:off x="5352983" y="4909002"/>
              <a:ext cx="6075360" cy="1209240"/>
            </p14:xfrm>
          </p:contentPart>
        </mc:Choice>
        <mc:Fallback xmlns="">
          <p:pic>
            <p:nvPicPr>
              <p:cNvPr id="9" name="Ink 3" descr="Red circle around the New User Registration on the User Login for KSDE Web Applicaitons">
                <a:extLst>
                  <a:ext uri="{FF2B5EF4-FFF2-40B4-BE49-F238E27FC236}">
                    <a16:creationId xmlns:a16="http://schemas.microsoft.com/office/drawing/2014/main" id="{C457CD8D-FC8A-45FE-9EBB-00CF42F9B56D}"/>
                  </a:ext>
                </a:extLst>
              </p:cNvPr>
              <p:cNvPicPr/>
              <p:nvPr/>
            </p:nvPicPr>
            <p:blipFill>
              <a:blip r:embed="rId9"/>
              <a:stretch>
                <a:fillRect/>
              </a:stretch>
            </p:blipFill>
            <p:spPr>
              <a:xfrm>
                <a:off x="5334983" y="4891002"/>
                <a:ext cx="6111000" cy="1244880"/>
              </a:xfrm>
              <a:prstGeom prst="rect">
                <a:avLst/>
              </a:prstGeom>
            </p:spPr>
          </p:pic>
        </mc:Fallback>
      </mc:AlternateContent>
    </p:spTree>
    <p:custDataLst>
      <p:tags r:id="rId1"/>
    </p:custDataLst>
    <p:extLst>
      <p:ext uri="{BB962C8B-B14F-4D97-AF65-F5344CB8AC3E}">
        <p14:creationId xmlns:p14="http://schemas.microsoft.com/office/powerpoint/2010/main" val="2997681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50EE2-CA7A-EF34-B19A-FB248286503F}"/>
              </a:ext>
            </a:extLst>
          </p:cNvPr>
          <p:cNvSpPr>
            <a:spLocks noGrp="1"/>
          </p:cNvSpPr>
          <p:nvPr>
            <p:ph idx="1"/>
          </p:nvPr>
        </p:nvSpPr>
        <p:spPr/>
        <p:txBody>
          <a:bodyPr>
            <a:normAutofit/>
          </a:bodyPr>
          <a:lstStyle/>
          <a:p>
            <a:r>
              <a:rPr lang="en-US" sz="3200"/>
              <a:t>It’s part of specially designed instruction.</a:t>
            </a:r>
          </a:p>
          <a:p>
            <a:r>
              <a:rPr lang="en-US" sz="3200"/>
              <a:t>It helps teachers know when to take action:</a:t>
            </a:r>
          </a:p>
          <a:p>
            <a:pPr lvl="1"/>
            <a:r>
              <a:rPr lang="en-US" sz="3200"/>
              <a:t>Change instructional practices</a:t>
            </a:r>
          </a:p>
          <a:p>
            <a:pPr lvl="1"/>
            <a:r>
              <a:rPr lang="en-US" sz="3200"/>
              <a:t>Adjust curriculum</a:t>
            </a:r>
          </a:p>
          <a:p>
            <a:pPr lvl="1"/>
            <a:r>
              <a:rPr lang="en-US" sz="3200"/>
              <a:t>Add services and supports</a:t>
            </a:r>
          </a:p>
          <a:p>
            <a:r>
              <a:rPr lang="en-US" sz="3200"/>
              <a:t>It results in improved outcomes for all students.</a:t>
            </a:r>
          </a:p>
          <a:p>
            <a:r>
              <a:rPr lang="en-US" sz="3200"/>
              <a:t>Promotes closing the achievement gap</a:t>
            </a:r>
          </a:p>
        </p:txBody>
      </p:sp>
      <p:sp>
        <p:nvSpPr>
          <p:cNvPr id="3" name="Title 2">
            <a:extLst>
              <a:ext uri="{FF2B5EF4-FFF2-40B4-BE49-F238E27FC236}">
                <a16:creationId xmlns:a16="http://schemas.microsoft.com/office/drawing/2014/main" id="{2F56714C-0CEF-9B0B-5486-D5A63A95FDD8}"/>
              </a:ext>
            </a:extLst>
          </p:cNvPr>
          <p:cNvSpPr>
            <a:spLocks noGrp="1"/>
          </p:cNvSpPr>
          <p:nvPr>
            <p:ph type="title"/>
          </p:nvPr>
        </p:nvSpPr>
        <p:spPr/>
        <p:txBody>
          <a:bodyPr/>
          <a:lstStyle/>
          <a:p>
            <a:r>
              <a:rPr lang="en-US"/>
              <a:t>Why is Progress Monitoring Important?</a:t>
            </a:r>
          </a:p>
        </p:txBody>
      </p:sp>
    </p:spTree>
    <p:extLst>
      <p:ext uri="{BB962C8B-B14F-4D97-AF65-F5344CB8AC3E}">
        <p14:creationId xmlns:p14="http://schemas.microsoft.com/office/powerpoint/2010/main" val="35835582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46BA7-D6CF-31B9-6CF2-4FABF96713AA}"/>
              </a:ext>
            </a:extLst>
          </p:cNvPr>
          <p:cNvSpPr>
            <a:spLocks noGrp="1"/>
          </p:cNvSpPr>
          <p:nvPr>
            <p:ph type="title"/>
          </p:nvPr>
        </p:nvSpPr>
        <p:spPr/>
        <p:txBody>
          <a:bodyPr/>
          <a:lstStyle/>
          <a:p>
            <a:r>
              <a:rPr lang="en-US"/>
              <a:t>Progress Monitoring Process</a:t>
            </a:r>
          </a:p>
        </p:txBody>
      </p:sp>
      <p:graphicFrame>
        <p:nvGraphicFramePr>
          <p:cNvPr id="4" name="Content Placeholder 3" descr="Graphic representation showing the progress monitoring process: before to during to after">
            <a:extLst>
              <a:ext uri="{FF2B5EF4-FFF2-40B4-BE49-F238E27FC236}">
                <a16:creationId xmlns:a16="http://schemas.microsoft.com/office/drawing/2014/main" id="{C3DA8344-BF14-1400-326F-B64975EBF006}"/>
              </a:ext>
            </a:extLst>
          </p:cNvPr>
          <p:cNvGraphicFramePr>
            <a:graphicFrameLocks noGrp="1"/>
          </p:cNvGraphicFramePr>
          <p:nvPr>
            <p:ph idx="1"/>
            <p:extLst>
              <p:ext uri="{D42A27DB-BD31-4B8C-83A1-F6EECF244321}">
                <p14:modId xmlns:p14="http://schemas.microsoft.com/office/powerpoint/2010/main" val="3192415817"/>
              </p:ext>
            </p:extLst>
          </p:nvPr>
        </p:nvGraphicFramePr>
        <p:xfrm>
          <a:off x="242455" y="1436833"/>
          <a:ext cx="10515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E52C5D9A-D763-2735-7996-2DA73ACC3F7E}"/>
              </a:ext>
            </a:extLst>
          </p:cNvPr>
          <p:cNvSpPr/>
          <p:nvPr/>
        </p:nvSpPr>
        <p:spPr>
          <a:xfrm rot="8499140" flipH="1" flipV="1">
            <a:off x="9830157" y="2537226"/>
            <a:ext cx="1855798" cy="661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Responsive</a:t>
            </a:r>
          </a:p>
        </p:txBody>
      </p:sp>
      <p:sp>
        <p:nvSpPr>
          <p:cNvPr id="8" name="TextBox 7">
            <a:extLst>
              <a:ext uri="{FF2B5EF4-FFF2-40B4-BE49-F238E27FC236}">
                <a16:creationId xmlns:a16="http://schemas.microsoft.com/office/drawing/2014/main" id="{1B8D2F8A-1C1D-A496-3E9D-C85F0A1B3F28}"/>
              </a:ext>
            </a:extLst>
          </p:cNvPr>
          <p:cNvSpPr txBox="1"/>
          <p:nvPr/>
        </p:nvSpPr>
        <p:spPr>
          <a:xfrm>
            <a:off x="10987833" y="1644346"/>
            <a:ext cx="1406236" cy="646331"/>
          </a:xfrm>
          <a:prstGeom prst="rect">
            <a:avLst/>
          </a:prstGeom>
          <a:noFill/>
        </p:spPr>
        <p:txBody>
          <a:bodyPr wrap="square" rtlCol="0">
            <a:spAutoFit/>
          </a:bodyPr>
          <a:lstStyle/>
          <a:p>
            <a:r>
              <a:rPr lang="en-US"/>
              <a:t>Continue Plan</a:t>
            </a:r>
          </a:p>
        </p:txBody>
      </p:sp>
      <p:sp>
        <p:nvSpPr>
          <p:cNvPr id="7" name="Arrow: Right 6">
            <a:extLst>
              <a:ext uri="{FF2B5EF4-FFF2-40B4-BE49-F238E27FC236}">
                <a16:creationId xmlns:a16="http://schemas.microsoft.com/office/drawing/2014/main" id="{129F07F4-47EF-85CC-53DC-8CB7F3E43C22}"/>
              </a:ext>
            </a:extLst>
          </p:cNvPr>
          <p:cNvSpPr/>
          <p:nvPr/>
        </p:nvSpPr>
        <p:spPr>
          <a:xfrm rot="1417036">
            <a:off x="9809052" y="4383919"/>
            <a:ext cx="2175118" cy="75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Non-Responsive</a:t>
            </a:r>
          </a:p>
        </p:txBody>
      </p:sp>
      <p:sp>
        <p:nvSpPr>
          <p:cNvPr id="9" name="TextBox 8">
            <a:extLst>
              <a:ext uri="{FF2B5EF4-FFF2-40B4-BE49-F238E27FC236}">
                <a16:creationId xmlns:a16="http://schemas.microsoft.com/office/drawing/2014/main" id="{3772D01D-0D0C-C1BD-58E4-FCB3917B3CEC}"/>
              </a:ext>
            </a:extLst>
          </p:cNvPr>
          <p:cNvSpPr txBox="1"/>
          <p:nvPr/>
        </p:nvSpPr>
        <p:spPr>
          <a:xfrm>
            <a:off x="11115964" y="5322815"/>
            <a:ext cx="1667161" cy="646331"/>
          </a:xfrm>
          <a:prstGeom prst="rect">
            <a:avLst/>
          </a:prstGeom>
          <a:noFill/>
        </p:spPr>
        <p:txBody>
          <a:bodyPr wrap="square" rtlCol="0">
            <a:spAutoFit/>
          </a:bodyPr>
          <a:lstStyle/>
          <a:p>
            <a:r>
              <a:rPr lang="en-US"/>
              <a:t>Make a Change</a:t>
            </a:r>
          </a:p>
        </p:txBody>
      </p:sp>
      <p:sp>
        <p:nvSpPr>
          <p:cNvPr id="10" name="TextBox 9">
            <a:extLst>
              <a:ext uri="{FF2B5EF4-FFF2-40B4-BE49-F238E27FC236}">
                <a16:creationId xmlns:a16="http://schemas.microsoft.com/office/drawing/2014/main" id="{40099122-D358-EBE5-E727-07B87201CFF9}"/>
              </a:ext>
            </a:extLst>
          </p:cNvPr>
          <p:cNvSpPr txBox="1"/>
          <p:nvPr/>
        </p:nvSpPr>
        <p:spPr>
          <a:xfrm>
            <a:off x="501049" y="5969146"/>
            <a:ext cx="8975460" cy="369332"/>
          </a:xfrm>
          <a:prstGeom prst="rect">
            <a:avLst/>
          </a:prstGeom>
          <a:noFill/>
        </p:spPr>
        <p:txBody>
          <a:bodyPr wrap="square" rtlCol="0">
            <a:spAutoFit/>
          </a:bodyPr>
          <a:lstStyle/>
          <a:p>
            <a:r>
              <a:rPr lang="en-US"/>
              <a:t>Practical Progress Monitoring (CEC 2023)</a:t>
            </a:r>
          </a:p>
        </p:txBody>
      </p:sp>
    </p:spTree>
    <p:extLst>
      <p:ext uri="{BB962C8B-B14F-4D97-AF65-F5344CB8AC3E}">
        <p14:creationId xmlns:p14="http://schemas.microsoft.com/office/powerpoint/2010/main" val="18425087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pg 1 of the progress monitoring plan from Stetson and Associates">
            <a:extLst>
              <a:ext uri="{FF2B5EF4-FFF2-40B4-BE49-F238E27FC236}">
                <a16:creationId xmlns:a16="http://schemas.microsoft.com/office/drawing/2014/main" id="{A146D95F-48F8-4327-5140-942EA19177C7}"/>
              </a:ext>
            </a:extLst>
          </p:cNvPr>
          <p:cNvPicPr>
            <a:picLocks noGrp="1" noChangeAspect="1"/>
          </p:cNvPicPr>
          <p:nvPr>
            <p:ph idx="1"/>
          </p:nvPr>
        </p:nvPicPr>
        <p:blipFill>
          <a:blip r:embed="rId3"/>
          <a:stretch>
            <a:fillRect/>
          </a:stretch>
        </p:blipFill>
        <p:spPr>
          <a:xfrm>
            <a:off x="190361" y="1395268"/>
            <a:ext cx="6103204" cy="4532313"/>
          </a:xfrm>
        </p:spPr>
      </p:pic>
      <p:sp>
        <p:nvSpPr>
          <p:cNvPr id="3" name="Title 2">
            <a:extLst>
              <a:ext uri="{FF2B5EF4-FFF2-40B4-BE49-F238E27FC236}">
                <a16:creationId xmlns:a16="http://schemas.microsoft.com/office/drawing/2014/main" id="{2E7EA199-6A4C-4B07-2647-F10CA808EEF9}"/>
              </a:ext>
            </a:extLst>
          </p:cNvPr>
          <p:cNvSpPr>
            <a:spLocks noGrp="1"/>
          </p:cNvSpPr>
          <p:nvPr>
            <p:ph type="title"/>
          </p:nvPr>
        </p:nvSpPr>
        <p:spPr/>
        <p:txBody>
          <a:bodyPr>
            <a:normAutofit/>
          </a:bodyPr>
          <a:lstStyle/>
          <a:p>
            <a:r>
              <a:rPr lang="en-US">
                <a:hlinkClick r:id="rId4"/>
              </a:rPr>
              <a:t>Progress Monitoring Plan</a:t>
            </a:r>
            <a:endParaRPr lang="en-US" sz="1100"/>
          </a:p>
        </p:txBody>
      </p:sp>
      <p:pic>
        <p:nvPicPr>
          <p:cNvPr id="7" name="Picture 6" descr="Screenshot image of pg 2 of the progress monitoring plan from Stetson and Associates">
            <a:extLst>
              <a:ext uri="{FF2B5EF4-FFF2-40B4-BE49-F238E27FC236}">
                <a16:creationId xmlns:a16="http://schemas.microsoft.com/office/drawing/2014/main" id="{D67DDFC5-D4C0-D194-932A-C3E2C8AA6217}"/>
              </a:ext>
            </a:extLst>
          </p:cNvPr>
          <p:cNvPicPr>
            <a:picLocks noChangeAspect="1"/>
          </p:cNvPicPr>
          <p:nvPr/>
        </p:nvPicPr>
        <p:blipFill>
          <a:blip r:embed="rId5"/>
          <a:stretch>
            <a:fillRect/>
          </a:stretch>
        </p:blipFill>
        <p:spPr>
          <a:xfrm>
            <a:off x="6414171" y="1690688"/>
            <a:ext cx="5587468" cy="4103132"/>
          </a:xfrm>
          <a:prstGeom prst="rect">
            <a:avLst/>
          </a:prstGeom>
        </p:spPr>
      </p:pic>
    </p:spTree>
    <p:extLst>
      <p:ext uri="{BB962C8B-B14F-4D97-AF65-F5344CB8AC3E}">
        <p14:creationId xmlns:p14="http://schemas.microsoft.com/office/powerpoint/2010/main" val="3275132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image of student friendly writing rubrics for ideas and content, word choice, and conventions ">
            <a:extLst>
              <a:ext uri="{FF2B5EF4-FFF2-40B4-BE49-F238E27FC236}">
                <a16:creationId xmlns:a16="http://schemas.microsoft.com/office/drawing/2014/main" id="{451EF888-4320-5788-0BA0-EF56DF4C7E94}"/>
              </a:ext>
            </a:extLst>
          </p:cNvPr>
          <p:cNvPicPr>
            <a:picLocks noGrp="1" noChangeAspect="1"/>
          </p:cNvPicPr>
          <p:nvPr>
            <p:ph sz="half" idx="1"/>
          </p:nvPr>
        </p:nvPicPr>
        <p:blipFill>
          <a:blip r:embed="rId3"/>
          <a:stretch>
            <a:fillRect/>
          </a:stretch>
        </p:blipFill>
        <p:spPr>
          <a:xfrm>
            <a:off x="152400" y="1457453"/>
            <a:ext cx="5867400" cy="4555249"/>
          </a:xfrm>
        </p:spPr>
      </p:pic>
      <p:pic>
        <p:nvPicPr>
          <p:cNvPr id="9" name="Content Placeholder 8" descr="screenshot image of student friendly writing rubrics for organization, voice, and sentence fluency">
            <a:extLst>
              <a:ext uri="{FF2B5EF4-FFF2-40B4-BE49-F238E27FC236}">
                <a16:creationId xmlns:a16="http://schemas.microsoft.com/office/drawing/2014/main" id="{0D4E0C76-8F8A-A009-E99C-AA679C93E7A7}"/>
              </a:ext>
            </a:extLst>
          </p:cNvPr>
          <p:cNvPicPr>
            <a:picLocks noGrp="1" noChangeAspect="1"/>
          </p:cNvPicPr>
          <p:nvPr>
            <p:ph sz="half" idx="2"/>
          </p:nvPr>
        </p:nvPicPr>
        <p:blipFill>
          <a:blip r:embed="rId4"/>
          <a:stretch>
            <a:fillRect/>
          </a:stretch>
        </p:blipFill>
        <p:spPr>
          <a:xfrm>
            <a:off x="6172199" y="1457454"/>
            <a:ext cx="5896545" cy="4537516"/>
          </a:xfrm>
        </p:spPr>
      </p:pic>
      <p:sp>
        <p:nvSpPr>
          <p:cNvPr id="3" name="Title 2">
            <a:extLst>
              <a:ext uri="{FF2B5EF4-FFF2-40B4-BE49-F238E27FC236}">
                <a16:creationId xmlns:a16="http://schemas.microsoft.com/office/drawing/2014/main" id="{F799CBF8-046C-8457-8D05-E517F2F35EBC}"/>
              </a:ext>
            </a:extLst>
          </p:cNvPr>
          <p:cNvSpPr>
            <a:spLocks noGrp="1"/>
          </p:cNvSpPr>
          <p:nvPr>
            <p:ph type="title"/>
          </p:nvPr>
        </p:nvSpPr>
        <p:spPr/>
        <p:txBody>
          <a:bodyPr>
            <a:normAutofit/>
          </a:bodyPr>
          <a:lstStyle/>
          <a:p>
            <a:r>
              <a:rPr lang="en-US">
                <a:hlinkClick r:id="rId5"/>
              </a:rPr>
              <a:t>Writing Rubrics</a:t>
            </a:r>
            <a:endParaRPr lang="en-US" sz="1800"/>
          </a:p>
        </p:txBody>
      </p:sp>
    </p:spTree>
    <p:extLst>
      <p:ext uri="{BB962C8B-B14F-4D97-AF65-F5344CB8AC3E}">
        <p14:creationId xmlns:p14="http://schemas.microsoft.com/office/powerpoint/2010/main" val="3218954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02803-3700-67B3-4920-E0115AEED873}"/>
              </a:ext>
            </a:extLst>
          </p:cNvPr>
          <p:cNvSpPr>
            <a:spLocks noGrp="1"/>
          </p:cNvSpPr>
          <p:nvPr>
            <p:ph type="title"/>
          </p:nvPr>
        </p:nvSpPr>
        <p:spPr/>
        <p:txBody>
          <a:bodyPr>
            <a:normAutofit fontScale="90000"/>
          </a:bodyPr>
          <a:lstStyle/>
          <a:p>
            <a:r>
              <a:rPr lang="en-US">
                <a:hlinkClick r:id="rId3"/>
              </a:rPr>
              <a:t>Middle School and High School Collaboration Rubric</a:t>
            </a:r>
            <a:endParaRPr lang="en-US"/>
          </a:p>
        </p:txBody>
      </p:sp>
      <p:sp>
        <p:nvSpPr>
          <p:cNvPr id="7" name="Text Placeholder 6">
            <a:extLst>
              <a:ext uri="{FF2B5EF4-FFF2-40B4-BE49-F238E27FC236}">
                <a16:creationId xmlns:a16="http://schemas.microsoft.com/office/drawing/2014/main" id="{359E6C47-9958-D860-EFE2-6BDB5940AB5F}"/>
              </a:ext>
            </a:extLst>
          </p:cNvPr>
          <p:cNvSpPr>
            <a:spLocks noGrp="1"/>
          </p:cNvSpPr>
          <p:nvPr>
            <p:ph type="body" sz="half" idx="2"/>
          </p:nvPr>
        </p:nvSpPr>
        <p:spPr/>
        <p:txBody>
          <a:bodyPr/>
          <a:lstStyle/>
          <a:p>
            <a:endParaRPr lang="en-US"/>
          </a:p>
          <a:p>
            <a:r>
              <a:rPr lang="en-US">
                <a:hlinkClick r:id="rId4"/>
              </a:rPr>
              <a:t>Examples of Other Rubrics</a:t>
            </a:r>
            <a:endParaRPr lang="en-US"/>
          </a:p>
        </p:txBody>
      </p:sp>
      <p:pic>
        <p:nvPicPr>
          <p:cNvPr id="9" name="Picture 8" descr="Screen shot image of middle school and high school collaboration rubric">
            <a:extLst>
              <a:ext uri="{FF2B5EF4-FFF2-40B4-BE49-F238E27FC236}">
                <a16:creationId xmlns:a16="http://schemas.microsoft.com/office/drawing/2014/main" id="{9267045E-CC46-0914-FDA2-D8EF3ECE52BA}"/>
              </a:ext>
            </a:extLst>
          </p:cNvPr>
          <p:cNvPicPr>
            <a:picLocks noChangeAspect="1"/>
          </p:cNvPicPr>
          <p:nvPr/>
        </p:nvPicPr>
        <p:blipFill>
          <a:blip r:embed="rId5"/>
          <a:stretch>
            <a:fillRect/>
          </a:stretch>
        </p:blipFill>
        <p:spPr>
          <a:xfrm>
            <a:off x="5726882" y="153988"/>
            <a:ext cx="5309079" cy="5721927"/>
          </a:xfrm>
          <a:prstGeom prst="rect">
            <a:avLst/>
          </a:prstGeom>
        </p:spPr>
      </p:pic>
    </p:spTree>
    <p:extLst>
      <p:ext uri="{BB962C8B-B14F-4D97-AF65-F5344CB8AC3E}">
        <p14:creationId xmlns:p14="http://schemas.microsoft.com/office/powerpoint/2010/main" val="1259380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2B9B8-0D18-8A76-B339-D9690D5D269B}"/>
              </a:ext>
            </a:extLst>
          </p:cNvPr>
          <p:cNvSpPr>
            <a:spLocks noGrp="1"/>
          </p:cNvSpPr>
          <p:nvPr>
            <p:ph idx="1"/>
          </p:nvPr>
        </p:nvSpPr>
        <p:spPr>
          <a:xfrm>
            <a:off x="838200" y="1644073"/>
            <a:ext cx="8319655" cy="4532890"/>
          </a:xfrm>
        </p:spPr>
        <p:txBody>
          <a:bodyPr>
            <a:normAutofit/>
          </a:bodyPr>
          <a:lstStyle/>
          <a:p>
            <a:pPr marL="514350" indent="-514350">
              <a:buFont typeface="+mj-lt"/>
              <a:buAutoNum type="arabicPeriod"/>
            </a:pPr>
            <a:r>
              <a:rPr lang="en-US" dirty="0"/>
              <a:t>Curriculum Based Measures (CBM)</a:t>
            </a:r>
          </a:p>
          <a:p>
            <a:pPr marL="514350" indent="-514350">
              <a:buFont typeface="+mj-lt"/>
              <a:buAutoNum type="arabicPeriod"/>
            </a:pPr>
            <a:r>
              <a:rPr lang="en-US" dirty="0"/>
              <a:t>Teacher Developed Assessments</a:t>
            </a:r>
          </a:p>
          <a:p>
            <a:pPr marL="514350" indent="-514350">
              <a:buFont typeface="+mj-lt"/>
              <a:buAutoNum type="arabicPeriod"/>
            </a:pPr>
            <a:r>
              <a:rPr lang="en-US" dirty="0"/>
              <a:t>Brief/in the moment student responding</a:t>
            </a:r>
          </a:p>
          <a:p>
            <a:pPr marL="514350" indent="-514350">
              <a:buFont typeface="+mj-lt"/>
              <a:buAutoNum type="arabicPeriod"/>
            </a:pPr>
            <a:r>
              <a:rPr lang="en-US" dirty="0"/>
              <a:t>Entrance/Exit Tickets</a:t>
            </a:r>
          </a:p>
          <a:p>
            <a:pPr marL="514350" indent="-514350">
              <a:buFont typeface="+mj-lt"/>
              <a:buAutoNum type="arabicPeriod"/>
            </a:pPr>
            <a:r>
              <a:rPr lang="en-US" dirty="0"/>
              <a:t>Observation</a:t>
            </a:r>
          </a:p>
          <a:p>
            <a:pPr marL="514350" indent="-514350">
              <a:buFont typeface="+mj-lt"/>
              <a:buAutoNum type="arabicPeriod"/>
            </a:pPr>
            <a:endParaRPr lang="en-US" dirty="0"/>
          </a:p>
          <a:p>
            <a:pPr marL="0" indent="0">
              <a:buNone/>
            </a:pPr>
            <a:r>
              <a:rPr lang="en-US" dirty="0">
                <a:hlinkClick r:id="rId3"/>
              </a:rPr>
              <a:t>IRIS Module: Intensive Intervention (Part 2): Collecting and Analyzing Data for Data-Based Individualization</a:t>
            </a:r>
            <a:endParaRPr lang="en-US" dirty="0"/>
          </a:p>
        </p:txBody>
      </p:sp>
      <p:sp>
        <p:nvSpPr>
          <p:cNvPr id="3" name="Title 2">
            <a:extLst>
              <a:ext uri="{FF2B5EF4-FFF2-40B4-BE49-F238E27FC236}">
                <a16:creationId xmlns:a16="http://schemas.microsoft.com/office/drawing/2014/main" id="{890BD0F3-2F65-D22A-F9B2-5AC8E75810F9}"/>
              </a:ext>
            </a:extLst>
          </p:cNvPr>
          <p:cNvSpPr>
            <a:spLocks noGrp="1"/>
          </p:cNvSpPr>
          <p:nvPr>
            <p:ph type="title"/>
          </p:nvPr>
        </p:nvSpPr>
        <p:spPr/>
        <p:txBody>
          <a:bodyPr/>
          <a:lstStyle/>
          <a:p>
            <a:r>
              <a:rPr lang="en-US"/>
              <a:t>Techniques for Progress Monitoring</a:t>
            </a:r>
          </a:p>
        </p:txBody>
      </p:sp>
      <p:pic>
        <p:nvPicPr>
          <p:cNvPr id="5" name="Picture 4" descr="QR code to the IRIS Module: Intensive Intervention Part 2">
            <a:extLst>
              <a:ext uri="{FF2B5EF4-FFF2-40B4-BE49-F238E27FC236}">
                <a16:creationId xmlns:a16="http://schemas.microsoft.com/office/drawing/2014/main" id="{9A5C8F89-1AB3-6D3E-903D-F31B2144AE56}"/>
              </a:ext>
            </a:extLst>
          </p:cNvPr>
          <p:cNvPicPr>
            <a:picLocks noChangeAspect="1"/>
          </p:cNvPicPr>
          <p:nvPr/>
        </p:nvPicPr>
        <p:blipFill>
          <a:blip r:embed="rId4"/>
          <a:stretch>
            <a:fillRect/>
          </a:stretch>
        </p:blipFill>
        <p:spPr>
          <a:xfrm>
            <a:off x="8816240" y="3910518"/>
            <a:ext cx="2257559" cy="2256127"/>
          </a:xfrm>
          <a:prstGeom prst="rect">
            <a:avLst/>
          </a:prstGeom>
        </p:spPr>
      </p:pic>
    </p:spTree>
    <p:extLst>
      <p:ext uri="{BB962C8B-B14F-4D97-AF65-F5344CB8AC3E}">
        <p14:creationId xmlns:p14="http://schemas.microsoft.com/office/powerpoint/2010/main" val="1134736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01156-0FA9-BBE1-7196-8210BCE2A568}"/>
              </a:ext>
            </a:extLst>
          </p:cNvPr>
          <p:cNvSpPr>
            <a:spLocks noGrp="1"/>
          </p:cNvSpPr>
          <p:nvPr>
            <p:ph type="title"/>
          </p:nvPr>
        </p:nvSpPr>
        <p:spPr/>
        <p:txBody>
          <a:bodyPr/>
          <a:lstStyle/>
          <a:p>
            <a:r>
              <a:rPr lang="en-US"/>
              <a:t>Resources for Progress Monitoring</a:t>
            </a:r>
          </a:p>
        </p:txBody>
      </p:sp>
      <p:graphicFrame>
        <p:nvGraphicFramePr>
          <p:cNvPr id="4" name="Table 4">
            <a:extLst>
              <a:ext uri="{FF2B5EF4-FFF2-40B4-BE49-F238E27FC236}">
                <a16:creationId xmlns:a16="http://schemas.microsoft.com/office/drawing/2014/main" id="{95D7C1AC-030E-8EA7-5931-6387E69841A1}"/>
              </a:ext>
            </a:extLst>
          </p:cNvPr>
          <p:cNvGraphicFramePr>
            <a:graphicFrameLocks noGrp="1"/>
          </p:cNvGraphicFramePr>
          <p:nvPr>
            <p:ph idx="1"/>
            <p:extLst>
              <p:ext uri="{D42A27DB-BD31-4B8C-83A1-F6EECF244321}">
                <p14:modId xmlns:p14="http://schemas.microsoft.com/office/powerpoint/2010/main" val="2421644471"/>
              </p:ext>
            </p:extLst>
          </p:nvPr>
        </p:nvGraphicFramePr>
        <p:xfrm>
          <a:off x="3169227" y="1690688"/>
          <a:ext cx="5853545" cy="4257386"/>
        </p:xfrm>
        <a:graphic>
          <a:graphicData uri="http://schemas.openxmlformats.org/drawingml/2006/table">
            <a:tbl>
              <a:tblPr firstRow="1" bandRow="1">
                <a:tableStyleId>{793D81CF-94F2-401A-BA57-92F5A7B2D0C5}</a:tableStyleId>
              </a:tblPr>
              <a:tblGrid>
                <a:gridCol w="5853545">
                  <a:extLst>
                    <a:ext uri="{9D8B030D-6E8A-4147-A177-3AD203B41FA5}">
                      <a16:colId xmlns:a16="http://schemas.microsoft.com/office/drawing/2014/main" val="3340737419"/>
                    </a:ext>
                  </a:extLst>
                </a:gridCol>
              </a:tblGrid>
              <a:tr h="608198">
                <a:tc>
                  <a:txBody>
                    <a:bodyPr/>
                    <a:lstStyle/>
                    <a:p>
                      <a:r>
                        <a:rPr lang="en-US"/>
                        <a:t>Resource</a:t>
                      </a:r>
                    </a:p>
                  </a:txBody>
                  <a:tcPr/>
                </a:tc>
                <a:extLst>
                  <a:ext uri="{0D108BD9-81ED-4DB2-BD59-A6C34878D82A}">
                    <a16:rowId xmlns:a16="http://schemas.microsoft.com/office/drawing/2014/main" val="2415638169"/>
                  </a:ext>
                </a:extLst>
              </a:tr>
              <a:tr h="608198">
                <a:tc>
                  <a:txBody>
                    <a:bodyPr/>
                    <a:lstStyle/>
                    <a:p>
                      <a:r>
                        <a:rPr lang="en-US" dirty="0">
                          <a:hlinkClick r:id="rId3"/>
                        </a:rPr>
                        <a:t>Easy CBM</a:t>
                      </a:r>
                      <a:endParaRPr lang="en-US" dirty="0"/>
                    </a:p>
                  </a:txBody>
                  <a:tcPr/>
                </a:tc>
                <a:extLst>
                  <a:ext uri="{0D108BD9-81ED-4DB2-BD59-A6C34878D82A}">
                    <a16:rowId xmlns:a16="http://schemas.microsoft.com/office/drawing/2014/main" val="2204625014"/>
                  </a:ext>
                </a:extLst>
              </a:tr>
              <a:tr h="608198">
                <a:tc>
                  <a:txBody>
                    <a:bodyPr/>
                    <a:lstStyle/>
                    <a:p>
                      <a:r>
                        <a:rPr lang="en-US" dirty="0">
                          <a:hlinkClick r:id="rId4"/>
                        </a:rPr>
                        <a:t>IDEAs That Work (search for “progress monitoring”)</a:t>
                      </a:r>
                      <a:endParaRPr lang="en-US" dirty="0"/>
                    </a:p>
                  </a:txBody>
                  <a:tcPr/>
                </a:tc>
                <a:extLst>
                  <a:ext uri="{0D108BD9-81ED-4DB2-BD59-A6C34878D82A}">
                    <a16:rowId xmlns:a16="http://schemas.microsoft.com/office/drawing/2014/main" val="731957838"/>
                  </a:ext>
                </a:extLst>
              </a:tr>
              <a:tr h="608198">
                <a:tc>
                  <a:txBody>
                    <a:bodyPr/>
                    <a:lstStyle/>
                    <a:p>
                      <a:r>
                        <a:rPr lang="en-US" dirty="0">
                          <a:hlinkClick r:id="rId5"/>
                        </a:rPr>
                        <a:t>Intervention Central</a:t>
                      </a:r>
                      <a:endParaRPr lang="en-US" dirty="0"/>
                    </a:p>
                  </a:txBody>
                  <a:tcPr/>
                </a:tc>
                <a:extLst>
                  <a:ext uri="{0D108BD9-81ED-4DB2-BD59-A6C34878D82A}">
                    <a16:rowId xmlns:a16="http://schemas.microsoft.com/office/drawing/2014/main" val="3470901180"/>
                  </a:ext>
                </a:extLst>
              </a:tr>
              <a:tr h="608198">
                <a:tc>
                  <a:txBody>
                    <a:bodyPr/>
                    <a:lstStyle/>
                    <a:p>
                      <a:r>
                        <a:rPr lang="en-US" dirty="0">
                          <a:hlinkClick r:id="rId6"/>
                        </a:rPr>
                        <a:t>National Center on Intensive Intervention</a:t>
                      </a:r>
                      <a:endParaRPr lang="en-US" dirty="0"/>
                    </a:p>
                  </a:txBody>
                  <a:tcPr/>
                </a:tc>
                <a:extLst>
                  <a:ext uri="{0D108BD9-81ED-4DB2-BD59-A6C34878D82A}">
                    <a16:rowId xmlns:a16="http://schemas.microsoft.com/office/drawing/2014/main" val="2552918100"/>
                  </a:ext>
                </a:extLst>
              </a:tr>
              <a:tr h="608198">
                <a:tc>
                  <a:txBody>
                    <a:bodyPr/>
                    <a:lstStyle/>
                    <a:p>
                      <a:r>
                        <a:rPr lang="en-US" dirty="0">
                          <a:hlinkClick r:id="rId7"/>
                        </a:rPr>
                        <a:t>Research Institute on Progress Monitoring</a:t>
                      </a:r>
                      <a:endParaRPr lang="en-US" dirty="0"/>
                    </a:p>
                  </a:txBody>
                  <a:tcPr/>
                </a:tc>
                <a:extLst>
                  <a:ext uri="{0D108BD9-81ED-4DB2-BD59-A6C34878D82A}">
                    <a16:rowId xmlns:a16="http://schemas.microsoft.com/office/drawing/2014/main" val="3271771829"/>
                  </a:ext>
                </a:extLst>
              </a:tr>
              <a:tr h="608198">
                <a:tc>
                  <a:txBody>
                    <a:bodyPr/>
                    <a:lstStyle/>
                    <a:p>
                      <a:r>
                        <a:rPr lang="en-US" dirty="0">
                          <a:hlinkClick r:id="rId8"/>
                        </a:rPr>
                        <a:t>RTI Action Network</a:t>
                      </a:r>
                      <a:endParaRPr lang="en-US" dirty="0"/>
                    </a:p>
                  </a:txBody>
                  <a:tcPr/>
                </a:tc>
                <a:extLst>
                  <a:ext uri="{0D108BD9-81ED-4DB2-BD59-A6C34878D82A}">
                    <a16:rowId xmlns:a16="http://schemas.microsoft.com/office/drawing/2014/main" val="1621166931"/>
                  </a:ext>
                </a:extLst>
              </a:tr>
            </a:tbl>
          </a:graphicData>
        </a:graphic>
      </p:graphicFrame>
    </p:spTree>
    <p:extLst>
      <p:ext uri="{BB962C8B-B14F-4D97-AF65-F5344CB8AC3E}">
        <p14:creationId xmlns:p14="http://schemas.microsoft.com/office/powerpoint/2010/main" val="1895803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8AD9-F028-3B5F-AFB7-3786C67FB69C}"/>
              </a:ext>
            </a:extLst>
          </p:cNvPr>
          <p:cNvSpPr>
            <a:spLocks noGrp="1"/>
          </p:cNvSpPr>
          <p:nvPr>
            <p:ph idx="1"/>
          </p:nvPr>
        </p:nvSpPr>
        <p:spPr/>
        <p:txBody>
          <a:bodyPr/>
          <a:lstStyle/>
          <a:p>
            <a:r>
              <a:rPr lang="en-US"/>
              <a:t>There are multiple ways to score and analyze data</a:t>
            </a:r>
          </a:p>
          <a:p>
            <a:pPr lvl="1"/>
            <a:r>
              <a:rPr lang="en-US"/>
              <a:t>Hand scoring</a:t>
            </a:r>
          </a:p>
          <a:p>
            <a:pPr lvl="1"/>
            <a:r>
              <a:rPr lang="en-US"/>
              <a:t>Computerized scoring</a:t>
            </a:r>
          </a:p>
          <a:p>
            <a:r>
              <a:rPr lang="en-US"/>
              <a:t>Quick turn-around procedures are desired for feedback and instruction</a:t>
            </a:r>
          </a:p>
          <a:p>
            <a:r>
              <a:rPr lang="en-US"/>
              <a:t>Important to keep longitudinal data</a:t>
            </a:r>
          </a:p>
          <a:p>
            <a:r>
              <a:rPr lang="en-US"/>
              <a:t>Trend lines and aim lines</a:t>
            </a:r>
          </a:p>
        </p:txBody>
      </p:sp>
      <p:sp>
        <p:nvSpPr>
          <p:cNvPr id="3" name="Title 2">
            <a:extLst>
              <a:ext uri="{FF2B5EF4-FFF2-40B4-BE49-F238E27FC236}">
                <a16:creationId xmlns:a16="http://schemas.microsoft.com/office/drawing/2014/main" id="{378B619D-5F0E-5971-D780-2BED48E38AE5}"/>
              </a:ext>
            </a:extLst>
          </p:cNvPr>
          <p:cNvSpPr>
            <a:spLocks noGrp="1"/>
          </p:cNvSpPr>
          <p:nvPr>
            <p:ph type="title"/>
          </p:nvPr>
        </p:nvSpPr>
        <p:spPr/>
        <p:txBody>
          <a:bodyPr/>
          <a:lstStyle/>
          <a:p>
            <a:r>
              <a:rPr lang="en-US"/>
              <a:t>Graphing and Interpreting</a:t>
            </a:r>
          </a:p>
        </p:txBody>
      </p:sp>
    </p:spTree>
    <p:extLst>
      <p:ext uri="{BB962C8B-B14F-4D97-AF65-F5344CB8AC3E}">
        <p14:creationId xmlns:p14="http://schemas.microsoft.com/office/powerpoint/2010/main" val="2741963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 Q15</a:t>
            </a:r>
            <a:endParaRPr/>
          </a:p>
        </p:txBody>
      </p:sp>
      <p:sp>
        <p:nvSpPr>
          <p:cNvPr id="468" name="Google Shape;468;p8"/>
          <p:cNvSpPr txBox="1">
            <a:spLocks noGrp="1"/>
          </p:cNvSpPr>
          <p:nvPr>
            <p:ph type="body" idx="1"/>
          </p:nvPr>
        </p:nvSpPr>
        <p:spPr>
          <a:xfrm>
            <a:off x="838200" y="1644073"/>
            <a:ext cx="10515600" cy="45328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Documentation lacked description of when periodic reports on progress would be provided to parent/legal education decision maker – please upload this portion of IEP</a:t>
            </a:r>
            <a:endParaRPr/>
          </a:p>
          <a:p>
            <a:pPr marL="228600" lvl="0" indent="-228600" algn="l" rtl="0">
              <a:lnSpc>
                <a:spcPct val="100000"/>
              </a:lnSpc>
              <a:spcBef>
                <a:spcPts val="1000"/>
              </a:spcBef>
              <a:spcAft>
                <a:spcPts val="0"/>
              </a:spcAft>
              <a:buSzPts val="2800"/>
              <a:buChar char="•"/>
            </a:pPr>
            <a:r>
              <a:rPr lang="en-US"/>
              <a:t>Progress report only showed most recent status – please upload all progress reports for the IEP under review</a:t>
            </a:r>
            <a:endParaRPr/>
          </a:p>
          <a:p>
            <a:pPr marL="228600" lvl="0" indent="-228600" algn="l" rtl="0">
              <a:lnSpc>
                <a:spcPct val="90000"/>
              </a:lnSpc>
              <a:spcBef>
                <a:spcPts val="1000"/>
              </a:spcBef>
              <a:spcAft>
                <a:spcPts val="0"/>
              </a:spcAft>
              <a:buSzPts val="2800"/>
              <a:buChar char="•"/>
            </a:pPr>
            <a:r>
              <a:rPr lang="en-US"/>
              <a:t>Progress reporting did not occur for every goal – will require DCAP and ICA</a:t>
            </a:r>
            <a:endParaRPr/>
          </a:p>
          <a:p>
            <a:pPr marL="228600" lvl="0" indent="-228600" algn="l" rtl="0">
              <a:lnSpc>
                <a:spcPct val="90000"/>
              </a:lnSpc>
              <a:spcBef>
                <a:spcPts val="1000"/>
              </a:spcBef>
              <a:spcAft>
                <a:spcPts val="0"/>
              </a:spcAft>
              <a:buSzPts val="2800"/>
              <a:buChar char="•"/>
            </a:pPr>
            <a:r>
              <a:rPr lang="en-US"/>
              <a:t>Progress reporting did not match how the goal indicated it would be measured – will require DCAP and ICA</a:t>
            </a: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Compliant Example Q15</a:t>
            </a:r>
          </a:p>
        </p:txBody>
      </p:sp>
      <p:pic>
        <p:nvPicPr>
          <p:cNvPr id="10" name="Picture 9" descr="screen shot image showing the measurable annual goal: By the end of the IEP year Dakota will be able to name 52 letters of the alphabet, including all the letters in her name, with 80% accuracy on 2 consecutive data collection days. The progress report indicated Dakota is able to name 52 letters of the alphabet with 27% acuracy. She is able to consistently name the letters T, K, D, A, X, Q, o, w, t, x.">
            <a:extLst>
              <a:ext uri="{FF2B5EF4-FFF2-40B4-BE49-F238E27FC236}">
                <a16:creationId xmlns:a16="http://schemas.microsoft.com/office/drawing/2014/main" id="{558DA06C-B0C1-4936-866B-81A5D69BBFC4}"/>
              </a:ext>
            </a:extLst>
          </p:cNvPr>
          <p:cNvPicPr>
            <a:picLocks noChangeAspect="1"/>
          </p:cNvPicPr>
          <p:nvPr/>
        </p:nvPicPr>
        <p:blipFill>
          <a:blip r:embed="rId3"/>
          <a:stretch>
            <a:fillRect/>
          </a:stretch>
        </p:blipFill>
        <p:spPr>
          <a:xfrm>
            <a:off x="5130664" y="0"/>
            <a:ext cx="6527936" cy="4748092"/>
          </a:xfrm>
          <a:prstGeom prst="rect">
            <a:avLst/>
          </a:prstGeom>
        </p:spPr>
      </p:pic>
      <p:pic>
        <p:nvPicPr>
          <p:cNvPr id="11" name="Picture 10" descr="screen shot image stating: Parents will receive progress reports quarterly unless the team determines additional reports are needed. Progress reports may be mailed/emailed or delivered at parent teacher conferences">
            <a:extLst>
              <a:ext uri="{FF2B5EF4-FFF2-40B4-BE49-F238E27FC236}">
                <a16:creationId xmlns:a16="http://schemas.microsoft.com/office/drawing/2014/main" id="{BC715274-7B32-4C4C-AA98-7523110DCC60}"/>
              </a:ext>
            </a:extLst>
          </p:cNvPr>
          <p:cNvPicPr>
            <a:picLocks noChangeAspect="1"/>
          </p:cNvPicPr>
          <p:nvPr/>
        </p:nvPicPr>
        <p:blipFill>
          <a:blip r:embed="rId4"/>
          <a:stretch>
            <a:fillRect/>
          </a:stretch>
        </p:blipFill>
        <p:spPr>
          <a:xfrm>
            <a:off x="552804" y="4914900"/>
            <a:ext cx="8236866" cy="1362224"/>
          </a:xfrm>
          <a:prstGeom prst="rect">
            <a:avLst/>
          </a:prstGeom>
        </p:spPr>
      </p:pic>
    </p:spTree>
    <p:extLst>
      <p:ext uri="{BB962C8B-B14F-4D97-AF65-F5344CB8AC3E}">
        <p14:creationId xmlns:p14="http://schemas.microsoft.com/office/powerpoint/2010/main" val="3091191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48.9"/>
</p:tagLst>
</file>

<file path=ppt/tags/tag14.xml><?xml version="1.0" encoding="utf-8"?>
<p:tagLst xmlns:a="http://schemas.openxmlformats.org/drawingml/2006/main" xmlns:r="http://schemas.openxmlformats.org/officeDocument/2006/relationships" xmlns:p="http://schemas.openxmlformats.org/presentationml/2006/main">
  <p:tag name="TIMING" val="|36.2"/>
</p:tagLst>
</file>

<file path=ppt/tags/tag15.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IMING" val="|36.2"/>
</p:tagLst>
</file>

<file path=ppt/tags/tag1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36.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36.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36.2"/>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36.2"/>
</p:tagLst>
</file>

<file path=ppt/tags/tag2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36.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36.2"/>
</p:tagLst>
</file>

<file path=ppt/tags/tag31.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IMING" val="|36.2"/>
</p:tagLst>
</file>

<file path=ppt/tags/tag34.xml><?xml version="1.0" encoding="utf-8"?>
<p:tagLst xmlns:a="http://schemas.openxmlformats.org/drawingml/2006/main" xmlns:r="http://schemas.openxmlformats.org/officeDocument/2006/relationships" xmlns:p="http://schemas.openxmlformats.org/presentationml/2006/main">
  <p:tag name="TIMING" val="|36.2"/>
</p:tagLst>
</file>

<file path=ppt/tags/tag35.xml><?xml version="1.0" encoding="utf-8"?>
<p:tagLst xmlns:a="http://schemas.openxmlformats.org/drawingml/2006/main" xmlns:r="http://schemas.openxmlformats.org/officeDocument/2006/relationships" xmlns:p="http://schemas.openxmlformats.org/presentationml/2006/main">
  <p:tag name="TIMING" val="|36.2"/>
</p:tagLst>
</file>

<file path=ppt/tags/tag36.xml><?xml version="1.0" encoding="utf-8"?>
<p:tagLst xmlns:a="http://schemas.openxmlformats.org/drawingml/2006/main" xmlns:r="http://schemas.openxmlformats.org/officeDocument/2006/relationships" xmlns:p="http://schemas.openxmlformats.org/presentationml/2006/main">
  <p:tag name="TIMING" val="|36.2"/>
</p:tagLst>
</file>

<file path=ppt/tags/tag37.xml><?xml version="1.0" encoding="utf-8"?>
<p:tagLst xmlns:a="http://schemas.openxmlformats.org/drawingml/2006/main" xmlns:r="http://schemas.openxmlformats.org/officeDocument/2006/relationships" xmlns:p="http://schemas.openxmlformats.org/presentationml/2006/main">
  <p:tag name="TIMING" val="|36.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8.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af140a6-768b-4ddb-8593-4d4b03a5eb80">
      <UserInfo>
        <DisplayName>Cary S. Rogers</DisplayName>
        <AccountId>10</AccountId>
        <AccountType/>
      </UserInfo>
      <UserInfo>
        <DisplayName>Rettiger-Lincoln, Elena</DisplayName>
        <AccountId>20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C5674AD9EEC14F8E9E4360388A3615" ma:contentTypeVersion="8" ma:contentTypeDescription="Create a new document." ma:contentTypeScope="" ma:versionID="81bcb305009ee10739d60adf3d7f8158">
  <xsd:schema xmlns:xsd="http://www.w3.org/2001/XMLSchema" xmlns:xs="http://www.w3.org/2001/XMLSchema" xmlns:p="http://schemas.microsoft.com/office/2006/metadata/properties" xmlns:ns2="e5e3c0c8-5837-4097-8ff5-fb39ded1c538" xmlns:ns3="9af140a6-768b-4ddb-8593-4d4b03a5eb80" targetNamespace="http://schemas.microsoft.com/office/2006/metadata/properties" ma:root="true" ma:fieldsID="cc3c4bed55d79ddf7f9e6b08979142d6" ns2:_="" ns3:_="">
    <xsd:import namespace="e5e3c0c8-5837-4097-8ff5-fb39ded1c538"/>
    <xsd:import namespace="9af140a6-768b-4ddb-8593-4d4b03a5eb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c0c8-5837-4097-8ff5-fb39ded1c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f140a6-768b-4ddb-8593-4d4b03a5eb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89B36-3905-4D71-9AD1-EDCFAD04EC31}">
  <ds:schemaRefs>
    <ds:schemaRef ds:uri="e5e3c0c8-5837-4097-8ff5-fb39ded1c538"/>
    <ds:schemaRef ds:uri="http://schemas.microsoft.com/office/infopath/2007/PartnerControls"/>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9af140a6-768b-4ddb-8593-4d4b03a5eb8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445BADF-2F2F-4D81-ACB9-DB6A1A4D4889}">
  <ds:schemaRefs>
    <ds:schemaRef ds:uri="http://schemas.microsoft.com/sharepoint/v3/contenttype/forms"/>
  </ds:schemaRefs>
</ds:datastoreItem>
</file>

<file path=customXml/itemProps3.xml><?xml version="1.0" encoding="utf-8"?>
<ds:datastoreItem xmlns:ds="http://schemas.openxmlformats.org/officeDocument/2006/customXml" ds:itemID="{3D81E644-B0C8-486F-8956-DDBC27E8E172}">
  <ds:schemaRefs>
    <ds:schemaRef ds:uri="9af140a6-768b-4ddb-8593-4d4b03a5eb80"/>
    <ds:schemaRef ds:uri="e5e3c0c8-5837-4097-8ff5-fb39ded1c5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9958</TotalTime>
  <Words>29682</Words>
  <Application>Microsoft Office PowerPoint</Application>
  <PresentationFormat>Widescreen</PresentationFormat>
  <Paragraphs>1588</Paragraphs>
  <Slides>158</Slides>
  <Notes>158</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158</vt:i4>
      </vt:variant>
    </vt:vector>
  </HeadingPairs>
  <TitlesOfParts>
    <vt:vector size="177" baseType="lpstr">
      <vt:lpstr>Courier New</vt:lpstr>
      <vt:lpstr>Open Sans</vt:lpstr>
      <vt:lpstr>Cambria</vt:lpstr>
      <vt:lpstr>Arial</vt:lpstr>
      <vt:lpstr>Open Sans </vt:lpstr>
      <vt:lpstr>Wingdings</vt:lpstr>
      <vt:lpstr>Symbol</vt:lpstr>
      <vt:lpstr>Open Sans Light</vt:lpstr>
      <vt:lpstr>Times New Roman</vt:lpstr>
      <vt:lpstr>Open Sans Semibold</vt:lpstr>
      <vt:lpstr>Helvetica</vt:lpstr>
      <vt:lpstr>Open Sans Semibold</vt:lpstr>
      <vt:lpstr>Calibri</vt:lpstr>
      <vt:lpstr>Arial Narrow</vt:lpstr>
      <vt:lpstr>Noto Sans Symbols</vt:lpstr>
      <vt:lpstr>Calibri Light</vt:lpstr>
      <vt:lpstr>Gill Sans MT</vt:lpstr>
      <vt:lpstr>Custom Design</vt:lpstr>
      <vt:lpstr>1_PROGRESS Center</vt:lpstr>
      <vt:lpstr>IDEA and Gifted Requirements File Review Cohort 2 (SY2025-2026)</vt:lpstr>
      <vt:lpstr>Agenda</vt:lpstr>
      <vt:lpstr>Learning Objectives</vt:lpstr>
      <vt:lpstr>Education Benefit Review Opportunity</vt:lpstr>
      <vt:lpstr>Norms</vt:lpstr>
      <vt:lpstr>KIAS</vt:lpstr>
      <vt:lpstr>Kansas Integrated Accountability System (KIAS)</vt:lpstr>
      <vt:lpstr>Definition and Purpose</vt:lpstr>
      <vt:lpstr>KIAS: The KSDE Web Application</vt:lpstr>
      <vt:lpstr>Directory Updates</vt:lpstr>
      <vt:lpstr>Who Should Conduct the Review?</vt:lpstr>
      <vt:lpstr>KIAS: The IDEA and Gifted Requirements File Review Monitoring Process</vt:lpstr>
      <vt:lpstr>Timeline</vt:lpstr>
      <vt:lpstr>Why does the LEA have more KIDS IDs than the maximum pulled?</vt:lpstr>
      <vt:lpstr>Virtual Schools</vt:lpstr>
      <vt:lpstr>Timeframe for Self-Assessment Stage- Cohort 2</vt:lpstr>
      <vt:lpstr>Data Verification (9/20/25-10/2/25) and Compliance Verification (10/10/25-10/24/25)</vt:lpstr>
      <vt:lpstr>To Redact or Not to Redact? FERPA &amp; IDEA exceptions</vt:lpstr>
      <vt:lpstr>Continuous Improvement Consideration Chart</vt:lpstr>
      <vt:lpstr>IDEA &amp; Gifted File Review Continuous Improvement Monitoring Consideration Chart: A Technical Assistance Tool for LEAs Conducting KIAS IDEA &amp; Gifted File Reviews and/or Internal System Reviews</vt:lpstr>
      <vt:lpstr>IDEA &amp; Gifted File Review Continuous Improvement Monitoring Consideration Chart: Reviewing files of Students who graduated</vt:lpstr>
      <vt:lpstr>IDEA &amp; Gifted File Review Continuous Improvement Monitoring Consideration Chart: Move-in Students and review of existing data</vt:lpstr>
      <vt:lpstr>Questions</vt:lpstr>
      <vt:lpstr>Initial Data Collection</vt:lpstr>
      <vt:lpstr>IDEA &amp; Gifted File Review Self-Assessment: Parent Rights   </vt:lpstr>
      <vt:lpstr>Question 1</vt:lpstr>
      <vt:lpstr>Question 1 Continued</vt:lpstr>
      <vt:lpstr>Process Pitfalls from Julie Weatherly (JW) Legally Defensible IEPs (CEC 2023)</vt:lpstr>
      <vt:lpstr>Acceptable Documentation Q1 </vt:lpstr>
      <vt:lpstr>Q1 Examples</vt:lpstr>
      <vt:lpstr>IDEA &amp; Gifted File Review Self-Assessment:  Evaluation and Eligibility</vt:lpstr>
      <vt:lpstr>Evaluation/Eligibility Report Checklist</vt:lpstr>
      <vt:lpstr>Responding to Scenarios </vt:lpstr>
      <vt:lpstr>Responding to Scenarios - continued</vt:lpstr>
      <vt:lpstr>Question 2</vt:lpstr>
      <vt:lpstr>Acceptable Documentation Q2</vt:lpstr>
      <vt:lpstr>Question prompt</vt:lpstr>
      <vt:lpstr>Compliant District Examples Q2</vt:lpstr>
      <vt:lpstr>Compliant District Example Q2</vt:lpstr>
      <vt:lpstr>Minimally Approved District Example Cohort 2</vt:lpstr>
      <vt:lpstr>District Example</vt:lpstr>
      <vt:lpstr>Sample Process For Question 2:  What might this process look like in evaluation/reevaluation?</vt:lpstr>
      <vt:lpstr>Examples for Question 2</vt:lpstr>
      <vt:lpstr>Question 3</vt:lpstr>
      <vt:lpstr>Past findings</vt:lpstr>
      <vt:lpstr>Approved District Example from Cohort 2</vt:lpstr>
      <vt:lpstr>Examples of documentation for Q3 </vt:lpstr>
      <vt:lpstr>Definitions</vt:lpstr>
      <vt:lpstr>Breakout Discussion and Question</vt:lpstr>
      <vt:lpstr>Question 4</vt:lpstr>
      <vt:lpstr>Question 5</vt:lpstr>
      <vt:lpstr>Question 6</vt:lpstr>
      <vt:lpstr>Question 7</vt:lpstr>
      <vt:lpstr>Question 7 Continued </vt:lpstr>
      <vt:lpstr>Question 9</vt:lpstr>
      <vt:lpstr>Question 10 </vt:lpstr>
      <vt:lpstr>Q 9-did the group responsible for determining the student’s  (initial or continued) eligibility ensure that NONE of the following were DETERMINANT factor?</vt:lpstr>
      <vt:lpstr>Q9 Examples</vt:lpstr>
      <vt:lpstr>Q9 Strategies</vt:lpstr>
      <vt:lpstr>Breakout Discussion and Question</vt:lpstr>
      <vt:lpstr>Lunch</vt:lpstr>
      <vt:lpstr>IDEA &amp; Gifted File Review Self-Assessment: IEP Development, Revision, &amp; Review  </vt:lpstr>
      <vt:lpstr>IEP content pitfalls- PLAAFPs (JW)</vt:lpstr>
      <vt:lpstr>IEP content pitfalls - PLAAFPs(cont.)</vt:lpstr>
      <vt:lpstr>PLAAFPs Tip Sheet</vt:lpstr>
      <vt:lpstr>PLAAFP Example </vt:lpstr>
      <vt:lpstr>Sample PLAAFP Statement Structure </vt:lpstr>
      <vt:lpstr>Connecting the PLAAFP to the Parts of the IEP</vt:lpstr>
      <vt:lpstr>Question 11</vt:lpstr>
      <vt:lpstr>Example of Current Academic Achievement and Functional Performance</vt:lpstr>
      <vt:lpstr>Question 12</vt:lpstr>
      <vt:lpstr>What might functional performance include for Gifted-Only IEP?</vt:lpstr>
      <vt:lpstr>Question 13</vt:lpstr>
      <vt:lpstr>Examples of What Impact of Exceptionality Could Look Like: </vt:lpstr>
      <vt:lpstr>Impact of Exceptionality</vt:lpstr>
      <vt:lpstr>Question 14</vt:lpstr>
      <vt:lpstr>Questions</vt:lpstr>
      <vt:lpstr>Question 15</vt:lpstr>
      <vt:lpstr>Measurable Annual Goals Tip Sheet</vt:lpstr>
      <vt:lpstr>General goal reminders</vt:lpstr>
      <vt:lpstr>Kansas Special Education Process Handbook Guidance (Chapter 4)</vt:lpstr>
      <vt:lpstr>SMART</vt:lpstr>
      <vt:lpstr>Example Q14</vt:lpstr>
      <vt:lpstr>Example Q14: Gifted Goals</vt:lpstr>
      <vt:lpstr>Content Pitfall – Failure to Include Appropriate and Measurable Annual Goals (JW)- Recommendations</vt:lpstr>
      <vt:lpstr>Question 16</vt:lpstr>
      <vt:lpstr>Kansas Special Education Process Handbook Guidance</vt:lpstr>
      <vt:lpstr>Progress Monitoring Tip Sheet</vt:lpstr>
      <vt:lpstr>What is progress monitoring</vt:lpstr>
      <vt:lpstr>Why is Progress Monitoring Important?</vt:lpstr>
      <vt:lpstr>Progress Monitoring Process</vt:lpstr>
      <vt:lpstr>Progress Monitoring Plan</vt:lpstr>
      <vt:lpstr>Writing Rubrics</vt:lpstr>
      <vt:lpstr>Middle School and High School Collaboration Rubric</vt:lpstr>
      <vt:lpstr>Techniques for Progress Monitoring</vt:lpstr>
      <vt:lpstr>Resources for Progress Monitoring</vt:lpstr>
      <vt:lpstr>Graphing and Interpreting</vt:lpstr>
      <vt:lpstr>Common findings Q15</vt:lpstr>
      <vt:lpstr>Compliant Example Q15</vt:lpstr>
      <vt:lpstr>Noncompliant Example Q15</vt:lpstr>
      <vt:lpstr>Breakout Discussion and Question</vt:lpstr>
      <vt:lpstr>Question 17</vt:lpstr>
      <vt:lpstr>Participation in Assessment Tip Sheet</vt:lpstr>
      <vt:lpstr>Question 18</vt:lpstr>
      <vt:lpstr>Services Tip Sheet</vt:lpstr>
      <vt:lpstr>Question 19</vt:lpstr>
      <vt:lpstr>Frequency, Location, Duration Tip Sheet</vt:lpstr>
      <vt:lpstr>Accommodation Rubric</vt:lpstr>
      <vt:lpstr>Accommodations Audit Form</vt:lpstr>
      <vt:lpstr>Documenting Accommodations</vt:lpstr>
      <vt:lpstr>Examples: Accommodations and Modifications (Q17 &amp; Q18)</vt:lpstr>
      <vt:lpstr>Monitoring State Assessment Accommodations</vt:lpstr>
      <vt:lpstr>Question 20</vt:lpstr>
      <vt:lpstr>Parent Input Recommendations (JW)</vt:lpstr>
      <vt:lpstr>Question 21</vt:lpstr>
      <vt:lpstr>IEP Content Pitfall - Failure to Appropriately Address the “Special Instructional Factor” of Behavior (JW)</vt:lpstr>
      <vt:lpstr> question 22</vt:lpstr>
      <vt:lpstr>Question 21: When developing, reviewing or revising the IEP, in the case of a student who has limited English proficiency, did the IEP team consider the language needs of the student as those needs relate to the IEP?</vt:lpstr>
      <vt:lpstr>Breakout Discussion and Question</vt:lpstr>
      <vt:lpstr>IDEA &amp; Gifted File Review Self-Assessment: Placement </vt:lpstr>
      <vt:lpstr>Question 23</vt:lpstr>
      <vt:lpstr>FAQ Guidance</vt:lpstr>
      <vt:lpstr>LRE Decision Tree</vt:lpstr>
      <vt:lpstr>Pre-determination of Placement is the “Big Kahuna” of Process Mistakes (JW)</vt:lpstr>
      <vt:lpstr>Failure to focus on the “I” in IEP and IDEA during decision-making (JW)</vt:lpstr>
      <vt:lpstr>Question 24 </vt:lpstr>
      <vt:lpstr>Educational Setting TIP Sheet</vt:lpstr>
      <vt:lpstr>Content Pitfalls – Making Inappropriate/Unsupported Recommendations Regarding LRE (JW)</vt:lpstr>
      <vt:lpstr>Common findings</vt:lpstr>
      <vt:lpstr>LRE Sample Statements</vt:lpstr>
      <vt:lpstr>Breakout Discussion and Question</vt:lpstr>
      <vt:lpstr>Non-Compliance</vt:lpstr>
      <vt:lpstr>OSEP QA 23-01</vt:lpstr>
      <vt:lpstr>Non-Compliance</vt:lpstr>
      <vt:lpstr>Levels of Determination (LOD)</vt:lpstr>
      <vt:lpstr>District Corrective Action Plans (DCAPs)</vt:lpstr>
      <vt:lpstr>Root Cause Analysis</vt:lpstr>
      <vt:lpstr>Question 1 DCAP Example</vt:lpstr>
      <vt:lpstr>Question 2 DCAP Example</vt:lpstr>
      <vt:lpstr>Question 13 DCAP Example</vt:lpstr>
      <vt:lpstr>Question 14 DCAP Example</vt:lpstr>
      <vt:lpstr>Question 15 DCAP Example</vt:lpstr>
      <vt:lpstr>Question 18 DCAP Example</vt:lpstr>
      <vt:lpstr>Individual Corrective Action (ICAs)</vt:lpstr>
      <vt:lpstr>ICA Example Question 1</vt:lpstr>
      <vt:lpstr>ICA Example Question 15</vt:lpstr>
      <vt:lpstr>ICA Example Question 23</vt:lpstr>
      <vt:lpstr>What is Updated Data?</vt:lpstr>
      <vt:lpstr>Updated Data</vt:lpstr>
      <vt:lpstr>Continued Non-Compliance on Updated Data</vt:lpstr>
      <vt:lpstr>Failure to Correct Non-Compliance within One Year</vt:lpstr>
      <vt:lpstr>Resources</vt:lpstr>
      <vt:lpstr>KSDE KIAS Webpage</vt:lpstr>
      <vt:lpstr>KIAS flags/alerts</vt:lpstr>
      <vt:lpstr>Additional Resources</vt:lpstr>
      <vt:lpstr>Technical Assistance Team (TAT)</vt:lpstr>
      <vt:lpstr>Technical Assistance System Network (TASN)</vt:lpstr>
      <vt:lpstr>Contact Information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and Gifted File Review Self Assessment - cohort 3</dc:title>
  <dc:creator>Cary S. Rogers</dc:creator>
  <cp:lastModifiedBy>Cary S. Rogers</cp:lastModifiedBy>
  <cp:revision>59</cp:revision>
  <cp:lastPrinted>2024-08-30T18:44:29Z</cp:lastPrinted>
  <dcterms:created xsi:type="dcterms:W3CDTF">2017-11-21T21:33:09Z</dcterms:created>
  <dcterms:modified xsi:type="dcterms:W3CDTF">2024-12-16T20:20:48Z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0x01010012C5674AD9EEC14F8E9E4360388A3615</vt:lpwstr>
  </property>
  <property fmtid="{D5CDD505-2E9C-101B-9397-08002B2CF9AE}" pid="3" name="ArticulateGUID">
    <vt:lpwstr>9CA66804-4EBC-44EF-B850-7821360D908C</vt:lpwstr>
  </property>
  <property fmtid="{D5CDD505-2E9C-101B-9397-08002B2CF9AE}" pid="4" name="ArticulatePath">
    <vt:lpwstr>https://ksde.sharepoint.com/sites/IDEAandgiftedfilereview/Shared Documents/General/FileReviewSelfAssess-IDEA-Gifted-PPT 2022</vt:lpwstr>
  </property>
</Properties>
</file>