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sldIdLst>
    <p:sldId id="261" r:id="rId5"/>
    <p:sldId id="287" r:id="rId6"/>
    <p:sldId id="286" r:id="rId7"/>
    <p:sldId id="288" r:id="rId8"/>
    <p:sldId id="289" r:id="rId9"/>
    <p:sldId id="290" r:id="rId10"/>
    <p:sldId id="292" r:id="rId11"/>
    <p:sldId id="294" r:id="rId12"/>
    <p:sldId id="295" r:id="rId13"/>
    <p:sldId id="298" r:id="rId14"/>
    <p:sldId id="299" r:id="rId15"/>
    <p:sldId id="300" r:id="rId16"/>
    <p:sldId id="297" r:id="rId17"/>
    <p:sldId id="296" r:id="rId18"/>
    <p:sldId id="27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Light" panose="020B0306030504020204" pitchFamily="34" charset="0"/>
      <p:regular r:id="rId25"/>
      <p:italic r:id="rId26"/>
    </p:embeddedFont>
    <p:embeddedFont>
      <p:font typeface="Open Sans Semibold" panose="020B0706030804020204" pitchFamily="34"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77" autoAdjust="0"/>
  </p:normalViewPr>
  <p:slideViewPr>
    <p:cSldViewPr snapToGrid="0">
      <p:cViewPr varScale="1">
        <p:scale>
          <a:sx n="96" d="100"/>
          <a:sy n="96" d="100"/>
        </p:scale>
        <p:origin x="11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9BD0E-71FA-410C-A245-F89DC7F553AE}" type="doc">
      <dgm:prSet loTypeId="urn:microsoft.com/office/officeart/2005/8/layout/hProcess11" loCatId="process" qsTypeId="urn:microsoft.com/office/officeart/2005/8/quickstyle/simple1" qsCatId="simple" csTypeId="urn:microsoft.com/office/officeart/2005/8/colors/accent1_2" csCatId="accent1" phldr="1"/>
      <dgm:spPr/>
    </dgm:pt>
    <dgm:pt modelId="{3FB22C67-42AD-44D7-8B3B-575419CDDE98}">
      <dgm:prSet phldrT="[Text]"/>
      <dgm:spPr/>
      <dgm:t>
        <a:bodyPr/>
        <a:lstStyle/>
        <a:p>
          <a:r>
            <a:rPr lang="en-US" dirty="0"/>
            <a:t>March 13, 2020</a:t>
          </a:r>
        </a:p>
      </dgm:t>
    </dgm:pt>
    <dgm:pt modelId="{C74708CA-7A1D-41D4-9FD1-2B22EE649D2C}" type="parTrans" cxnId="{F5AC22F3-0637-4848-8450-0D3DC6EE48C0}">
      <dgm:prSet/>
      <dgm:spPr/>
      <dgm:t>
        <a:bodyPr/>
        <a:lstStyle/>
        <a:p>
          <a:endParaRPr lang="en-US"/>
        </a:p>
      </dgm:t>
    </dgm:pt>
    <dgm:pt modelId="{805420BA-830F-4DF5-A284-71CC257BB4DB}" type="sibTrans" cxnId="{F5AC22F3-0637-4848-8450-0D3DC6EE48C0}">
      <dgm:prSet/>
      <dgm:spPr/>
      <dgm:t>
        <a:bodyPr/>
        <a:lstStyle/>
        <a:p>
          <a:endParaRPr lang="en-US"/>
        </a:p>
      </dgm:t>
    </dgm:pt>
    <dgm:pt modelId="{E9CAD28A-0B76-435E-9CF7-E5045B11EDDE}">
      <dgm:prSet phldrT="[Text]"/>
      <dgm:spPr/>
      <dgm:t>
        <a:bodyPr/>
        <a:lstStyle/>
        <a:p>
          <a:r>
            <a:rPr lang="en-US" dirty="0"/>
            <a:t>May 2020</a:t>
          </a:r>
        </a:p>
      </dgm:t>
    </dgm:pt>
    <dgm:pt modelId="{ACE99DC3-D494-4B96-8CD0-5C82DBE580B4}" type="parTrans" cxnId="{951BC78C-BB0B-4BC4-86FE-DC10E13A92E9}">
      <dgm:prSet/>
      <dgm:spPr/>
      <dgm:t>
        <a:bodyPr/>
        <a:lstStyle/>
        <a:p>
          <a:endParaRPr lang="en-US"/>
        </a:p>
      </dgm:t>
    </dgm:pt>
    <dgm:pt modelId="{443A221C-AE5C-4DFB-999C-5595F04B8A44}" type="sibTrans" cxnId="{951BC78C-BB0B-4BC4-86FE-DC10E13A92E9}">
      <dgm:prSet/>
      <dgm:spPr/>
      <dgm:t>
        <a:bodyPr/>
        <a:lstStyle/>
        <a:p>
          <a:endParaRPr lang="en-US"/>
        </a:p>
      </dgm:t>
    </dgm:pt>
    <dgm:pt modelId="{8BA37343-847D-4B06-AE93-7E99C038FC92}">
      <dgm:prSet phldrT="[Text]"/>
      <dgm:spPr/>
      <dgm:t>
        <a:bodyPr/>
        <a:lstStyle/>
        <a:p>
          <a:r>
            <a:rPr lang="en-US" dirty="0"/>
            <a:t>September 30, 2022</a:t>
          </a:r>
        </a:p>
      </dgm:t>
    </dgm:pt>
    <dgm:pt modelId="{BA0263FC-D81C-4618-A908-9E2E9A2C5391}" type="parTrans" cxnId="{37F0D5D5-5D6B-4283-8E8C-AF6327D8E795}">
      <dgm:prSet/>
      <dgm:spPr/>
      <dgm:t>
        <a:bodyPr/>
        <a:lstStyle/>
        <a:p>
          <a:endParaRPr lang="en-US"/>
        </a:p>
      </dgm:t>
    </dgm:pt>
    <dgm:pt modelId="{9FDE6E5B-40C5-4006-9B43-53E2648717C3}" type="sibTrans" cxnId="{37F0D5D5-5D6B-4283-8E8C-AF6327D8E795}">
      <dgm:prSet/>
      <dgm:spPr/>
      <dgm:t>
        <a:bodyPr/>
        <a:lstStyle/>
        <a:p>
          <a:endParaRPr lang="en-US"/>
        </a:p>
      </dgm:t>
    </dgm:pt>
    <dgm:pt modelId="{88615A3A-C5DF-4252-BFF2-F01937F0B0FE}">
      <dgm:prSet phldrT="[Text]"/>
      <dgm:spPr/>
      <dgm:t>
        <a:bodyPr/>
        <a:lstStyle/>
        <a:p>
          <a:r>
            <a:rPr lang="en-US" dirty="0"/>
            <a:t>Costs incurred for COVID-19 can be charged to ESSER grant</a:t>
          </a:r>
        </a:p>
      </dgm:t>
    </dgm:pt>
    <dgm:pt modelId="{AD4BFBD4-8586-4079-870E-3C5727B203D5}" type="parTrans" cxnId="{DD614606-F07C-4FCD-ACD6-8D1D56E625F8}">
      <dgm:prSet/>
      <dgm:spPr/>
      <dgm:t>
        <a:bodyPr/>
        <a:lstStyle/>
        <a:p>
          <a:endParaRPr lang="en-US"/>
        </a:p>
      </dgm:t>
    </dgm:pt>
    <dgm:pt modelId="{367FDD5E-661A-4C2F-91A2-234873EC9A19}" type="sibTrans" cxnId="{DD614606-F07C-4FCD-ACD6-8D1D56E625F8}">
      <dgm:prSet/>
      <dgm:spPr/>
      <dgm:t>
        <a:bodyPr/>
        <a:lstStyle/>
        <a:p>
          <a:endParaRPr lang="en-US"/>
        </a:p>
      </dgm:t>
    </dgm:pt>
    <dgm:pt modelId="{B9E456F4-96D3-4816-AD5D-4587378D0F58}">
      <dgm:prSet phldrT="[Text]"/>
      <dgm:spPr/>
      <dgm:t>
        <a:bodyPr/>
        <a:lstStyle/>
        <a:p>
          <a:r>
            <a:rPr lang="en-US" dirty="0"/>
            <a:t>KSDE will release application to districts and award funds</a:t>
          </a:r>
        </a:p>
      </dgm:t>
    </dgm:pt>
    <dgm:pt modelId="{45C131BC-8FC6-4D8D-A2B0-B86EFC4418B0}" type="parTrans" cxnId="{CD04365B-C1B4-4370-9783-95BAB748C002}">
      <dgm:prSet/>
      <dgm:spPr/>
      <dgm:t>
        <a:bodyPr/>
        <a:lstStyle/>
        <a:p>
          <a:endParaRPr lang="en-US"/>
        </a:p>
      </dgm:t>
    </dgm:pt>
    <dgm:pt modelId="{45B3BE21-7675-46A2-85F9-FB7F748CCFD1}" type="sibTrans" cxnId="{CD04365B-C1B4-4370-9783-95BAB748C002}">
      <dgm:prSet/>
      <dgm:spPr/>
      <dgm:t>
        <a:bodyPr/>
        <a:lstStyle/>
        <a:p>
          <a:endParaRPr lang="en-US"/>
        </a:p>
      </dgm:t>
    </dgm:pt>
    <dgm:pt modelId="{48970360-46BA-4531-A5EF-E7C87D0C7AFE}">
      <dgm:prSet/>
      <dgm:spPr/>
      <dgm:t>
        <a:bodyPr/>
        <a:lstStyle/>
        <a:p>
          <a:r>
            <a:rPr lang="en-US" dirty="0"/>
            <a:t>Last day to obligate ESSER funds</a:t>
          </a:r>
        </a:p>
      </dgm:t>
    </dgm:pt>
    <dgm:pt modelId="{B6C5BB85-8E84-4392-B3EC-7C2EB859289C}" type="parTrans" cxnId="{58851673-71D5-43AC-80FC-782487BC8CA3}">
      <dgm:prSet/>
      <dgm:spPr/>
      <dgm:t>
        <a:bodyPr/>
        <a:lstStyle/>
        <a:p>
          <a:endParaRPr lang="en-US"/>
        </a:p>
      </dgm:t>
    </dgm:pt>
    <dgm:pt modelId="{81D7E223-E946-44FB-AF66-6CE11230E566}" type="sibTrans" cxnId="{58851673-71D5-43AC-80FC-782487BC8CA3}">
      <dgm:prSet/>
      <dgm:spPr/>
      <dgm:t>
        <a:bodyPr/>
        <a:lstStyle/>
        <a:p>
          <a:endParaRPr lang="en-US"/>
        </a:p>
      </dgm:t>
    </dgm:pt>
    <dgm:pt modelId="{F72F8DF0-57B9-4059-BCC1-B8BECAF0C3FC}" type="pres">
      <dgm:prSet presAssocID="{63B9BD0E-71FA-410C-A245-F89DC7F553AE}" presName="Name0" presStyleCnt="0">
        <dgm:presLayoutVars>
          <dgm:dir/>
          <dgm:resizeHandles val="exact"/>
        </dgm:presLayoutVars>
      </dgm:prSet>
      <dgm:spPr/>
    </dgm:pt>
    <dgm:pt modelId="{B3BC725D-E87D-4139-9B8B-55F4411BE471}" type="pres">
      <dgm:prSet presAssocID="{63B9BD0E-71FA-410C-A245-F89DC7F553AE}" presName="arrow" presStyleLbl="bgShp" presStyleIdx="0" presStyleCnt="1"/>
      <dgm:spPr/>
    </dgm:pt>
    <dgm:pt modelId="{A8DB2AB5-DD72-4959-94FF-8DA02B22E6F7}" type="pres">
      <dgm:prSet presAssocID="{63B9BD0E-71FA-410C-A245-F89DC7F553AE}" presName="points" presStyleCnt="0"/>
      <dgm:spPr/>
    </dgm:pt>
    <dgm:pt modelId="{6C2A69B1-7851-4C32-AC17-8C51D08785E5}" type="pres">
      <dgm:prSet presAssocID="{3FB22C67-42AD-44D7-8B3B-575419CDDE98}" presName="compositeA" presStyleCnt="0"/>
      <dgm:spPr/>
    </dgm:pt>
    <dgm:pt modelId="{43AF655A-A3DC-4EE2-80A3-07EDED3290F6}" type="pres">
      <dgm:prSet presAssocID="{3FB22C67-42AD-44D7-8B3B-575419CDDE98}" presName="textA" presStyleLbl="revTx" presStyleIdx="0" presStyleCnt="3">
        <dgm:presLayoutVars>
          <dgm:bulletEnabled val="1"/>
        </dgm:presLayoutVars>
      </dgm:prSet>
      <dgm:spPr/>
    </dgm:pt>
    <dgm:pt modelId="{7DD5BFBB-266C-44A6-8D97-A3151BFEC64C}" type="pres">
      <dgm:prSet presAssocID="{3FB22C67-42AD-44D7-8B3B-575419CDDE98}" presName="circleA" presStyleLbl="node1" presStyleIdx="0" presStyleCnt="3"/>
      <dgm:spPr/>
    </dgm:pt>
    <dgm:pt modelId="{0E18DE0E-C047-4003-AFA9-4227F8E5363E}" type="pres">
      <dgm:prSet presAssocID="{3FB22C67-42AD-44D7-8B3B-575419CDDE98}" presName="spaceA" presStyleCnt="0"/>
      <dgm:spPr/>
    </dgm:pt>
    <dgm:pt modelId="{3CBA01E9-3459-46FB-9C0A-346A0111F852}" type="pres">
      <dgm:prSet presAssocID="{805420BA-830F-4DF5-A284-71CC257BB4DB}" presName="space" presStyleCnt="0"/>
      <dgm:spPr/>
    </dgm:pt>
    <dgm:pt modelId="{61CDB9FE-CB2D-4566-920A-FB6B94EAA99A}" type="pres">
      <dgm:prSet presAssocID="{E9CAD28A-0B76-435E-9CF7-E5045B11EDDE}" presName="compositeB" presStyleCnt="0"/>
      <dgm:spPr/>
    </dgm:pt>
    <dgm:pt modelId="{230E9F51-D08E-4820-9F13-652E2F235607}" type="pres">
      <dgm:prSet presAssocID="{E9CAD28A-0B76-435E-9CF7-E5045B11EDDE}" presName="textB" presStyleLbl="revTx" presStyleIdx="1" presStyleCnt="3">
        <dgm:presLayoutVars>
          <dgm:bulletEnabled val="1"/>
        </dgm:presLayoutVars>
      </dgm:prSet>
      <dgm:spPr/>
    </dgm:pt>
    <dgm:pt modelId="{664DD220-5B50-49A4-A2C0-353683BDB2F3}" type="pres">
      <dgm:prSet presAssocID="{E9CAD28A-0B76-435E-9CF7-E5045B11EDDE}" presName="circleB" presStyleLbl="node1" presStyleIdx="1" presStyleCnt="3"/>
      <dgm:spPr/>
    </dgm:pt>
    <dgm:pt modelId="{473C1775-0328-4C73-B7F0-94AA45FF660F}" type="pres">
      <dgm:prSet presAssocID="{E9CAD28A-0B76-435E-9CF7-E5045B11EDDE}" presName="spaceB" presStyleCnt="0"/>
      <dgm:spPr/>
    </dgm:pt>
    <dgm:pt modelId="{39E64DEB-F081-4797-95EB-15AC518001DC}" type="pres">
      <dgm:prSet presAssocID="{443A221C-AE5C-4DFB-999C-5595F04B8A44}" presName="space" presStyleCnt="0"/>
      <dgm:spPr/>
    </dgm:pt>
    <dgm:pt modelId="{173A889F-D494-4E29-85E7-0787CBE0A3AD}" type="pres">
      <dgm:prSet presAssocID="{8BA37343-847D-4B06-AE93-7E99C038FC92}" presName="compositeA" presStyleCnt="0"/>
      <dgm:spPr/>
    </dgm:pt>
    <dgm:pt modelId="{6195720D-0E36-4F47-9330-173730DB4850}" type="pres">
      <dgm:prSet presAssocID="{8BA37343-847D-4B06-AE93-7E99C038FC92}" presName="textA" presStyleLbl="revTx" presStyleIdx="2" presStyleCnt="3">
        <dgm:presLayoutVars>
          <dgm:bulletEnabled val="1"/>
        </dgm:presLayoutVars>
      </dgm:prSet>
      <dgm:spPr/>
    </dgm:pt>
    <dgm:pt modelId="{2B8EA067-CC34-4DEE-A16A-0669396E68D8}" type="pres">
      <dgm:prSet presAssocID="{8BA37343-847D-4B06-AE93-7E99C038FC92}" presName="circleA" presStyleLbl="node1" presStyleIdx="2" presStyleCnt="3"/>
      <dgm:spPr/>
    </dgm:pt>
    <dgm:pt modelId="{9503D94B-2F1E-4604-B03E-26FAE1F837F8}" type="pres">
      <dgm:prSet presAssocID="{8BA37343-847D-4B06-AE93-7E99C038FC92}" presName="spaceA" presStyleCnt="0"/>
      <dgm:spPr/>
    </dgm:pt>
  </dgm:ptLst>
  <dgm:cxnLst>
    <dgm:cxn modelId="{DD614606-F07C-4FCD-ACD6-8D1D56E625F8}" srcId="{3FB22C67-42AD-44D7-8B3B-575419CDDE98}" destId="{88615A3A-C5DF-4252-BFF2-F01937F0B0FE}" srcOrd="0" destOrd="0" parTransId="{AD4BFBD4-8586-4079-870E-3C5727B203D5}" sibTransId="{367FDD5E-661A-4C2F-91A2-234873EC9A19}"/>
    <dgm:cxn modelId="{CC7BF307-2521-4D1D-B993-7CAFBDE3B83D}" type="presOf" srcId="{48970360-46BA-4531-A5EF-E7C87D0C7AFE}" destId="{6195720D-0E36-4F47-9330-173730DB4850}" srcOrd="0" destOrd="1" presId="urn:microsoft.com/office/officeart/2005/8/layout/hProcess11"/>
    <dgm:cxn modelId="{08151913-9443-4479-A04A-47716E68A396}" type="presOf" srcId="{E9CAD28A-0B76-435E-9CF7-E5045B11EDDE}" destId="{230E9F51-D08E-4820-9F13-652E2F235607}" srcOrd="0" destOrd="0" presId="urn:microsoft.com/office/officeart/2005/8/layout/hProcess11"/>
    <dgm:cxn modelId="{E9AEBE3A-8BBF-44A8-ABC7-83E6FACBF7EA}" type="presOf" srcId="{63B9BD0E-71FA-410C-A245-F89DC7F553AE}" destId="{F72F8DF0-57B9-4059-BCC1-B8BECAF0C3FC}" srcOrd="0" destOrd="0" presId="urn:microsoft.com/office/officeart/2005/8/layout/hProcess11"/>
    <dgm:cxn modelId="{2FF7B13F-944B-4221-A4C7-4A91EF9E56E7}" type="presOf" srcId="{3FB22C67-42AD-44D7-8B3B-575419CDDE98}" destId="{43AF655A-A3DC-4EE2-80A3-07EDED3290F6}" srcOrd="0" destOrd="0" presId="urn:microsoft.com/office/officeart/2005/8/layout/hProcess11"/>
    <dgm:cxn modelId="{CD04365B-C1B4-4370-9783-95BAB748C002}" srcId="{E9CAD28A-0B76-435E-9CF7-E5045B11EDDE}" destId="{B9E456F4-96D3-4816-AD5D-4587378D0F58}" srcOrd="0" destOrd="0" parTransId="{45C131BC-8FC6-4D8D-A2B0-B86EFC4418B0}" sibTransId="{45B3BE21-7675-46A2-85F9-FB7F748CCFD1}"/>
    <dgm:cxn modelId="{58851673-71D5-43AC-80FC-782487BC8CA3}" srcId="{8BA37343-847D-4B06-AE93-7E99C038FC92}" destId="{48970360-46BA-4531-A5EF-E7C87D0C7AFE}" srcOrd="0" destOrd="0" parTransId="{B6C5BB85-8E84-4392-B3EC-7C2EB859289C}" sibTransId="{81D7E223-E946-44FB-AF66-6CE11230E566}"/>
    <dgm:cxn modelId="{951BC78C-BB0B-4BC4-86FE-DC10E13A92E9}" srcId="{63B9BD0E-71FA-410C-A245-F89DC7F553AE}" destId="{E9CAD28A-0B76-435E-9CF7-E5045B11EDDE}" srcOrd="1" destOrd="0" parTransId="{ACE99DC3-D494-4B96-8CD0-5C82DBE580B4}" sibTransId="{443A221C-AE5C-4DFB-999C-5595F04B8A44}"/>
    <dgm:cxn modelId="{2BCCECB3-61A5-44F7-ABCA-275885657F6D}" type="presOf" srcId="{8BA37343-847D-4B06-AE93-7E99C038FC92}" destId="{6195720D-0E36-4F47-9330-173730DB4850}" srcOrd="0" destOrd="0" presId="urn:microsoft.com/office/officeart/2005/8/layout/hProcess11"/>
    <dgm:cxn modelId="{611E80BB-0225-4089-8231-31CF744B323C}" type="presOf" srcId="{88615A3A-C5DF-4252-BFF2-F01937F0B0FE}" destId="{43AF655A-A3DC-4EE2-80A3-07EDED3290F6}" srcOrd="0" destOrd="1" presId="urn:microsoft.com/office/officeart/2005/8/layout/hProcess11"/>
    <dgm:cxn modelId="{37F0D5D5-5D6B-4283-8E8C-AF6327D8E795}" srcId="{63B9BD0E-71FA-410C-A245-F89DC7F553AE}" destId="{8BA37343-847D-4B06-AE93-7E99C038FC92}" srcOrd="2" destOrd="0" parTransId="{BA0263FC-D81C-4618-A908-9E2E9A2C5391}" sibTransId="{9FDE6E5B-40C5-4006-9B43-53E2648717C3}"/>
    <dgm:cxn modelId="{F5AC22F3-0637-4848-8450-0D3DC6EE48C0}" srcId="{63B9BD0E-71FA-410C-A245-F89DC7F553AE}" destId="{3FB22C67-42AD-44D7-8B3B-575419CDDE98}" srcOrd="0" destOrd="0" parTransId="{C74708CA-7A1D-41D4-9FD1-2B22EE649D2C}" sibTransId="{805420BA-830F-4DF5-A284-71CC257BB4DB}"/>
    <dgm:cxn modelId="{1E14B0FD-F7F0-4676-AF38-BFFF978A6425}" type="presOf" srcId="{B9E456F4-96D3-4816-AD5D-4587378D0F58}" destId="{230E9F51-D08E-4820-9F13-652E2F235607}" srcOrd="0" destOrd="1" presId="urn:microsoft.com/office/officeart/2005/8/layout/hProcess11"/>
    <dgm:cxn modelId="{079CD011-F02F-429A-ABD8-D1F219400262}" type="presParOf" srcId="{F72F8DF0-57B9-4059-BCC1-B8BECAF0C3FC}" destId="{B3BC725D-E87D-4139-9B8B-55F4411BE471}" srcOrd="0" destOrd="0" presId="urn:microsoft.com/office/officeart/2005/8/layout/hProcess11"/>
    <dgm:cxn modelId="{F9B82688-904F-459C-B387-62B1E427D2D0}" type="presParOf" srcId="{F72F8DF0-57B9-4059-BCC1-B8BECAF0C3FC}" destId="{A8DB2AB5-DD72-4959-94FF-8DA02B22E6F7}" srcOrd="1" destOrd="0" presId="urn:microsoft.com/office/officeart/2005/8/layout/hProcess11"/>
    <dgm:cxn modelId="{074F7E44-1C86-4917-AD0C-06A0111085E0}" type="presParOf" srcId="{A8DB2AB5-DD72-4959-94FF-8DA02B22E6F7}" destId="{6C2A69B1-7851-4C32-AC17-8C51D08785E5}" srcOrd="0" destOrd="0" presId="urn:microsoft.com/office/officeart/2005/8/layout/hProcess11"/>
    <dgm:cxn modelId="{4C08DF45-C1BE-43D6-B709-2351F1EF1FEA}" type="presParOf" srcId="{6C2A69B1-7851-4C32-AC17-8C51D08785E5}" destId="{43AF655A-A3DC-4EE2-80A3-07EDED3290F6}" srcOrd="0" destOrd="0" presId="urn:microsoft.com/office/officeart/2005/8/layout/hProcess11"/>
    <dgm:cxn modelId="{BDA9092A-0DF4-44D8-B8B4-02910318FA78}" type="presParOf" srcId="{6C2A69B1-7851-4C32-AC17-8C51D08785E5}" destId="{7DD5BFBB-266C-44A6-8D97-A3151BFEC64C}" srcOrd="1" destOrd="0" presId="urn:microsoft.com/office/officeart/2005/8/layout/hProcess11"/>
    <dgm:cxn modelId="{05D05609-47E3-453B-A0F1-78436E685CD0}" type="presParOf" srcId="{6C2A69B1-7851-4C32-AC17-8C51D08785E5}" destId="{0E18DE0E-C047-4003-AFA9-4227F8E5363E}" srcOrd="2" destOrd="0" presId="urn:microsoft.com/office/officeart/2005/8/layout/hProcess11"/>
    <dgm:cxn modelId="{AF51872A-BF86-4C75-8E10-30D1B6ECDE18}" type="presParOf" srcId="{A8DB2AB5-DD72-4959-94FF-8DA02B22E6F7}" destId="{3CBA01E9-3459-46FB-9C0A-346A0111F852}" srcOrd="1" destOrd="0" presId="urn:microsoft.com/office/officeart/2005/8/layout/hProcess11"/>
    <dgm:cxn modelId="{C7F61533-006A-4FF5-B31C-331CC0DF1DB1}" type="presParOf" srcId="{A8DB2AB5-DD72-4959-94FF-8DA02B22E6F7}" destId="{61CDB9FE-CB2D-4566-920A-FB6B94EAA99A}" srcOrd="2" destOrd="0" presId="urn:microsoft.com/office/officeart/2005/8/layout/hProcess11"/>
    <dgm:cxn modelId="{C72B9BA8-ECB2-44D5-9C1D-DB1E5E0E30CD}" type="presParOf" srcId="{61CDB9FE-CB2D-4566-920A-FB6B94EAA99A}" destId="{230E9F51-D08E-4820-9F13-652E2F235607}" srcOrd="0" destOrd="0" presId="urn:microsoft.com/office/officeart/2005/8/layout/hProcess11"/>
    <dgm:cxn modelId="{565AF154-F8C8-4165-B4A7-D9821E298D78}" type="presParOf" srcId="{61CDB9FE-CB2D-4566-920A-FB6B94EAA99A}" destId="{664DD220-5B50-49A4-A2C0-353683BDB2F3}" srcOrd="1" destOrd="0" presId="urn:microsoft.com/office/officeart/2005/8/layout/hProcess11"/>
    <dgm:cxn modelId="{3912B69B-1A07-4F05-A9C1-AFE399F77BDC}" type="presParOf" srcId="{61CDB9FE-CB2D-4566-920A-FB6B94EAA99A}" destId="{473C1775-0328-4C73-B7F0-94AA45FF660F}" srcOrd="2" destOrd="0" presId="urn:microsoft.com/office/officeart/2005/8/layout/hProcess11"/>
    <dgm:cxn modelId="{81AF017E-1B3A-449B-8E50-07E812BE3F36}" type="presParOf" srcId="{A8DB2AB5-DD72-4959-94FF-8DA02B22E6F7}" destId="{39E64DEB-F081-4797-95EB-15AC518001DC}" srcOrd="3" destOrd="0" presId="urn:microsoft.com/office/officeart/2005/8/layout/hProcess11"/>
    <dgm:cxn modelId="{D66B40C2-EC53-48CA-A28A-37539DEDDB98}" type="presParOf" srcId="{A8DB2AB5-DD72-4959-94FF-8DA02B22E6F7}" destId="{173A889F-D494-4E29-85E7-0787CBE0A3AD}" srcOrd="4" destOrd="0" presId="urn:microsoft.com/office/officeart/2005/8/layout/hProcess11"/>
    <dgm:cxn modelId="{CF48CCDE-81C8-4932-BA04-36EEC690D110}" type="presParOf" srcId="{173A889F-D494-4E29-85E7-0787CBE0A3AD}" destId="{6195720D-0E36-4F47-9330-173730DB4850}" srcOrd="0" destOrd="0" presId="urn:microsoft.com/office/officeart/2005/8/layout/hProcess11"/>
    <dgm:cxn modelId="{9E4AC67A-0B48-469C-8496-DA4CEFE5E396}" type="presParOf" srcId="{173A889F-D494-4E29-85E7-0787CBE0A3AD}" destId="{2B8EA067-CC34-4DEE-A16A-0669396E68D8}" srcOrd="1" destOrd="0" presId="urn:microsoft.com/office/officeart/2005/8/layout/hProcess11"/>
    <dgm:cxn modelId="{10ABF7FF-9244-4D86-9F1F-EDA80E012BFE}" type="presParOf" srcId="{173A889F-D494-4E29-85E7-0787CBE0A3AD}" destId="{9503D94B-2F1E-4604-B03E-26FAE1F837F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C725D-E87D-4139-9B8B-55F4411BE471}">
      <dsp:nvSpPr>
        <dsp:cNvPr id="0" name=""/>
        <dsp:cNvSpPr/>
      </dsp:nvSpPr>
      <dsp:spPr>
        <a:xfrm>
          <a:off x="0" y="1359866"/>
          <a:ext cx="10515600" cy="181315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F655A-A3DC-4EE2-80A3-07EDED3290F6}">
      <dsp:nvSpPr>
        <dsp:cNvPr id="0" name=""/>
        <dsp:cNvSpPr/>
      </dsp:nvSpPr>
      <dsp:spPr>
        <a:xfrm>
          <a:off x="4621" y="0"/>
          <a:ext cx="3049934"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1">
          <a:noAutofit/>
        </a:bodyPr>
        <a:lstStyle/>
        <a:p>
          <a:pPr marL="0" lvl="0" indent="0" algn="l" defTabSz="1022350">
            <a:lnSpc>
              <a:spcPct val="90000"/>
            </a:lnSpc>
            <a:spcBef>
              <a:spcPct val="0"/>
            </a:spcBef>
            <a:spcAft>
              <a:spcPct val="35000"/>
            </a:spcAft>
            <a:buNone/>
          </a:pPr>
          <a:r>
            <a:rPr lang="en-US" sz="2300" kern="1200" dirty="0"/>
            <a:t>March 13, 2020</a:t>
          </a:r>
        </a:p>
        <a:p>
          <a:pPr marL="171450" lvl="1" indent="-171450" algn="l" defTabSz="800100">
            <a:lnSpc>
              <a:spcPct val="90000"/>
            </a:lnSpc>
            <a:spcBef>
              <a:spcPct val="0"/>
            </a:spcBef>
            <a:spcAft>
              <a:spcPct val="15000"/>
            </a:spcAft>
            <a:buChar char="•"/>
          </a:pPr>
          <a:r>
            <a:rPr lang="en-US" sz="1800" kern="1200" dirty="0"/>
            <a:t>Costs incurred for COVID-19 can be charged to ESSER grant</a:t>
          </a:r>
        </a:p>
      </dsp:txBody>
      <dsp:txXfrm>
        <a:off x="4621" y="0"/>
        <a:ext cx="3049934" cy="1813156"/>
      </dsp:txXfrm>
    </dsp:sp>
    <dsp:sp modelId="{7DD5BFBB-266C-44A6-8D97-A3151BFEC64C}">
      <dsp:nvSpPr>
        <dsp:cNvPr id="0" name=""/>
        <dsp:cNvSpPr/>
      </dsp:nvSpPr>
      <dsp:spPr>
        <a:xfrm>
          <a:off x="1302943"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E9F51-D08E-4820-9F13-652E2F235607}">
      <dsp:nvSpPr>
        <dsp:cNvPr id="0" name=""/>
        <dsp:cNvSpPr/>
      </dsp:nvSpPr>
      <dsp:spPr>
        <a:xfrm>
          <a:off x="3207052" y="2719733"/>
          <a:ext cx="3049934"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1">
          <a:noAutofit/>
        </a:bodyPr>
        <a:lstStyle/>
        <a:p>
          <a:pPr marL="0" lvl="0" indent="0" algn="l" defTabSz="1022350">
            <a:lnSpc>
              <a:spcPct val="90000"/>
            </a:lnSpc>
            <a:spcBef>
              <a:spcPct val="0"/>
            </a:spcBef>
            <a:spcAft>
              <a:spcPct val="35000"/>
            </a:spcAft>
            <a:buNone/>
          </a:pPr>
          <a:r>
            <a:rPr lang="en-US" sz="2300" kern="1200" dirty="0"/>
            <a:t>May 2020</a:t>
          </a:r>
        </a:p>
        <a:p>
          <a:pPr marL="171450" lvl="1" indent="-171450" algn="l" defTabSz="800100">
            <a:lnSpc>
              <a:spcPct val="90000"/>
            </a:lnSpc>
            <a:spcBef>
              <a:spcPct val="0"/>
            </a:spcBef>
            <a:spcAft>
              <a:spcPct val="15000"/>
            </a:spcAft>
            <a:buChar char="•"/>
          </a:pPr>
          <a:r>
            <a:rPr lang="en-US" sz="1800" kern="1200" dirty="0"/>
            <a:t>KSDE will release application to districts and award funds</a:t>
          </a:r>
        </a:p>
      </dsp:txBody>
      <dsp:txXfrm>
        <a:off x="3207052" y="2719733"/>
        <a:ext cx="3049934" cy="1813156"/>
      </dsp:txXfrm>
    </dsp:sp>
    <dsp:sp modelId="{664DD220-5B50-49A4-A2C0-353683BDB2F3}">
      <dsp:nvSpPr>
        <dsp:cNvPr id="0" name=""/>
        <dsp:cNvSpPr/>
      </dsp:nvSpPr>
      <dsp:spPr>
        <a:xfrm>
          <a:off x="4505375"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95720D-0E36-4F47-9330-173730DB4850}">
      <dsp:nvSpPr>
        <dsp:cNvPr id="0" name=""/>
        <dsp:cNvSpPr/>
      </dsp:nvSpPr>
      <dsp:spPr>
        <a:xfrm>
          <a:off x="6409484" y="0"/>
          <a:ext cx="3049934" cy="181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1">
          <a:noAutofit/>
        </a:bodyPr>
        <a:lstStyle/>
        <a:p>
          <a:pPr marL="0" lvl="0" indent="0" algn="l" defTabSz="1022350">
            <a:lnSpc>
              <a:spcPct val="90000"/>
            </a:lnSpc>
            <a:spcBef>
              <a:spcPct val="0"/>
            </a:spcBef>
            <a:spcAft>
              <a:spcPct val="35000"/>
            </a:spcAft>
            <a:buNone/>
          </a:pPr>
          <a:r>
            <a:rPr lang="en-US" sz="2300" kern="1200" dirty="0"/>
            <a:t>September 30, 2022</a:t>
          </a:r>
        </a:p>
        <a:p>
          <a:pPr marL="171450" lvl="1" indent="-171450" algn="l" defTabSz="800100">
            <a:lnSpc>
              <a:spcPct val="90000"/>
            </a:lnSpc>
            <a:spcBef>
              <a:spcPct val="0"/>
            </a:spcBef>
            <a:spcAft>
              <a:spcPct val="15000"/>
            </a:spcAft>
            <a:buChar char="•"/>
          </a:pPr>
          <a:r>
            <a:rPr lang="en-US" sz="1800" kern="1200" dirty="0"/>
            <a:t>Last day to obligate ESSER funds</a:t>
          </a:r>
        </a:p>
      </dsp:txBody>
      <dsp:txXfrm>
        <a:off x="6409484" y="0"/>
        <a:ext cx="3049934" cy="1813156"/>
      </dsp:txXfrm>
    </dsp:sp>
    <dsp:sp modelId="{2B8EA067-CC34-4DEE-A16A-0669396E68D8}">
      <dsp:nvSpPr>
        <dsp:cNvPr id="0" name=""/>
        <dsp:cNvSpPr/>
      </dsp:nvSpPr>
      <dsp:spPr>
        <a:xfrm>
          <a:off x="7707807" y="2039800"/>
          <a:ext cx="453289" cy="4532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115969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262532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201150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302401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9016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1653128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5/5/2020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5/5/2020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5/5/2020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5/5/2020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5/5/2020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5/5/2020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5/5/2020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ksde.org/Default.aspx?tabid=56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toedman@ksde.org" TargetMode="External"/><Relationship Id="rId2" Type="http://schemas.openxmlformats.org/officeDocument/2006/relationships/hyperlink" Target="mailto:dboline@ksde.org" TargetMode="External"/><Relationship Id="rId1" Type="http://schemas.openxmlformats.org/officeDocument/2006/relationships/slideLayout" Target="../slideLayouts/slideLayout14.xml"/><Relationship Id="rId4" Type="http://schemas.openxmlformats.org/officeDocument/2006/relationships/hyperlink" Target="mailto:dzajic@ksd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CARES Act: Elementary and Secondary School Emergency Relief Funds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464437"/>
            <a:ext cx="8610600" cy="688099"/>
          </a:xfrm>
        </p:spPr>
        <p:txBody>
          <a:bodyPr/>
          <a:lstStyle/>
          <a:p>
            <a:r>
              <a:rPr lang="en-US" dirty="0"/>
              <a:t>May 4, 2020</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0F4479-3906-4C48-9D34-29D5C3269EA3}"/>
              </a:ext>
            </a:extLst>
          </p:cNvPr>
          <p:cNvSpPr>
            <a:spLocks noGrp="1"/>
          </p:cNvSpPr>
          <p:nvPr>
            <p:ph idx="1"/>
          </p:nvPr>
        </p:nvSpPr>
        <p:spPr/>
        <p:txBody>
          <a:bodyPr anchor="ctr"/>
          <a:lstStyle/>
          <a:p>
            <a:r>
              <a:rPr lang="en-US" dirty="0"/>
              <a:t>While the focus now is on expediently getting resources to schools in order to serve students, districts and states should expect robust oversight and reporting requirements.</a:t>
            </a:r>
          </a:p>
          <a:p>
            <a:r>
              <a:rPr lang="en-US" dirty="0"/>
              <a:t>Funds should be tracked separately from other funds.</a:t>
            </a:r>
          </a:p>
          <a:p>
            <a:r>
              <a:rPr lang="en-US" dirty="0"/>
              <a:t>Funds may be used for a wide variety of functions, but in all cases the use should tie back to COVID-19.</a:t>
            </a:r>
          </a:p>
          <a:p>
            <a:endParaRPr lang="en-US" dirty="0"/>
          </a:p>
        </p:txBody>
      </p:sp>
      <p:sp>
        <p:nvSpPr>
          <p:cNvPr id="3" name="Title 2">
            <a:extLst>
              <a:ext uri="{FF2B5EF4-FFF2-40B4-BE49-F238E27FC236}">
                <a16:creationId xmlns:a16="http://schemas.microsoft.com/office/drawing/2014/main" id="{18869BCE-7CD4-40CF-BB78-2917B87C7F87}"/>
              </a:ext>
            </a:extLst>
          </p:cNvPr>
          <p:cNvSpPr>
            <a:spLocks noGrp="1"/>
          </p:cNvSpPr>
          <p:nvPr>
            <p:ph type="title"/>
          </p:nvPr>
        </p:nvSpPr>
        <p:spPr/>
        <p:txBody>
          <a:bodyPr/>
          <a:lstStyle/>
          <a:p>
            <a:r>
              <a:rPr lang="en-US" dirty="0"/>
              <a:t>Reporting Requirements</a:t>
            </a:r>
          </a:p>
        </p:txBody>
      </p:sp>
    </p:spTree>
    <p:extLst>
      <p:ext uri="{BB962C8B-B14F-4D97-AF65-F5344CB8AC3E}">
        <p14:creationId xmlns:p14="http://schemas.microsoft.com/office/powerpoint/2010/main" val="65861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10BC1-8BCE-4A3A-993E-D7C8DE3D6F6B}"/>
              </a:ext>
            </a:extLst>
          </p:cNvPr>
          <p:cNvSpPr>
            <a:spLocks noGrp="1"/>
          </p:cNvSpPr>
          <p:nvPr>
            <p:ph type="title"/>
          </p:nvPr>
        </p:nvSpPr>
        <p:spPr/>
        <p:txBody>
          <a:bodyPr/>
          <a:lstStyle/>
          <a:p>
            <a:r>
              <a:rPr lang="en-US" dirty="0" err="1"/>
              <a:t>Equtiable</a:t>
            </a:r>
            <a:r>
              <a:rPr lang="en-US" dirty="0"/>
              <a:t> Services</a:t>
            </a:r>
          </a:p>
        </p:txBody>
      </p:sp>
      <p:sp>
        <p:nvSpPr>
          <p:cNvPr id="5" name="Text Placeholder 4">
            <a:extLst>
              <a:ext uri="{FF2B5EF4-FFF2-40B4-BE49-F238E27FC236}">
                <a16:creationId xmlns:a16="http://schemas.microsoft.com/office/drawing/2014/main" id="{5C471141-0663-48E8-8700-52AFD35A3B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875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E9F765-BA72-413A-8669-DC6B343C7F41}"/>
              </a:ext>
            </a:extLst>
          </p:cNvPr>
          <p:cNvSpPr>
            <a:spLocks noGrp="1"/>
          </p:cNvSpPr>
          <p:nvPr>
            <p:ph idx="1"/>
          </p:nvPr>
        </p:nvSpPr>
        <p:spPr/>
        <p:txBody>
          <a:bodyPr>
            <a:normAutofit fontScale="92500" lnSpcReduction="10000"/>
          </a:bodyPr>
          <a:lstStyle/>
          <a:p>
            <a:r>
              <a:rPr lang="en-US" dirty="0"/>
              <a:t>(a) In General.—A local educational agency receiving funds under sections 18002 or 18003 of this title shall provide equitable services in the same manner as provided under section 1117 of the ESEA of 1965 to students and teachers in non-public schools, as determined in consultation with representatives of non-public schools.</a:t>
            </a:r>
          </a:p>
          <a:p>
            <a:pPr marL="0" indent="0">
              <a:buNone/>
            </a:pPr>
            <a:r>
              <a:rPr lang="en-US" dirty="0"/>
              <a:t> </a:t>
            </a:r>
          </a:p>
          <a:p>
            <a:r>
              <a:rPr lang="en-US" dirty="0"/>
              <a:t>(b) Public Control of Funds.—The control of funds for the services and assistance provided to a non-public school under subsection (a), and title to materials, equipment, and property purchased with such funds, shall be in a public agency, and a public agency shall administer such funds, materials, equipment, and property and shall provide such services (or may contract for the provision of such services with a public or private entity). </a:t>
            </a:r>
          </a:p>
          <a:p>
            <a:endParaRPr lang="en-US" dirty="0"/>
          </a:p>
        </p:txBody>
      </p:sp>
      <p:sp>
        <p:nvSpPr>
          <p:cNvPr id="4" name="Title 3">
            <a:extLst>
              <a:ext uri="{FF2B5EF4-FFF2-40B4-BE49-F238E27FC236}">
                <a16:creationId xmlns:a16="http://schemas.microsoft.com/office/drawing/2014/main" id="{23420173-0BDE-4913-8029-13893DB49EEE}"/>
              </a:ext>
            </a:extLst>
          </p:cNvPr>
          <p:cNvSpPr>
            <a:spLocks noGrp="1"/>
          </p:cNvSpPr>
          <p:nvPr>
            <p:ph type="title"/>
          </p:nvPr>
        </p:nvSpPr>
        <p:spPr/>
        <p:txBody>
          <a:bodyPr/>
          <a:lstStyle/>
          <a:p>
            <a:r>
              <a:rPr lang="en-US" dirty="0"/>
              <a:t>Section 18005</a:t>
            </a:r>
          </a:p>
        </p:txBody>
      </p:sp>
    </p:spTree>
    <p:extLst>
      <p:ext uri="{BB962C8B-B14F-4D97-AF65-F5344CB8AC3E}">
        <p14:creationId xmlns:p14="http://schemas.microsoft.com/office/powerpoint/2010/main" val="292337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F6F58-03F6-412A-9DB9-410457B38E7C}"/>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B159E41A-92A3-48A1-8BBF-0352113D76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313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2C8E56-E794-4126-8A0A-0159DE0E5D80}"/>
              </a:ext>
            </a:extLst>
          </p:cNvPr>
          <p:cNvSpPr>
            <a:spLocks noGrp="1"/>
          </p:cNvSpPr>
          <p:nvPr>
            <p:ph idx="1"/>
          </p:nvPr>
        </p:nvSpPr>
        <p:spPr/>
        <p:txBody>
          <a:bodyPr anchor="ctr">
            <a:normAutofit/>
          </a:bodyPr>
          <a:lstStyle/>
          <a:p>
            <a:pPr marL="0" indent="0" algn="ctr">
              <a:buNone/>
            </a:pPr>
            <a:r>
              <a:rPr lang="en-US" sz="3200" b="1" dirty="0"/>
              <a:t>Details on the ESSER funds, including application, allowable uses, and other requirements will continue to be posted to the KSDE website at:</a:t>
            </a:r>
          </a:p>
          <a:p>
            <a:pPr marL="0" indent="0" algn="ctr">
              <a:buNone/>
            </a:pPr>
            <a:endParaRPr lang="en-US" sz="3200" b="1" dirty="0"/>
          </a:p>
          <a:p>
            <a:pPr marL="0" indent="0" algn="ctr">
              <a:buNone/>
            </a:pPr>
            <a:r>
              <a:rPr lang="en-US" sz="3600" b="1" dirty="0"/>
              <a:t> </a:t>
            </a:r>
            <a:r>
              <a:rPr lang="en-US" sz="3600" b="1" u="sng" dirty="0">
                <a:hlinkClick r:id="rId3"/>
              </a:rPr>
              <a:t>https://www.ksde.org/Default.aspx?tabid=564</a:t>
            </a:r>
            <a:endParaRPr lang="en-US" sz="3600" b="1" dirty="0"/>
          </a:p>
        </p:txBody>
      </p:sp>
      <p:sp>
        <p:nvSpPr>
          <p:cNvPr id="3" name="Title 2">
            <a:extLst>
              <a:ext uri="{FF2B5EF4-FFF2-40B4-BE49-F238E27FC236}">
                <a16:creationId xmlns:a16="http://schemas.microsoft.com/office/drawing/2014/main" id="{8D2E4D8C-AAEC-454F-8CD9-E965A13783AC}"/>
              </a:ext>
            </a:extLst>
          </p:cNvPr>
          <p:cNvSpPr>
            <a:spLocks noGrp="1"/>
          </p:cNvSpPr>
          <p:nvPr>
            <p:ph type="title"/>
          </p:nvPr>
        </p:nvSpPr>
        <p:spPr/>
        <p:txBody>
          <a:bodyPr/>
          <a:lstStyle/>
          <a:p>
            <a:r>
              <a:rPr lang="en-US" dirty="0"/>
              <a:t>For Additional Information</a:t>
            </a:r>
          </a:p>
        </p:txBody>
      </p:sp>
    </p:spTree>
    <p:extLst>
      <p:ext uri="{BB962C8B-B14F-4D97-AF65-F5344CB8AC3E}">
        <p14:creationId xmlns:p14="http://schemas.microsoft.com/office/powerpoint/2010/main" val="415852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9507767" cy="2354046"/>
          </a:xfrm>
          <a:ln>
            <a:noFill/>
          </a:ln>
        </p:spPr>
        <p:txBody>
          <a:bodyPr numCol="3"/>
          <a:lstStyle/>
          <a:p>
            <a:pPr lvl="1"/>
            <a:r>
              <a:rPr lang="en-US" dirty="0"/>
              <a:t>Doug Boline</a:t>
            </a:r>
            <a:br>
              <a:rPr lang="en-US" dirty="0"/>
            </a:br>
            <a:r>
              <a:rPr lang="en-US" dirty="0"/>
              <a:t>Assistant Director</a:t>
            </a:r>
          </a:p>
          <a:p>
            <a:pPr lvl="1">
              <a:spcBef>
                <a:spcPts val="0"/>
              </a:spcBef>
            </a:pPr>
            <a:r>
              <a:rPr lang="en-US" dirty="0"/>
              <a:t>Special Education and Title Services</a:t>
            </a:r>
            <a:br>
              <a:rPr lang="en-US" dirty="0"/>
            </a:br>
            <a:r>
              <a:rPr lang="en-US" dirty="0"/>
              <a:t>(785) 296-2600</a:t>
            </a:r>
            <a:br>
              <a:rPr lang="en-US" dirty="0"/>
            </a:br>
            <a:r>
              <a:rPr lang="en-US" dirty="0">
                <a:hlinkClick r:id="rId2"/>
              </a:rPr>
              <a:t>dboline@ksde.org</a:t>
            </a:r>
            <a:endParaRPr lang="en-US" dirty="0"/>
          </a:p>
          <a:p>
            <a:pPr lvl="1">
              <a:buClr>
                <a:srgbClr val="FFA400"/>
              </a:buClr>
            </a:pPr>
            <a:endParaRPr lang="en-US" dirty="0">
              <a:solidFill>
                <a:srgbClr val="12284C"/>
              </a:solidFill>
            </a:endParaRPr>
          </a:p>
          <a:p>
            <a:pPr lvl="1">
              <a:buClr>
                <a:srgbClr val="FFA400"/>
              </a:buClr>
            </a:pPr>
            <a:r>
              <a:rPr lang="en-US" dirty="0">
                <a:solidFill>
                  <a:srgbClr val="12284C"/>
                </a:solidFill>
              </a:rPr>
              <a:t>Tate Toedman</a:t>
            </a:r>
            <a:br>
              <a:rPr lang="en-US" dirty="0">
                <a:solidFill>
                  <a:srgbClr val="12284C"/>
                </a:solidFill>
              </a:rPr>
            </a:br>
            <a:r>
              <a:rPr lang="en-US" dirty="0">
                <a:solidFill>
                  <a:srgbClr val="12284C"/>
                </a:solidFill>
              </a:rPr>
              <a:t>Assistant Director</a:t>
            </a:r>
          </a:p>
          <a:p>
            <a:pPr lvl="1">
              <a:spcBef>
                <a:spcPts val="0"/>
              </a:spcBef>
              <a:buClr>
                <a:srgbClr val="FFA400"/>
              </a:buClr>
            </a:pPr>
            <a:r>
              <a:rPr lang="en-US" dirty="0">
                <a:solidFill>
                  <a:srgbClr val="12284C"/>
                </a:solidFill>
              </a:rPr>
              <a:t>Special Education and Title Services</a:t>
            </a:r>
            <a:br>
              <a:rPr lang="en-US" dirty="0">
                <a:solidFill>
                  <a:srgbClr val="12284C"/>
                </a:solidFill>
              </a:rPr>
            </a:br>
            <a:r>
              <a:rPr lang="en-US" dirty="0">
                <a:solidFill>
                  <a:srgbClr val="12284C"/>
                </a:solidFill>
              </a:rPr>
              <a:t>(785) 296-6714</a:t>
            </a:r>
            <a:br>
              <a:rPr lang="en-US" dirty="0">
                <a:solidFill>
                  <a:srgbClr val="12284C"/>
                </a:solidFill>
              </a:rPr>
            </a:br>
            <a:r>
              <a:rPr lang="en-US" dirty="0">
                <a:solidFill>
                  <a:srgbClr val="12284C"/>
                </a:solidFill>
                <a:hlinkClick r:id="rId3"/>
              </a:rPr>
              <a:t>ttoedman@ksde.org</a:t>
            </a:r>
            <a:endParaRPr lang="en-US" dirty="0"/>
          </a:p>
          <a:p>
            <a:pPr lvl="1">
              <a:buClr>
                <a:srgbClr val="FFA400"/>
              </a:buClr>
            </a:pPr>
            <a:endParaRPr lang="en-US" dirty="0">
              <a:solidFill>
                <a:srgbClr val="12284C"/>
              </a:solidFill>
            </a:endParaRPr>
          </a:p>
          <a:p>
            <a:pPr lvl="1">
              <a:buClr>
                <a:srgbClr val="FFA400"/>
              </a:buClr>
            </a:pPr>
            <a:r>
              <a:rPr lang="en-US" dirty="0">
                <a:solidFill>
                  <a:srgbClr val="12284C"/>
                </a:solidFill>
              </a:rPr>
              <a:t>Dean Zajic</a:t>
            </a:r>
            <a:br>
              <a:rPr lang="en-US" dirty="0">
                <a:solidFill>
                  <a:srgbClr val="12284C"/>
                </a:solidFill>
              </a:rPr>
            </a:br>
            <a:r>
              <a:rPr lang="en-US" dirty="0">
                <a:solidFill>
                  <a:srgbClr val="12284C"/>
                </a:solidFill>
              </a:rPr>
              <a:t>Coordinator</a:t>
            </a:r>
          </a:p>
          <a:p>
            <a:pPr lvl="1">
              <a:spcBef>
                <a:spcPts val="0"/>
              </a:spcBef>
              <a:buClr>
                <a:srgbClr val="FFA400"/>
              </a:buClr>
            </a:pPr>
            <a:r>
              <a:rPr lang="en-US" dirty="0">
                <a:solidFill>
                  <a:srgbClr val="12284C"/>
                </a:solidFill>
              </a:rPr>
              <a:t>Special Education and Title Services</a:t>
            </a:r>
            <a:br>
              <a:rPr lang="en-US" dirty="0">
                <a:solidFill>
                  <a:srgbClr val="12284C"/>
                </a:solidFill>
              </a:rPr>
            </a:br>
            <a:r>
              <a:rPr lang="en-US" dirty="0">
                <a:solidFill>
                  <a:srgbClr val="12284C"/>
                </a:solidFill>
              </a:rPr>
              <a:t>(785) 296-2425</a:t>
            </a:r>
            <a:br>
              <a:rPr lang="en-US" dirty="0">
                <a:solidFill>
                  <a:srgbClr val="12284C"/>
                </a:solidFill>
              </a:rPr>
            </a:br>
            <a:r>
              <a:rPr lang="en-US" dirty="0">
                <a:solidFill>
                  <a:srgbClr val="12284C"/>
                </a:solidFill>
                <a:hlinkClick r:id="rId4"/>
              </a:rPr>
              <a:t>dzajic@ksde.org</a:t>
            </a:r>
            <a:endParaRPr lang="en-US" dirty="0">
              <a:solidFill>
                <a:srgbClr val="12284C"/>
              </a:solidFill>
            </a:endParaRP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2771B2-892A-4FAF-8C0C-039363B93ADA}"/>
              </a:ext>
            </a:extLst>
          </p:cNvPr>
          <p:cNvSpPr>
            <a:spLocks noGrp="1"/>
          </p:cNvSpPr>
          <p:nvPr>
            <p:ph type="title"/>
          </p:nvPr>
        </p:nvSpPr>
        <p:spPr/>
        <p:txBody>
          <a:bodyPr/>
          <a:lstStyle/>
          <a:p>
            <a:r>
              <a:rPr lang="en-US" dirty="0"/>
              <a:t>What is ESSER?</a:t>
            </a:r>
          </a:p>
        </p:txBody>
      </p:sp>
      <p:sp>
        <p:nvSpPr>
          <p:cNvPr id="9" name="Text Placeholder 8">
            <a:extLst>
              <a:ext uri="{FF2B5EF4-FFF2-40B4-BE49-F238E27FC236}">
                <a16:creationId xmlns:a16="http://schemas.microsoft.com/office/drawing/2014/main" id="{9BE171D2-2072-40C7-82B9-59EAEB3B8EB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53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DC4556-DE86-403F-AAA9-63945965D4A1}"/>
              </a:ext>
            </a:extLst>
          </p:cNvPr>
          <p:cNvSpPr>
            <a:spLocks noGrp="1"/>
          </p:cNvSpPr>
          <p:nvPr>
            <p:ph idx="1"/>
          </p:nvPr>
        </p:nvSpPr>
        <p:spPr/>
        <p:txBody>
          <a:bodyPr/>
          <a:lstStyle/>
          <a:p>
            <a:r>
              <a:rPr lang="en-US" dirty="0"/>
              <a:t>The Coronavirus Aid, Relief, and Economic Security (CARES) Act was enacted on March 27, 2020, and included Elementary and Secondary School Emergency Relief (ESSER) Funds for K-12 schools.  These ESSER grants will provide school districts with emergency relief funds to address the impact COVID-19 has had on elementary and secondary schools.</a:t>
            </a:r>
          </a:p>
          <a:p>
            <a:endParaRPr lang="en-US" dirty="0"/>
          </a:p>
        </p:txBody>
      </p:sp>
      <p:sp>
        <p:nvSpPr>
          <p:cNvPr id="4" name="Title 3">
            <a:extLst>
              <a:ext uri="{FF2B5EF4-FFF2-40B4-BE49-F238E27FC236}">
                <a16:creationId xmlns:a16="http://schemas.microsoft.com/office/drawing/2014/main" id="{888A0168-EF6A-4EBB-A43E-8B98551AF708}"/>
              </a:ext>
            </a:extLst>
          </p:cNvPr>
          <p:cNvSpPr>
            <a:spLocks noGrp="1"/>
          </p:cNvSpPr>
          <p:nvPr>
            <p:ph type="title"/>
          </p:nvPr>
        </p:nvSpPr>
        <p:spPr/>
        <p:txBody>
          <a:bodyPr/>
          <a:lstStyle/>
          <a:p>
            <a:r>
              <a:rPr lang="en-US" dirty="0"/>
              <a:t>What is ESSER?</a:t>
            </a:r>
          </a:p>
        </p:txBody>
      </p:sp>
    </p:spTree>
    <p:extLst>
      <p:ext uri="{BB962C8B-B14F-4D97-AF65-F5344CB8AC3E}">
        <p14:creationId xmlns:p14="http://schemas.microsoft.com/office/powerpoint/2010/main" val="258726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lstStyle/>
          <a:p>
            <a:r>
              <a:rPr lang="en-US" dirty="0"/>
              <a:t>All Kansas school districts are eligible to receive this grant and funds will be distributed to districts in the same proportion as the 2019-20 ESEA Title I funds.</a:t>
            </a:r>
          </a:p>
          <a:p>
            <a:endParaRPr lang="en-US"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Who is eligible?</a:t>
            </a:r>
          </a:p>
        </p:txBody>
      </p:sp>
    </p:spTree>
    <p:extLst>
      <p:ext uri="{BB962C8B-B14F-4D97-AF65-F5344CB8AC3E}">
        <p14:creationId xmlns:p14="http://schemas.microsoft.com/office/powerpoint/2010/main" val="187300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0A83D2E-452E-4C0E-8BB8-613DEBD2CCB2}"/>
              </a:ext>
            </a:extLst>
          </p:cNvPr>
          <p:cNvGraphicFramePr>
            <a:graphicFrameLocks noGrp="1"/>
          </p:cNvGraphicFramePr>
          <p:nvPr>
            <p:ph idx="1"/>
            <p:extLst>
              <p:ext uri="{D42A27DB-BD31-4B8C-83A1-F6EECF244321}">
                <p14:modId xmlns:p14="http://schemas.microsoft.com/office/powerpoint/2010/main" val="3704664447"/>
              </p:ext>
            </p:extLst>
          </p:nvPr>
        </p:nvGraphicFramePr>
        <p:xfrm>
          <a:off x="838200" y="1644073"/>
          <a:ext cx="10515600" cy="453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60F71CC-0020-4B48-86B6-8FAEB8BFE369}"/>
              </a:ext>
            </a:extLst>
          </p:cNvPr>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54511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0FC13B-E985-47CA-8108-06881891F36D}"/>
              </a:ext>
            </a:extLst>
          </p:cNvPr>
          <p:cNvSpPr>
            <a:spLocks noGrp="1"/>
          </p:cNvSpPr>
          <p:nvPr>
            <p:ph type="title"/>
          </p:nvPr>
        </p:nvSpPr>
        <p:spPr/>
        <p:txBody>
          <a:bodyPr/>
          <a:lstStyle/>
          <a:p>
            <a:r>
              <a:rPr lang="en-US" dirty="0"/>
              <a:t>Uses and Conditions</a:t>
            </a:r>
          </a:p>
        </p:txBody>
      </p:sp>
      <p:sp>
        <p:nvSpPr>
          <p:cNvPr id="5" name="Text Placeholder 4">
            <a:extLst>
              <a:ext uri="{FF2B5EF4-FFF2-40B4-BE49-F238E27FC236}">
                <a16:creationId xmlns:a16="http://schemas.microsoft.com/office/drawing/2014/main" id="{363F7C24-7409-48FD-B36E-05322F5F5A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889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00C2-E5DA-4D3A-B26E-09CAE2D87DDB}"/>
              </a:ext>
            </a:extLst>
          </p:cNvPr>
          <p:cNvSpPr>
            <a:spLocks noGrp="1"/>
          </p:cNvSpPr>
          <p:nvPr>
            <p:ph idx="1"/>
          </p:nvPr>
        </p:nvSpPr>
        <p:spPr/>
        <p:txBody>
          <a:bodyPr numCol="2">
            <a:normAutofit/>
          </a:bodyPr>
          <a:lstStyle/>
          <a:p>
            <a:pPr marL="174625" lvl="0" indent="-174625">
              <a:buFont typeface="+mj-lt"/>
              <a:buAutoNum type="arabicPeriod"/>
            </a:pPr>
            <a:r>
              <a:rPr lang="en-US" sz="1400" b="1" dirty="0"/>
              <a:t>Any activity authorized by the ESEA of 1965, including the Native Hawaiian Education Act and the Alaska Native Educational Equity, Support, and Assistance Act (20 U.S.C. 6301 et seq.), the Individuals with Disabilities Education Act (20 U.S.C. 1400 et seq.) (‘‘IDEA’’), the Adult Education and Family Literacy Act (20 U.S.C. 1400 et seq.), the Carl D. Perkins Career and Technical Education Act of 2006 (20 U.S.C. 2301 et seq.) (‘‘the Perkins Act’’), or subtitle B of title VII of the McKinney-Vento Homeless Assistance Act (42 U.S.C. 11431 et seq.).</a:t>
            </a:r>
          </a:p>
          <a:p>
            <a:pPr marL="174625" indent="-174625">
              <a:buFont typeface="+mj-lt"/>
              <a:buAutoNum type="arabicPeriod"/>
            </a:pPr>
            <a:endParaRPr lang="en-US" sz="1400" b="1" dirty="0"/>
          </a:p>
          <a:p>
            <a:pPr marL="174625" lvl="0" indent="-174625">
              <a:buFont typeface="+mj-lt"/>
              <a:buAutoNum type="arabicPeriod"/>
            </a:pPr>
            <a:r>
              <a:rPr lang="en-US" sz="1400" b="1" dirty="0"/>
              <a:t>Coordination of preparedness and response efforts of local educational agencies with State, local, Tribal, and territorial public health departments, and other relevant agencies, to improve coordinated responses among such entities to prevent, prepare for, and respond to coronavirus.</a:t>
            </a:r>
          </a:p>
          <a:p>
            <a:pPr marL="174625" indent="-174625">
              <a:buFont typeface="+mj-lt"/>
              <a:buAutoNum type="arabicPeriod"/>
            </a:pPr>
            <a:endParaRPr lang="en-US" sz="1400" b="1" dirty="0"/>
          </a:p>
          <a:p>
            <a:pPr marL="174625" lvl="0" indent="-174625">
              <a:buFont typeface="+mj-lt"/>
              <a:buAutoNum type="arabicPeriod"/>
            </a:pPr>
            <a:r>
              <a:rPr lang="en-US" sz="1400" b="1" dirty="0"/>
              <a:t>Providing principals and others school leaders with the resources necessary to address the needs of their individual schools.</a:t>
            </a:r>
          </a:p>
          <a:p>
            <a:pPr marL="174625" lvl="0" indent="-174625">
              <a:buFont typeface="+mj-lt"/>
              <a:buAutoNum type="arabicPeriod"/>
            </a:pPr>
            <a:r>
              <a:rPr lang="en-US" sz="1400" b="1" dirty="0"/>
              <a:t>Activities to address the unique needs of low-income children or students, children with disabilities, English learners, racial and ethnic minorities, students experiencing homelessness, and foster care youth, including how outreach and service delivery will meet the needs of each population.</a:t>
            </a:r>
          </a:p>
          <a:p>
            <a:pPr marL="174625" indent="-174625">
              <a:buFont typeface="+mj-lt"/>
              <a:buAutoNum type="arabicPeriod"/>
            </a:pPr>
            <a:endParaRPr lang="en-US" sz="1400" b="1" dirty="0"/>
          </a:p>
          <a:p>
            <a:pPr marL="174625" lvl="0" indent="-174625">
              <a:buFont typeface="+mj-lt"/>
              <a:buAutoNum type="arabicPeriod"/>
            </a:pPr>
            <a:r>
              <a:rPr lang="en-US" sz="1400" b="1" dirty="0"/>
              <a:t>Developing and implementing procedures and systems to improve the preparedness and response efforts of local educational agencies.</a:t>
            </a:r>
          </a:p>
          <a:p>
            <a:pPr marL="174625" indent="-174625">
              <a:buFont typeface="+mj-lt"/>
              <a:buAutoNum type="arabicPeriod"/>
            </a:pPr>
            <a:endParaRPr lang="en-US" sz="1400" b="1" dirty="0"/>
          </a:p>
          <a:p>
            <a:pPr marL="174625" lvl="0" indent="-174625">
              <a:buFont typeface="+mj-lt"/>
              <a:buAutoNum type="arabicPeriod"/>
            </a:pPr>
            <a:r>
              <a:rPr lang="en-US" sz="1400" b="1" dirty="0"/>
              <a:t>Training and professional development for staff of the local educational agency on sanitation and minimizing the spread of infectious diseases.</a:t>
            </a:r>
          </a:p>
        </p:txBody>
      </p:sp>
      <p:sp>
        <p:nvSpPr>
          <p:cNvPr id="3" name="Title 2">
            <a:extLst>
              <a:ext uri="{FF2B5EF4-FFF2-40B4-BE49-F238E27FC236}">
                <a16:creationId xmlns:a16="http://schemas.microsoft.com/office/drawing/2014/main" id="{4E272E1A-6816-4F21-97B7-F9FAB9A1F6DA}"/>
              </a:ext>
            </a:extLst>
          </p:cNvPr>
          <p:cNvSpPr>
            <a:spLocks noGrp="1"/>
          </p:cNvSpPr>
          <p:nvPr>
            <p:ph type="title"/>
          </p:nvPr>
        </p:nvSpPr>
        <p:spPr/>
        <p:txBody>
          <a:bodyPr/>
          <a:lstStyle/>
          <a:p>
            <a:r>
              <a:rPr lang="en-US" dirty="0"/>
              <a:t>Allowable Uses</a:t>
            </a:r>
          </a:p>
        </p:txBody>
      </p:sp>
    </p:spTree>
    <p:extLst>
      <p:ext uri="{BB962C8B-B14F-4D97-AF65-F5344CB8AC3E}">
        <p14:creationId xmlns:p14="http://schemas.microsoft.com/office/powerpoint/2010/main" val="121116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6300C2-E5DA-4D3A-B26E-09CAE2D87DDB}"/>
              </a:ext>
            </a:extLst>
          </p:cNvPr>
          <p:cNvSpPr>
            <a:spLocks noGrp="1"/>
          </p:cNvSpPr>
          <p:nvPr>
            <p:ph idx="1"/>
          </p:nvPr>
        </p:nvSpPr>
        <p:spPr/>
        <p:txBody>
          <a:bodyPr numCol="2">
            <a:normAutofit/>
          </a:bodyPr>
          <a:lstStyle/>
          <a:p>
            <a:pPr marL="112713" lvl="0" indent="-112713">
              <a:buFont typeface="+mj-lt"/>
              <a:buAutoNum type="arabicPeriod" startAt="7"/>
            </a:pPr>
            <a:r>
              <a:rPr lang="en-US" sz="1400" b="1" dirty="0"/>
              <a:t>Purchasing supplies to sanitize and clean the facilities of a local educational agency, including buildings operated by such agency.</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Planning for and coordinating during long-term closures, including for how to provide meals to eligible students, how to provide technology for online learning to all students, how to provide guidance for carrying out requirements under the Individuals with Disabilities Education Act (20 U.S.C. 1401 et seq.) and how to ensure other educational services can continue to be provided consistent with all Federal, State, and local requirements.</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Purchasing educational technology (including hardware, software, and connectivity) for students who are served by the local educational agency that aids in regular and substantive educational interaction between students and their classroom instructors, including low-income students and students with disabilities, which may include assistive technology or adaptive equipment.</a:t>
            </a:r>
          </a:p>
          <a:p>
            <a:pPr marL="112713" lvl="0" indent="-112713">
              <a:buFont typeface="+mj-lt"/>
              <a:buAutoNum type="arabicPeriod" startAt="7"/>
            </a:pPr>
            <a:r>
              <a:rPr lang="en-US" sz="1400" b="1" dirty="0"/>
              <a:t>Providing mental health services and supports.</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Planning and implementing activities related to summer learning and supplemental afterschool programs, including providing classroom instruction or online learning during the summer months and addressing the needs of low income students, students with disabilities, English learners, migrant students, students experiencing homelessness, and children in foster care.</a:t>
            </a:r>
          </a:p>
          <a:p>
            <a:pPr marL="112713" indent="-112713">
              <a:buFont typeface="+mj-lt"/>
              <a:buAutoNum type="arabicPeriod" startAt="7"/>
            </a:pPr>
            <a:endParaRPr lang="en-US" sz="1400" b="1" dirty="0"/>
          </a:p>
          <a:p>
            <a:pPr marL="112713" lvl="0" indent="-112713">
              <a:buFont typeface="+mj-lt"/>
              <a:buAutoNum type="arabicPeriod" startAt="7"/>
            </a:pPr>
            <a:r>
              <a:rPr lang="en-US" sz="1400" b="1" dirty="0"/>
              <a:t>Other activities that are necessary to maintain the operation of and continuity of services in local educational agencies and continuing to employ existing staff of the local educational agency.</a:t>
            </a:r>
          </a:p>
        </p:txBody>
      </p:sp>
      <p:sp>
        <p:nvSpPr>
          <p:cNvPr id="3" name="Title 2">
            <a:extLst>
              <a:ext uri="{FF2B5EF4-FFF2-40B4-BE49-F238E27FC236}">
                <a16:creationId xmlns:a16="http://schemas.microsoft.com/office/drawing/2014/main" id="{4E272E1A-6816-4F21-97B7-F9FAB9A1F6DA}"/>
              </a:ext>
            </a:extLst>
          </p:cNvPr>
          <p:cNvSpPr>
            <a:spLocks noGrp="1"/>
          </p:cNvSpPr>
          <p:nvPr>
            <p:ph type="title"/>
          </p:nvPr>
        </p:nvSpPr>
        <p:spPr/>
        <p:txBody>
          <a:bodyPr/>
          <a:lstStyle/>
          <a:p>
            <a:r>
              <a:rPr lang="en-US" dirty="0"/>
              <a:t>Allowable Uses (continued)</a:t>
            </a:r>
          </a:p>
        </p:txBody>
      </p:sp>
    </p:spTree>
    <p:extLst>
      <p:ext uri="{BB962C8B-B14F-4D97-AF65-F5344CB8AC3E}">
        <p14:creationId xmlns:p14="http://schemas.microsoft.com/office/powerpoint/2010/main" val="254369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A559E-894B-42F2-81BF-0522413DEC03}"/>
              </a:ext>
            </a:extLst>
          </p:cNvPr>
          <p:cNvSpPr>
            <a:spLocks noGrp="1"/>
          </p:cNvSpPr>
          <p:nvPr>
            <p:ph idx="1"/>
          </p:nvPr>
        </p:nvSpPr>
        <p:spPr>
          <a:xfrm>
            <a:off x="838200" y="1644073"/>
            <a:ext cx="10089721" cy="4532890"/>
          </a:xfrm>
        </p:spPr>
        <p:txBody>
          <a:bodyPr anchor="ctr"/>
          <a:lstStyle/>
          <a:p>
            <a:pPr marL="0" indent="0">
              <a:buNone/>
            </a:pPr>
            <a:r>
              <a:rPr lang="en-US" b="1" dirty="0"/>
              <a:t>SEC. 18006. </a:t>
            </a:r>
            <a:r>
              <a:rPr lang="en-US" dirty="0"/>
              <a:t>A local educational agency, State, institution of higher education, or other entity that receives funds under ‘‘Education Stabilization Fund’’, shall to the greatest extent practicable, continue to pay its employees and contractors during the period of any disruptions or closures related to coronavirus.</a:t>
            </a:r>
          </a:p>
        </p:txBody>
      </p:sp>
      <p:sp>
        <p:nvSpPr>
          <p:cNvPr id="3" name="Title 2">
            <a:extLst>
              <a:ext uri="{FF2B5EF4-FFF2-40B4-BE49-F238E27FC236}">
                <a16:creationId xmlns:a16="http://schemas.microsoft.com/office/drawing/2014/main" id="{2DF49C92-EF90-4CF0-95D6-92D20318BE45}"/>
              </a:ext>
            </a:extLst>
          </p:cNvPr>
          <p:cNvSpPr>
            <a:spLocks noGrp="1"/>
          </p:cNvSpPr>
          <p:nvPr>
            <p:ph type="title"/>
          </p:nvPr>
        </p:nvSpPr>
        <p:spPr/>
        <p:txBody>
          <a:bodyPr/>
          <a:lstStyle/>
          <a:p>
            <a:r>
              <a:rPr lang="en-US" dirty="0"/>
              <a:t>Special Conditions</a:t>
            </a:r>
          </a:p>
        </p:txBody>
      </p:sp>
    </p:spTree>
    <p:extLst>
      <p:ext uri="{BB962C8B-B14F-4D97-AF65-F5344CB8AC3E}">
        <p14:creationId xmlns:p14="http://schemas.microsoft.com/office/powerpoint/2010/main" val="3448285962"/>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d5501a87-0b31-43b9-bb13-8dd2b743a206"/>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6c663d95-8238-4b2d-b922-a74f82e5df6f"/>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366</TotalTime>
  <Words>1068</Words>
  <Application>Microsoft Office PowerPoint</Application>
  <PresentationFormat>Widescreen</PresentationFormat>
  <Paragraphs>67</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Open Sans Semibold</vt:lpstr>
      <vt:lpstr>Open Sans Light</vt:lpstr>
      <vt:lpstr>Arial</vt:lpstr>
      <vt:lpstr>Custom Design</vt:lpstr>
      <vt:lpstr>CARES Act: Elementary and Secondary School Emergency Relief Funds</vt:lpstr>
      <vt:lpstr>What is ESSER?</vt:lpstr>
      <vt:lpstr>What is ESSER?</vt:lpstr>
      <vt:lpstr>Who is eligible?</vt:lpstr>
      <vt:lpstr>Timeline</vt:lpstr>
      <vt:lpstr>Uses and Conditions</vt:lpstr>
      <vt:lpstr>Allowable Uses</vt:lpstr>
      <vt:lpstr>Allowable Uses (continued)</vt:lpstr>
      <vt:lpstr>Special Conditions</vt:lpstr>
      <vt:lpstr>Reporting Requirements</vt:lpstr>
      <vt:lpstr>Equtiable Services</vt:lpstr>
      <vt:lpstr>Section 18005</vt:lpstr>
      <vt:lpstr>Questions?</vt:lpstr>
      <vt:lpstr>For Additional Information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Pat Bone</cp:lastModifiedBy>
  <cp:revision>44</cp:revision>
  <dcterms:created xsi:type="dcterms:W3CDTF">2017-11-21T21:33:09Z</dcterms:created>
  <dcterms:modified xsi:type="dcterms:W3CDTF">2020-05-05T13:27:26Z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