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261" r:id="rId5"/>
    <p:sldId id="286" r:id="rId6"/>
    <p:sldId id="302" r:id="rId7"/>
    <p:sldId id="288" r:id="rId8"/>
    <p:sldId id="299" r:id="rId9"/>
    <p:sldId id="301" r:id="rId10"/>
    <p:sldId id="305" r:id="rId11"/>
    <p:sldId id="306" r:id="rId12"/>
    <p:sldId id="304" r:id="rId13"/>
    <p:sldId id="300" r:id="rId14"/>
    <p:sldId id="298" r:id="rId15"/>
    <p:sldId id="308" r:id="rId16"/>
    <p:sldId id="309" r:id="rId17"/>
    <p:sldId id="297" r:id="rId18"/>
    <p:sldId id="310" r:id="rId19"/>
    <p:sldId id="307"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Semibold" panose="020B0706030804020204"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7" autoAdjust="0"/>
  </p:normalViewPr>
  <p:slideViewPr>
    <p:cSldViewPr snapToGrid="0">
      <p:cViewPr varScale="1">
        <p:scale>
          <a:sx n="72" d="100"/>
          <a:sy n="72" d="100"/>
        </p:scale>
        <p:origin x="107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41110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90165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3/24/2022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icrosoft.com/en-us/microsoft-365/free-office-online-for-the-we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sde.org/Agency/Division-of-Learning-Services/Special-Education-and-Title-Services/Federal-Disaster-and-Pandemic-Relie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a:t>ESSER Quarterly Reporting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464437"/>
            <a:ext cx="8610600" cy="688099"/>
          </a:xfrm>
        </p:spPr>
        <p:txBody>
          <a:bodyPr/>
          <a:lstStyle/>
          <a:p>
            <a:r>
              <a:rPr lang="en-US" dirty="0"/>
              <a:t>March 24</a:t>
            </a:r>
            <a:r>
              <a:rPr lang="en-US" baseline="30000" dirty="0"/>
              <a:t>th</a:t>
            </a:r>
            <a:r>
              <a:rPr lang="en-US" dirty="0"/>
              <a:t>, 2022</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dirty="0">
                <a:effectLst/>
                <a:latin typeface="+mn-lt"/>
                <a:ea typeface="Calibri" panose="020F0502020204030204" pitchFamily="34" charset="0"/>
                <a:cs typeface="Times New Roman" panose="02020603050405020304" pitchFamily="18" charset="0"/>
              </a:rPr>
              <a:t>Don’t skip lines – they are narrow so double check each line or zoom in to enlarge for better viewing</a:t>
            </a:r>
          </a:p>
          <a:p>
            <a:r>
              <a:rPr lang="en-US" dirty="0">
                <a:latin typeface="+mn-lt"/>
                <a:ea typeface="Calibri" panose="020F0502020204030204" pitchFamily="34" charset="0"/>
                <a:cs typeface="Times New Roman" panose="02020603050405020304" pitchFamily="18" charset="0"/>
              </a:rPr>
              <a:t>Make sure all expenditure amounts are formatted to two decimal places</a:t>
            </a:r>
          </a:p>
          <a:p>
            <a:pPr lvl="1"/>
            <a:r>
              <a:rPr lang="en-US" dirty="0">
                <a:effectLst/>
                <a:latin typeface="+mn-lt"/>
                <a:ea typeface="Calibri" panose="020F0502020204030204" pitchFamily="34" charset="0"/>
                <a:cs typeface="Times New Roman" panose="02020603050405020304" pitchFamily="18" charset="0"/>
              </a:rPr>
              <a:t>Example: $100.</a:t>
            </a:r>
            <a:r>
              <a:rPr lang="en-US" dirty="0">
                <a:effectLst/>
                <a:highlight>
                  <a:srgbClr val="FFFF00"/>
                </a:highlight>
                <a:latin typeface="+mn-lt"/>
                <a:ea typeface="Calibri" panose="020F0502020204030204" pitchFamily="34" charset="0"/>
                <a:cs typeface="Times New Roman" panose="02020603050405020304" pitchFamily="18" charset="0"/>
              </a:rPr>
              <a:t>00</a:t>
            </a:r>
          </a:p>
          <a:p>
            <a:r>
              <a:rPr lang="en-US" dirty="0">
                <a:latin typeface="+mn-lt"/>
                <a:ea typeface="Calibri" panose="020F0502020204030204" pitchFamily="34" charset="0"/>
                <a:cs typeface="Times New Roman" panose="02020603050405020304" pitchFamily="18" charset="0"/>
              </a:rPr>
              <a:t>Request adjustment expenditures for corrected amounts rather than adding in negative entries</a:t>
            </a:r>
          </a:p>
          <a:p>
            <a:pPr lvl="1"/>
            <a:r>
              <a:rPr lang="en-US" dirty="0">
                <a:effectLst/>
                <a:latin typeface="+mn-lt"/>
                <a:ea typeface="Calibri" panose="020F0502020204030204" pitchFamily="34" charset="0"/>
                <a:cs typeface="Times New Roman" panose="02020603050405020304" pitchFamily="18" charset="0"/>
              </a:rPr>
              <a:t>Example</a:t>
            </a:r>
            <a:r>
              <a:rPr lang="en-US" dirty="0">
                <a:latin typeface="+mn-lt"/>
                <a:ea typeface="Calibri" panose="020F0502020204030204" pitchFamily="34" charset="0"/>
                <a:cs typeface="Times New Roman" panose="02020603050405020304" pitchFamily="18" charset="0"/>
              </a:rPr>
              <a:t>: </a:t>
            </a:r>
            <a:r>
              <a:rPr lang="en-US" dirty="0">
                <a:highlight>
                  <a:srgbClr val="FFFF00"/>
                </a:highlight>
                <a:latin typeface="+mn-lt"/>
                <a:ea typeface="Calibri" panose="020F0502020204030204" pitchFamily="34" charset="0"/>
                <a:cs typeface="Times New Roman" panose="02020603050405020304" pitchFamily="18" charset="0"/>
              </a:rPr>
              <a:t>-</a:t>
            </a:r>
            <a:r>
              <a:rPr lang="en-US" dirty="0">
                <a:latin typeface="+mn-lt"/>
                <a:ea typeface="Calibri" panose="020F0502020204030204" pitchFamily="34" charset="0"/>
                <a:cs typeface="Times New Roman" panose="02020603050405020304" pitchFamily="18" charset="0"/>
              </a:rPr>
              <a:t>$5.25</a:t>
            </a:r>
            <a:endParaRPr lang="en-US" dirty="0">
              <a:effectLst/>
              <a:latin typeface="+mn-lt"/>
              <a:ea typeface="Calibri" panose="020F0502020204030204" pitchFamily="34" charset="0"/>
              <a:cs typeface="Times New Roman" panose="02020603050405020304" pitchFamily="18" charset="0"/>
            </a:endParaRPr>
          </a:p>
          <a:p>
            <a:r>
              <a:rPr lang="en-US" dirty="0">
                <a:effectLst/>
                <a:latin typeface="+mn-lt"/>
                <a:ea typeface="Calibri" panose="020F0502020204030204" pitchFamily="34" charset="0"/>
                <a:cs typeface="Times New Roman" panose="02020603050405020304" pitchFamily="18" charset="0"/>
              </a:rPr>
              <a:t>Verify all fillable yellow columns are completed across each row of expenditures</a:t>
            </a:r>
          </a:p>
          <a:p>
            <a:pPr marL="0" indent="0">
              <a:buNone/>
            </a:pPr>
            <a:endParaRPr lang="en-US" dirty="0">
              <a:effectLst/>
              <a:latin typeface="+mn-lt"/>
              <a:ea typeface="Calibri" panose="020F0502020204030204" pitchFamily="34" charset="0"/>
              <a:cs typeface="Times New Roman" panose="02020603050405020304" pitchFamily="18" charset="0"/>
            </a:endParaRPr>
          </a:p>
          <a:p>
            <a:endParaRPr lang="en-US" dirty="0"/>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Reporting Excel Checklist</a:t>
            </a:r>
          </a:p>
        </p:txBody>
      </p:sp>
    </p:spTree>
    <p:extLst>
      <p:ext uri="{BB962C8B-B14F-4D97-AF65-F5344CB8AC3E}">
        <p14:creationId xmlns:p14="http://schemas.microsoft.com/office/powerpoint/2010/main" val="333953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pPr>
              <a:lnSpc>
                <a:spcPct val="100000"/>
              </a:lnSpc>
            </a:pPr>
            <a:r>
              <a:rPr lang="en-US" dirty="0"/>
              <a:t> If there is an option for a dropdown menu, please be sure to select from that menu and please don’t type in the cell.</a:t>
            </a:r>
          </a:p>
          <a:p>
            <a:pPr>
              <a:lnSpc>
                <a:spcPct val="100000"/>
              </a:lnSpc>
            </a:pPr>
            <a:r>
              <a:rPr lang="en-US" dirty="0"/>
              <a:t>Verify all locked, white columns are populating information</a:t>
            </a:r>
          </a:p>
          <a:p>
            <a:pPr lvl="1">
              <a:lnSpc>
                <a:spcPct val="100000"/>
              </a:lnSpc>
            </a:pPr>
            <a:r>
              <a:rPr lang="en-US" dirty="0"/>
              <a:t>Column E (yellow) will auto-populate Column F (white)</a:t>
            </a:r>
          </a:p>
          <a:p>
            <a:pPr lvl="1">
              <a:lnSpc>
                <a:spcPct val="100000"/>
              </a:lnSpc>
            </a:pPr>
            <a:r>
              <a:rPr lang="en-US" dirty="0"/>
              <a:t>Column G (yellow) will auto-populate Column H (white)</a:t>
            </a:r>
          </a:p>
          <a:p>
            <a:pPr lvl="1">
              <a:lnSpc>
                <a:spcPct val="100000"/>
              </a:lnSpc>
            </a:pPr>
            <a:r>
              <a:rPr lang="en-US" dirty="0"/>
              <a:t>Column I (yellow) will auto-populate Column B (white)</a:t>
            </a:r>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Reporting Excel Checklist</a:t>
            </a:r>
          </a:p>
        </p:txBody>
      </p:sp>
    </p:spTree>
    <p:extLst>
      <p:ext uri="{BB962C8B-B14F-4D97-AF65-F5344CB8AC3E}">
        <p14:creationId xmlns:p14="http://schemas.microsoft.com/office/powerpoint/2010/main" val="352759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8A68-6D41-4BE3-8B85-10ECEB2FAAF0}"/>
              </a:ext>
            </a:extLst>
          </p:cNvPr>
          <p:cNvSpPr>
            <a:spLocks noGrp="1"/>
          </p:cNvSpPr>
          <p:nvPr>
            <p:ph type="title"/>
          </p:nvPr>
        </p:nvSpPr>
        <p:spPr/>
        <p:txBody>
          <a:bodyPr/>
          <a:lstStyle/>
          <a:p>
            <a:r>
              <a:rPr lang="en-US" dirty="0"/>
              <a:t>Change</a:t>
            </a:r>
          </a:p>
        </p:txBody>
      </p:sp>
      <p:sp>
        <p:nvSpPr>
          <p:cNvPr id="3" name="Text Placeholder 2">
            <a:extLst>
              <a:ext uri="{FF2B5EF4-FFF2-40B4-BE49-F238E27FC236}">
                <a16:creationId xmlns:a16="http://schemas.microsoft.com/office/drawing/2014/main" id="{F7E1859E-8AEE-45E8-9932-A6906E867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788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pPr>
              <a:lnSpc>
                <a:spcPct val="100000"/>
              </a:lnSpc>
            </a:pPr>
            <a:r>
              <a:rPr lang="en-US" dirty="0"/>
              <a:t> Form 240 draw downs will be sent out via the ESSER Listserv</a:t>
            </a:r>
          </a:p>
          <a:p>
            <a:pPr lvl="1">
              <a:lnSpc>
                <a:spcPct val="100000"/>
              </a:lnSpc>
            </a:pPr>
            <a:r>
              <a:rPr lang="en-US" dirty="0"/>
              <a:t>Please find your school district to see the total amount across all ESSER funding streams, and be sure that those amounts are reflective on your spreadsheet. </a:t>
            </a:r>
          </a:p>
          <a:p>
            <a:pPr lvl="2">
              <a:lnSpc>
                <a:spcPct val="100000"/>
              </a:lnSpc>
            </a:pPr>
            <a:r>
              <a:rPr lang="en-US" dirty="0"/>
              <a:t>We will be using the same document to check total expenditures across all the ESSER funding streams. </a:t>
            </a:r>
          </a:p>
          <a:p>
            <a:pPr lvl="2">
              <a:lnSpc>
                <a:spcPct val="100000"/>
              </a:lnSpc>
            </a:pPr>
            <a:r>
              <a:rPr lang="en-US" dirty="0"/>
              <a:t>You may report over the amount on the </a:t>
            </a:r>
            <a:r>
              <a:rPr lang="en-US"/>
              <a:t>total shown, </a:t>
            </a:r>
            <a:r>
              <a:rPr lang="en-US" dirty="0"/>
              <a:t>but you should not report under this amount.</a:t>
            </a:r>
          </a:p>
          <a:p>
            <a:pPr lvl="2">
              <a:lnSpc>
                <a:spcPct val="100000"/>
              </a:lnSpc>
            </a:pPr>
            <a:endParaRPr lang="en-US" dirty="0"/>
          </a:p>
          <a:p>
            <a:pPr marL="914400" lvl="2" indent="0">
              <a:lnSpc>
                <a:spcPct val="100000"/>
              </a:lnSpc>
              <a:buNone/>
            </a:pPr>
            <a:endParaRPr lang="en-US" dirty="0"/>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What figures should I report?</a:t>
            </a:r>
          </a:p>
        </p:txBody>
      </p:sp>
    </p:spTree>
    <p:extLst>
      <p:ext uri="{BB962C8B-B14F-4D97-AF65-F5344CB8AC3E}">
        <p14:creationId xmlns:p14="http://schemas.microsoft.com/office/powerpoint/2010/main" val="299693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F6F58-03F6-412A-9DB9-410457B38E7C}"/>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B159E41A-92A3-48A1-8BBF-0352113D76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313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277E4-6E20-4CCE-B32B-E27AB633DDC0}"/>
              </a:ext>
            </a:extLst>
          </p:cNvPr>
          <p:cNvSpPr>
            <a:spLocks noGrp="1"/>
          </p:cNvSpPr>
          <p:nvPr>
            <p:ph idx="1"/>
          </p:nvPr>
        </p:nvSpPr>
        <p:spPr/>
        <p:txBody>
          <a:bodyPr/>
          <a:lstStyle/>
          <a:p>
            <a:r>
              <a:rPr lang="en-US" dirty="0"/>
              <a:t>Please remember that if you are doing a capital improvement project with your esser funds that you will need to complete the capital improvement paperwork and return that to </a:t>
            </a:r>
            <a:r>
              <a:rPr lang="en-US" dirty="0">
                <a:hlinkClick r:id="rId2"/>
              </a:rPr>
              <a:t>esser@ksde.org</a:t>
            </a:r>
            <a:endParaRPr lang="en-US" dirty="0"/>
          </a:p>
          <a:p>
            <a:endParaRPr lang="en-US" dirty="0"/>
          </a:p>
          <a:p>
            <a:r>
              <a:rPr lang="en-US" dirty="0"/>
              <a:t>If you are using esser funds to buy equipment that is over $5,000 </a:t>
            </a:r>
            <a:r>
              <a:rPr lang="en-US"/>
              <a:t>per unit you </a:t>
            </a:r>
            <a:r>
              <a:rPr lang="en-US" dirty="0"/>
              <a:t>will need to complete the equipment request form and return that to </a:t>
            </a:r>
            <a:r>
              <a:rPr lang="en-US" dirty="0">
                <a:hlinkClick r:id="rId2"/>
              </a:rPr>
              <a:t>esser@ksde.org</a:t>
            </a: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B43B9C9-A49F-4635-AA56-316992A68994}"/>
              </a:ext>
            </a:extLst>
          </p:cNvPr>
          <p:cNvSpPr>
            <a:spLocks noGrp="1"/>
          </p:cNvSpPr>
          <p:nvPr>
            <p:ph type="title"/>
          </p:nvPr>
        </p:nvSpPr>
        <p:spPr/>
        <p:txBody>
          <a:bodyPr/>
          <a:lstStyle/>
          <a:p>
            <a:r>
              <a:rPr lang="en-US" dirty="0"/>
              <a:t>Helpful ESSER Reminders</a:t>
            </a:r>
          </a:p>
        </p:txBody>
      </p:sp>
    </p:spTree>
    <p:extLst>
      <p:ext uri="{BB962C8B-B14F-4D97-AF65-F5344CB8AC3E}">
        <p14:creationId xmlns:p14="http://schemas.microsoft.com/office/powerpoint/2010/main" val="26060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pPr>
              <a:lnSpc>
                <a:spcPct val="100000"/>
              </a:lnSpc>
            </a:pPr>
            <a:r>
              <a:rPr lang="en-US" dirty="0"/>
              <a:t> If you have any questions with anything related to ESSER funds, please email </a:t>
            </a:r>
            <a:r>
              <a:rPr lang="en-US" dirty="0">
                <a:hlinkClick r:id="rId2"/>
              </a:rPr>
              <a:t>esser@ksde.org</a:t>
            </a:r>
            <a:endParaRPr lang="en-US" dirty="0"/>
          </a:p>
          <a:p>
            <a:pPr>
              <a:lnSpc>
                <a:spcPct val="100000"/>
              </a:lnSpc>
            </a:pPr>
            <a:endParaRPr lang="en-US" dirty="0"/>
          </a:p>
          <a:p>
            <a:pPr>
              <a:lnSpc>
                <a:spcPct val="100000"/>
              </a:lnSpc>
            </a:pPr>
            <a:r>
              <a:rPr lang="en-US" dirty="0"/>
              <a:t>If you are not currently on the ESSER Listserv and would like to be please email </a:t>
            </a:r>
            <a:r>
              <a:rPr lang="en-US" dirty="0">
                <a:hlinkClick r:id="rId2"/>
              </a:rPr>
              <a:t>esser@ksde.org</a:t>
            </a:r>
            <a:r>
              <a:rPr lang="en-US" dirty="0"/>
              <a:t> and let us know you would like to be added. </a:t>
            </a:r>
          </a:p>
          <a:p>
            <a:pPr>
              <a:lnSpc>
                <a:spcPct val="100000"/>
              </a:lnSpc>
            </a:pPr>
            <a:endParaRPr lang="en-US" dirty="0"/>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6860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DC4556-DE86-403F-AAA9-63945965D4A1}"/>
              </a:ext>
            </a:extLst>
          </p:cNvPr>
          <p:cNvSpPr>
            <a:spLocks noGrp="1"/>
          </p:cNvSpPr>
          <p:nvPr>
            <p:ph idx="1"/>
          </p:nvPr>
        </p:nvSpPr>
        <p:spPr/>
        <p:txBody>
          <a:bodyPr/>
          <a:lstStyle/>
          <a:p>
            <a:r>
              <a:rPr lang="en-US" b="1" dirty="0"/>
              <a:t>March 31</a:t>
            </a:r>
            <a:r>
              <a:rPr lang="en-US" b="1" baseline="30000" dirty="0"/>
              <a:t>st</a:t>
            </a:r>
            <a:r>
              <a:rPr lang="en-US" b="1" dirty="0"/>
              <a:t>, 2022 </a:t>
            </a:r>
            <a:r>
              <a:rPr lang="en-US" dirty="0"/>
              <a:t>– Quarter ends</a:t>
            </a:r>
          </a:p>
          <a:p>
            <a:r>
              <a:rPr lang="en-US" b="1" dirty="0"/>
              <a:t>April 1</a:t>
            </a:r>
            <a:r>
              <a:rPr lang="en-US" b="1" baseline="30000" dirty="0"/>
              <a:t>st</a:t>
            </a:r>
            <a:r>
              <a:rPr lang="en-US" b="1" dirty="0"/>
              <a:t>, 2022 </a:t>
            </a:r>
            <a:r>
              <a:rPr lang="en-US" dirty="0"/>
              <a:t>– Quarterly Report opens on </a:t>
            </a:r>
            <a:r>
              <a:rPr lang="en-US" dirty="0" err="1"/>
              <a:t>CommonApp</a:t>
            </a:r>
            <a:endParaRPr lang="en-US" dirty="0"/>
          </a:p>
          <a:p>
            <a:r>
              <a:rPr lang="en-US" b="1" dirty="0"/>
              <a:t>April 15</a:t>
            </a:r>
            <a:r>
              <a:rPr lang="en-US" b="1" baseline="30000" dirty="0"/>
              <a:t>th</a:t>
            </a:r>
            <a:r>
              <a:rPr lang="en-US" b="1" dirty="0"/>
              <a:t>, 2022 </a:t>
            </a:r>
            <a:r>
              <a:rPr lang="en-US" dirty="0"/>
              <a:t>– Quarterly Report closes on </a:t>
            </a:r>
            <a:r>
              <a:rPr lang="en-US" dirty="0" err="1"/>
              <a:t>CommonApp</a:t>
            </a:r>
            <a:endParaRPr lang="en-US" dirty="0"/>
          </a:p>
        </p:txBody>
      </p:sp>
      <p:sp>
        <p:nvSpPr>
          <p:cNvPr id="4" name="Title 3">
            <a:extLst>
              <a:ext uri="{FF2B5EF4-FFF2-40B4-BE49-F238E27FC236}">
                <a16:creationId xmlns:a16="http://schemas.microsoft.com/office/drawing/2014/main" id="{888A0168-EF6A-4EBB-A43E-8B98551AF708}"/>
              </a:ext>
            </a:extLst>
          </p:cNvPr>
          <p:cNvSpPr>
            <a:spLocks noGrp="1"/>
          </p:cNvSpPr>
          <p:nvPr>
            <p:ph type="title"/>
          </p:nvPr>
        </p:nvSpPr>
        <p:spPr/>
        <p:txBody>
          <a:bodyPr/>
          <a:lstStyle/>
          <a:p>
            <a:r>
              <a:rPr lang="en-US" dirty="0"/>
              <a:t>Important Dates</a:t>
            </a:r>
          </a:p>
        </p:txBody>
      </p:sp>
    </p:spTree>
    <p:extLst>
      <p:ext uri="{BB962C8B-B14F-4D97-AF65-F5344CB8AC3E}">
        <p14:creationId xmlns:p14="http://schemas.microsoft.com/office/powerpoint/2010/main" val="258726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2771B2-892A-4FAF-8C0C-039363B93ADA}"/>
              </a:ext>
            </a:extLst>
          </p:cNvPr>
          <p:cNvSpPr>
            <a:spLocks noGrp="1"/>
          </p:cNvSpPr>
          <p:nvPr>
            <p:ph type="title"/>
          </p:nvPr>
        </p:nvSpPr>
        <p:spPr/>
        <p:txBody>
          <a:bodyPr>
            <a:normAutofit/>
          </a:bodyPr>
          <a:lstStyle/>
          <a:p>
            <a:r>
              <a:rPr lang="en-US" sz="4400" dirty="0"/>
              <a:t>Frequently Asked Questions</a:t>
            </a:r>
          </a:p>
        </p:txBody>
      </p:sp>
      <p:sp>
        <p:nvSpPr>
          <p:cNvPr id="9" name="Text Placeholder 8">
            <a:extLst>
              <a:ext uri="{FF2B5EF4-FFF2-40B4-BE49-F238E27FC236}">
                <a16:creationId xmlns:a16="http://schemas.microsoft.com/office/drawing/2014/main" id="{9BE171D2-2072-40C7-82B9-59EAEB3B8E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52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b="1" dirty="0"/>
              <a:t>Does the excel sheet need to be unlocked?</a:t>
            </a:r>
          </a:p>
          <a:p>
            <a:pPr lvl="1"/>
            <a:r>
              <a:rPr lang="en-US" dirty="0"/>
              <a:t>No, the only places where LEA data should be entered are highlighted in yellow.</a:t>
            </a:r>
          </a:p>
          <a:p>
            <a:pPr lvl="1"/>
            <a:r>
              <a:rPr lang="en-US" dirty="0"/>
              <a:t>If the version of Excel you are using is out of date, you may access a free, current version at </a:t>
            </a:r>
            <a:r>
              <a:rPr lang="en-US" sz="2400" u="sng" dirty="0">
                <a:solidFill>
                  <a:srgbClr val="0000FF"/>
                </a:solidFill>
                <a:effectLst/>
                <a:latin typeface="+mn-lt"/>
                <a:ea typeface="Calibri" panose="020F0502020204030204" pitchFamily="34" charset="0"/>
                <a:cs typeface="Times New Roman" panose="02020603050405020304" pitchFamily="18" charset="0"/>
                <a:hlinkClick r:id="rId2"/>
              </a:rPr>
              <a:t>https://www.microsoft.com/en-us/microsoft-365/free-office-online-for-the-web</a:t>
            </a:r>
            <a:endParaRPr lang="en-US" sz="2400" u="sng" dirty="0">
              <a:solidFill>
                <a:srgbClr val="0000FF"/>
              </a:solidFill>
              <a:effectLst/>
              <a:latin typeface="+mn-lt"/>
              <a:ea typeface="Calibri" panose="020F0502020204030204" pitchFamily="34" charset="0"/>
              <a:cs typeface="Times New Roman" panose="02020603050405020304" pitchFamily="18" charset="0"/>
            </a:endParaRPr>
          </a:p>
          <a:p>
            <a:pPr marL="0" indent="0">
              <a:buNone/>
            </a:pPr>
            <a:endParaRPr lang="en-US" dirty="0">
              <a:latin typeface="+mn-lt"/>
            </a:endParaRPr>
          </a:p>
          <a:p>
            <a:endParaRPr lang="en-US" b="1"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87300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b="1" dirty="0"/>
              <a:t>Where can I find information about function and object codes?</a:t>
            </a:r>
          </a:p>
          <a:p>
            <a:pPr lvl="1"/>
            <a:r>
              <a:rPr lang="en-US" dirty="0"/>
              <a:t>This information can be found at </a:t>
            </a:r>
            <a:r>
              <a:rPr lang="en-US" sz="2400" b="1" u="sng" dirty="0">
                <a:solidFill>
                  <a:srgbClr val="0563C1"/>
                </a:solidFill>
                <a:effectLst/>
                <a:latin typeface="Open Sans Light" panose="020B0306030504020204" pitchFamily="34" charset="0"/>
                <a:ea typeface="Calibri" panose="020F0502020204030204" pitchFamily="34" charset="0"/>
                <a:hlinkClick r:id="rId2"/>
              </a:rPr>
              <a:t>https://www.ksde.org/Agency/Division-of-Learning-Services/Special-Education-and-Title-Services/Federal-Disaster-and-Pandemic-Relief</a:t>
            </a:r>
            <a:endParaRPr lang="en-US" b="1" dirty="0"/>
          </a:p>
          <a:p>
            <a:endParaRPr lang="en-US" b="1" dirty="0">
              <a:latin typeface="+mn-lt"/>
            </a:endParaRPr>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Frequently Asked Questions</a:t>
            </a:r>
          </a:p>
        </p:txBody>
      </p:sp>
      <p:pic>
        <p:nvPicPr>
          <p:cNvPr id="4" name="Picture 3">
            <a:extLst>
              <a:ext uri="{FF2B5EF4-FFF2-40B4-BE49-F238E27FC236}">
                <a16:creationId xmlns:a16="http://schemas.microsoft.com/office/drawing/2014/main" id="{25FB5979-7751-434D-8D14-D1EF9D21714C}"/>
              </a:ext>
            </a:extLst>
          </p:cNvPr>
          <p:cNvPicPr>
            <a:picLocks noChangeAspect="1"/>
          </p:cNvPicPr>
          <p:nvPr/>
        </p:nvPicPr>
        <p:blipFill>
          <a:blip r:embed="rId3"/>
          <a:stretch>
            <a:fillRect/>
          </a:stretch>
        </p:blipFill>
        <p:spPr>
          <a:xfrm>
            <a:off x="3375997" y="3230218"/>
            <a:ext cx="4521277" cy="2330411"/>
          </a:xfrm>
          <a:prstGeom prst="rect">
            <a:avLst/>
          </a:prstGeom>
        </p:spPr>
      </p:pic>
      <p:sp>
        <p:nvSpPr>
          <p:cNvPr id="8" name="Arrow: Down 7">
            <a:extLst>
              <a:ext uri="{FF2B5EF4-FFF2-40B4-BE49-F238E27FC236}">
                <a16:creationId xmlns:a16="http://schemas.microsoft.com/office/drawing/2014/main" id="{EB4D945D-B4B8-4005-AD38-B1585C0F0D1C}"/>
              </a:ext>
            </a:extLst>
          </p:cNvPr>
          <p:cNvSpPr/>
          <p:nvPr/>
        </p:nvSpPr>
        <p:spPr>
          <a:xfrm rot="4859635">
            <a:off x="7579221" y="3976227"/>
            <a:ext cx="636105" cy="14610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77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b="1" dirty="0"/>
              <a:t>How do I report SPED expenditures?</a:t>
            </a:r>
          </a:p>
          <a:p>
            <a:pPr lvl="1"/>
            <a:r>
              <a:rPr lang="en-US" dirty="0"/>
              <a:t>Work with your Interlocal or Coop to decide what the funds will be spent on and make sure that you are only reimbursing their expenditures.</a:t>
            </a:r>
          </a:p>
          <a:p>
            <a:pPr lvl="1"/>
            <a:r>
              <a:rPr lang="en-US" dirty="0"/>
              <a:t>Make sure you are reporting the expenditures with the same detail as the direct allocations.</a:t>
            </a:r>
          </a:p>
          <a:p>
            <a:pPr lvl="1"/>
            <a:r>
              <a:rPr lang="en-US" b="1" dirty="0"/>
              <a:t>NOTE: function codes 564, 565, 590 or anything that notes funds went to the interlocal/coop will not be </a:t>
            </a:r>
            <a:r>
              <a:rPr lang="en-US" b="1" dirty="0">
                <a:effectLst/>
                <a:latin typeface="Open Sans Light" panose="020B0306030504020204" pitchFamily="34" charset="0"/>
                <a:ea typeface="Calibri" panose="020F0502020204030204" pitchFamily="34" charset="0"/>
              </a:rPr>
              <a:t>permitted to prevent the double counting of funds. </a:t>
            </a:r>
            <a:r>
              <a:rPr lang="en-US" b="1" dirty="0">
                <a:ea typeface="Calibri" panose="020F0502020204030204" pitchFamily="34" charset="0"/>
              </a:rPr>
              <a:t>Your </a:t>
            </a:r>
            <a:r>
              <a:rPr lang="en-US" b="1" dirty="0">
                <a:effectLst/>
                <a:latin typeface="Open Sans Light" panose="020B0306030504020204" pitchFamily="34" charset="0"/>
                <a:ea typeface="Calibri" panose="020F0502020204030204" pitchFamily="34" charset="0"/>
              </a:rPr>
              <a:t>district should work with the coop/interlocal to get the detailed function and object codes for the actual expenditures and insert them into the report.</a:t>
            </a:r>
            <a:endParaRPr lang="en-US" b="1"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52536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6721C-33BE-4675-A697-EC267E32CDEA}"/>
              </a:ext>
            </a:extLst>
          </p:cNvPr>
          <p:cNvSpPr>
            <a:spLocks noGrp="1"/>
          </p:cNvSpPr>
          <p:nvPr>
            <p:ph idx="1"/>
          </p:nvPr>
        </p:nvSpPr>
        <p:spPr/>
        <p:txBody>
          <a:bodyPr/>
          <a:lstStyle/>
          <a:p>
            <a:r>
              <a:rPr lang="en-US" b="1" dirty="0"/>
              <a:t>What funds do I need to report?</a:t>
            </a:r>
          </a:p>
          <a:p>
            <a:pPr lvl="1"/>
            <a:r>
              <a:rPr lang="en-US" b="1" dirty="0"/>
              <a:t>Report is cumulative so all previous expenditures and the new expenditures need to be on this report.</a:t>
            </a:r>
          </a:p>
          <a:p>
            <a:pPr lvl="1"/>
            <a:r>
              <a:rPr lang="en-US" dirty="0"/>
              <a:t>Funds that were drawn down and spent during the corresponding quarter will need to be added onto the Excel. </a:t>
            </a:r>
          </a:p>
          <a:p>
            <a:pPr lvl="1"/>
            <a:r>
              <a:rPr lang="en-US" dirty="0">
                <a:effectLst/>
                <a:latin typeface="Open Sans Light" panose="020B0306030504020204" pitchFamily="34" charset="0"/>
                <a:ea typeface="Calibri" panose="020F0502020204030204" pitchFamily="34" charset="0"/>
              </a:rPr>
              <a:t>Funds that have been requested through the 2</a:t>
            </a:r>
            <a:r>
              <a:rPr lang="en-US" baseline="30000" dirty="0">
                <a:effectLst/>
                <a:latin typeface="Open Sans Light" panose="020B0306030504020204" pitchFamily="34" charset="0"/>
                <a:ea typeface="Calibri" panose="020F0502020204030204" pitchFamily="34" charset="0"/>
              </a:rPr>
              <a:t>nd</a:t>
            </a:r>
            <a:r>
              <a:rPr lang="en-US" dirty="0">
                <a:effectLst/>
                <a:latin typeface="Open Sans Light" panose="020B0306030504020204" pitchFamily="34" charset="0"/>
                <a:ea typeface="Calibri" panose="020F0502020204030204" pitchFamily="34" charset="0"/>
              </a:rPr>
              <a:t> month of the quarter will need to be reported. Those totals will be sent via LISTSERV. </a:t>
            </a:r>
            <a:endParaRPr lang="en-US" dirty="0"/>
          </a:p>
        </p:txBody>
      </p:sp>
      <p:sp>
        <p:nvSpPr>
          <p:cNvPr id="3" name="Title 2">
            <a:extLst>
              <a:ext uri="{FF2B5EF4-FFF2-40B4-BE49-F238E27FC236}">
                <a16:creationId xmlns:a16="http://schemas.microsoft.com/office/drawing/2014/main" id="{580495F4-4FC0-408D-B164-3CE0EB56F7E2}"/>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43776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6721C-33BE-4675-A697-EC267E32CDEA}"/>
              </a:ext>
            </a:extLst>
          </p:cNvPr>
          <p:cNvSpPr>
            <a:spLocks noGrp="1"/>
          </p:cNvSpPr>
          <p:nvPr>
            <p:ph idx="1"/>
          </p:nvPr>
        </p:nvSpPr>
        <p:spPr/>
        <p:txBody>
          <a:bodyPr/>
          <a:lstStyle/>
          <a:p>
            <a:r>
              <a:rPr lang="en-US" b="1" dirty="0"/>
              <a:t>What do I do if I have no new expenditures to report?</a:t>
            </a:r>
          </a:p>
          <a:p>
            <a:pPr lvl="1"/>
            <a:r>
              <a:rPr lang="en-US" dirty="0"/>
              <a:t>You will still need to upload the aggregate report with the updated date on the Excel </a:t>
            </a:r>
          </a:p>
          <a:p>
            <a:pPr lvl="2"/>
            <a:r>
              <a:rPr lang="en-US" dirty="0"/>
              <a:t>This will be uploaded in </a:t>
            </a:r>
            <a:r>
              <a:rPr lang="en-US" dirty="0" err="1"/>
              <a:t>CommonApp</a:t>
            </a:r>
            <a:endParaRPr lang="en-US" dirty="0"/>
          </a:p>
          <a:p>
            <a:pPr lvl="1"/>
            <a:r>
              <a:rPr lang="en-US" b="1" dirty="0"/>
              <a:t>You will still need to update the narrative in </a:t>
            </a:r>
            <a:r>
              <a:rPr lang="en-US" b="1" dirty="0" err="1"/>
              <a:t>CommonApp</a:t>
            </a:r>
            <a:endParaRPr lang="en-US" b="1" dirty="0"/>
          </a:p>
          <a:p>
            <a:pPr lvl="2"/>
            <a:r>
              <a:rPr lang="en-US" dirty="0"/>
              <a:t>Please be sure when filling out the narrative section on </a:t>
            </a:r>
            <a:r>
              <a:rPr lang="en-US" dirty="0" err="1"/>
              <a:t>CommonApp</a:t>
            </a:r>
            <a:r>
              <a:rPr lang="en-US" dirty="0"/>
              <a:t> you are discussing what the change is. </a:t>
            </a:r>
          </a:p>
          <a:p>
            <a:pPr marL="914400" lvl="2" indent="0">
              <a:buNone/>
            </a:pPr>
            <a:endParaRPr lang="en-US" dirty="0"/>
          </a:p>
        </p:txBody>
      </p:sp>
      <p:sp>
        <p:nvSpPr>
          <p:cNvPr id="3" name="Title 2">
            <a:extLst>
              <a:ext uri="{FF2B5EF4-FFF2-40B4-BE49-F238E27FC236}">
                <a16:creationId xmlns:a16="http://schemas.microsoft.com/office/drawing/2014/main" id="{580495F4-4FC0-408D-B164-3CE0EB56F7E2}"/>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62154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2771B2-892A-4FAF-8C0C-039363B93ADA}"/>
              </a:ext>
            </a:extLst>
          </p:cNvPr>
          <p:cNvSpPr>
            <a:spLocks noGrp="1"/>
          </p:cNvSpPr>
          <p:nvPr>
            <p:ph type="title"/>
          </p:nvPr>
        </p:nvSpPr>
        <p:spPr/>
        <p:txBody>
          <a:bodyPr>
            <a:normAutofit/>
          </a:bodyPr>
          <a:lstStyle/>
          <a:p>
            <a:r>
              <a:rPr lang="en-US" sz="4400" dirty="0"/>
              <a:t>Reporting Excel Checklist</a:t>
            </a:r>
          </a:p>
        </p:txBody>
      </p:sp>
      <p:sp>
        <p:nvSpPr>
          <p:cNvPr id="9" name="Text Placeholder 8">
            <a:extLst>
              <a:ext uri="{FF2B5EF4-FFF2-40B4-BE49-F238E27FC236}">
                <a16:creationId xmlns:a16="http://schemas.microsoft.com/office/drawing/2014/main" id="{9BE171D2-2072-40C7-82B9-59EAEB3B8E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0117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microsoft.com/office/2006/documentManagement/types"/>
    <ds:schemaRef ds:uri="http://purl.org/dc/terms/"/>
    <ds:schemaRef ds:uri="http://purl.org/dc/elements/1.1/"/>
    <ds:schemaRef ds:uri="http://schemas.microsoft.com/office/infopath/2007/PartnerControls"/>
    <ds:schemaRef ds:uri="6c663d95-8238-4b2d-b922-a74f82e5df6f"/>
    <ds:schemaRef ds:uri="http://purl.org/dc/dcmitype/"/>
    <ds:schemaRef ds:uri="http://www.w3.org/XML/1998/namespace"/>
    <ds:schemaRef ds:uri="http://schemas.openxmlformats.org/package/2006/metadata/core-properties"/>
    <ds:schemaRef ds:uri="d5501a87-0b31-43b9-bb13-8dd2b743a206"/>
    <ds:schemaRef ds:uri="http://schemas.microsoft.com/office/2006/metadata/propertie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5562</TotalTime>
  <Words>750</Words>
  <Application>Microsoft Office PowerPoint</Application>
  <PresentationFormat>Widescreen</PresentationFormat>
  <Paragraphs>64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Open Sans Light</vt:lpstr>
      <vt:lpstr>Arial</vt:lpstr>
      <vt:lpstr>Calibri</vt:lpstr>
      <vt:lpstr>Open Sans Semibold</vt:lpstr>
      <vt:lpstr>Custom Design</vt:lpstr>
      <vt:lpstr>ESSER Quarterly Reporting</vt:lpstr>
      <vt:lpstr>Important Dates</vt:lpstr>
      <vt:lpstr>Frequently Asked Questions</vt:lpstr>
      <vt:lpstr>Frequently Asked Questions</vt:lpstr>
      <vt:lpstr>Frequently Asked Questions</vt:lpstr>
      <vt:lpstr>Frequently Asked Questions</vt:lpstr>
      <vt:lpstr>Frequently Asked Questions</vt:lpstr>
      <vt:lpstr>Frequently Asked Questions</vt:lpstr>
      <vt:lpstr>Reporting Excel Checklist</vt:lpstr>
      <vt:lpstr>Reporting Excel Checklist</vt:lpstr>
      <vt:lpstr>Reporting Excel Checklist</vt:lpstr>
      <vt:lpstr>Change</vt:lpstr>
      <vt:lpstr>What figures should I report?</vt:lpstr>
      <vt:lpstr>Questions?</vt:lpstr>
      <vt:lpstr>Helpful ESSER Reminders</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Lori Creason</cp:lastModifiedBy>
  <cp:revision>80</cp:revision>
  <dcterms:created xsi:type="dcterms:W3CDTF">2017-11-21T21:33:09Z</dcterms:created>
  <dcterms:modified xsi:type="dcterms:W3CDTF">2022-03-24T16:45:03Z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