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2"/>
  </p:notesMasterIdLst>
  <p:sldIdLst>
    <p:sldId id="261" r:id="rId5"/>
    <p:sldId id="339" r:id="rId6"/>
    <p:sldId id="313" r:id="rId7"/>
    <p:sldId id="342" r:id="rId8"/>
    <p:sldId id="340" r:id="rId9"/>
    <p:sldId id="322" r:id="rId10"/>
    <p:sldId id="336" r:id="rId11"/>
    <p:sldId id="349" r:id="rId12"/>
    <p:sldId id="341" r:id="rId13"/>
    <p:sldId id="337" r:id="rId14"/>
    <p:sldId id="345" r:id="rId15"/>
    <p:sldId id="346" r:id="rId16"/>
    <p:sldId id="347" r:id="rId17"/>
    <p:sldId id="344" r:id="rId18"/>
    <p:sldId id="311" r:id="rId19"/>
    <p:sldId id="343" r:id="rId20"/>
    <p:sldId id="312"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Open Sans Light" panose="020B0306030504020204" pitchFamily="34" charset="0"/>
      <p:regular r:id="rId27"/>
      <p:italic r:id="rId28"/>
    </p:embeddedFont>
    <p:embeddedFont>
      <p:font typeface="Open Sans Semibold" panose="020B0706030804020204" pitchFamily="34" charset="0"/>
      <p:bold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813256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6/16/2021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6/16/2021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6/16/2021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6/16/2021</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6/16/2021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6/16/2021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6/16/2021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6/16/2021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6/16/2021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6/16/2021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www.ksde.org/Portals/0/ECSETS/Announcements/ESSER_Capital_Improvement_and_Construction_Request_Form.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ksde.org/Agency/Division-of-Learning-Services/Special-Education-and-Title-Services/Federal-Disaster-and-Pandemic-Relief" TargetMode="External"/><Relationship Id="rId2" Type="http://schemas.openxmlformats.org/officeDocument/2006/relationships/hyperlink" Target="mailto:ESSER@KSDE.ORG"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mailto:dboline@ksde.org" TargetMode="External"/><Relationship Id="rId2" Type="http://schemas.openxmlformats.org/officeDocument/2006/relationships/hyperlink" Target="mailto:dzajic@ksde.org"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federalregister.gov/d/2021-08359/p-8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KSDE ESSER Office Hours</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normAutofit/>
          </a:bodyPr>
          <a:lstStyle/>
          <a:p>
            <a:pPr algn="ctr"/>
            <a:r>
              <a:rPr lang="en-US" dirty="0"/>
              <a:t>June 16, 2021</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8118E64-822E-49B7-B77A-BA26A824086A}"/>
              </a:ext>
            </a:extLst>
          </p:cNvPr>
          <p:cNvSpPr>
            <a:spLocks noGrp="1"/>
          </p:cNvSpPr>
          <p:nvPr>
            <p:ph sz="half" idx="1"/>
          </p:nvPr>
        </p:nvSpPr>
        <p:spPr>
          <a:xfrm>
            <a:off x="838200" y="1825625"/>
            <a:ext cx="10515600" cy="4351338"/>
          </a:xfrm>
        </p:spPr>
        <p:txBody>
          <a:bodyPr>
            <a:normAutofit fontScale="92500"/>
          </a:bodyPr>
          <a:lstStyle/>
          <a:p>
            <a:r>
              <a:rPr lang="en-US" dirty="0"/>
              <a:t>During the period of the ESSER III award, a district must regularly, </a:t>
            </a:r>
            <a:r>
              <a:rPr lang="en-US" b="1" u="sng" dirty="0"/>
              <a:t>but no less frequently than every six months</a:t>
            </a:r>
            <a:r>
              <a:rPr lang="en-US" b="1" dirty="0"/>
              <a:t>, </a:t>
            </a:r>
            <a:r>
              <a:rPr lang="en-US" dirty="0"/>
              <a:t>review</a:t>
            </a:r>
            <a:r>
              <a:rPr lang="en-US" b="1" dirty="0"/>
              <a:t> </a:t>
            </a:r>
            <a:r>
              <a:rPr lang="en-US" dirty="0"/>
              <a:t>and as appropriate, revise its plan for the safe return to in-person instruction and continuity of services.</a:t>
            </a:r>
          </a:p>
          <a:p>
            <a:r>
              <a:rPr lang="en-US" dirty="0"/>
              <a:t>In determining whether revisions are necessary, and in making any revisions, the LEA must </a:t>
            </a:r>
            <a:r>
              <a:rPr lang="en-US" b="1" u="sng" dirty="0"/>
              <a:t>seek public input</a:t>
            </a:r>
            <a:r>
              <a:rPr lang="en-US" dirty="0"/>
              <a:t> and take such input into account.</a:t>
            </a:r>
          </a:p>
          <a:p>
            <a:r>
              <a:rPr lang="en-US" dirty="0"/>
              <a:t>If at the time the LEA revises its plan the CDC has updated its guidance on reopening schools, the revised plan must address the extent to which the LEA has adopted policies, and describe any such policies, for each of the updated safety recommendations.</a:t>
            </a:r>
          </a:p>
        </p:txBody>
      </p:sp>
      <p:sp>
        <p:nvSpPr>
          <p:cNvPr id="4" name="Title 3">
            <a:extLst>
              <a:ext uri="{FF2B5EF4-FFF2-40B4-BE49-F238E27FC236}">
                <a16:creationId xmlns:a16="http://schemas.microsoft.com/office/drawing/2014/main" id="{C55FF5F5-8D9D-4093-936B-34A6722D5670}"/>
              </a:ext>
            </a:extLst>
          </p:cNvPr>
          <p:cNvSpPr>
            <a:spLocks noGrp="1"/>
          </p:cNvSpPr>
          <p:nvPr>
            <p:ph type="title"/>
          </p:nvPr>
        </p:nvSpPr>
        <p:spPr/>
        <p:txBody>
          <a:bodyPr>
            <a:normAutofit/>
          </a:bodyPr>
          <a:lstStyle/>
          <a:p>
            <a:r>
              <a:rPr lang="en-US" dirty="0"/>
              <a:t>Review and Revise Biannually:</a:t>
            </a:r>
          </a:p>
        </p:txBody>
      </p:sp>
    </p:spTree>
    <p:extLst>
      <p:ext uri="{BB962C8B-B14F-4D97-AF65-F5344CB8AC3E}">
        <p14:creationId xmlns:p14="http://schemas.microsoft.com/office/powerpoint/2010/main" val="3120092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C7E2-938A-4C7C-84D8-F9D828C2B9E7}"/>
              </a:ext>
            </a:extLst>
          </p:cNvPr>
          <p:cNvSpPr>
            <a:spLocks noGrp="1"/>
          </p:cNvSpPr>
          <p:nvPr>
            <p:ph type="title"/>
          </p:nvPr>
        </p:nvSpPr>
        <p:spPr/>
        <p:txBody>
          <a:bodyPr/>
          <a:lstStyle/>
          <a:p>
            <a:r>
              <a:rPr lang="en-US" dirty="0"/>
              <a:t>Capital Improvement Requests</a:t>
            </a:r>
          </a:p>
        </p:txBody>
      </p:sp>
    </p:spTree>
    <p:extLst>
      <p:ext uri="{BB962C8B-B14F-4D97-AF65-F5344CB8AC3E}">
        <p14:creationId xmlns:p14="http://schemas.microsoft.com/office/powerpoint/2010/main" val="404153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FA21E2A-85E6-4195-A51E-B56CA8606EB2}"/>
              </a:ext>
            </a:extLst>
          </p:cNvPr>
          <p:cNvSpPr>
            <a:spLocks noGrp="1"/>
          </p:cNvSpPr>
          <p:nvPr>
            <p:ph idx="1"/>
          </p:nvPr>
        </p:nvSpPr>
        <p:spPr>
          <a:xfrm>
            <a:off x="838200" y="1644073"/>
            <a:ext cx="10515600" cy="3575997"/>
          </a:xfrm>
        </p:spPr>
        <p:txBody>
          <a:bodyPr>
            <a:normAutofit/>
          </a:bodyPr>
          <a:lstStyle/>
          <a:p>
            <a:r>
              <a:rPr lang="en-US" dirty="0"/>
              <a:t>The application to request approval for capital improvements (including HVAC) is found at: </a:t>
            </a:r>
            <a:r>
              <a:rPr lang="en-US" dirty="0">
                <a:hlinkClick r:id="rId2"/>
              </a:rPr>
              <a:t>https://www.ksde.org/Portals/0/ECSETS/Announcements/ESSER_Capital_Improvement_and_Construction_Request_Form.docx</a:t>
            </a:r>
            <a:r>
              <a:rPr lang="en-US" dirty="0"/>
              <a:t> </a:t>
            </a:r>
            <a:br>
              <a:rPr lang="en-US" dirty="0"/>
            </a:br>
            <a:endParaRPr lang="en-US" dirty="0"/>
          </a:p>
          <a:p>
            <a:r>
              <a:rPr lang="en-US" dirty="0"/>
              <a:t>A district must submit both their ESSER plan for the use of funds AND the request for capital improvement approval.</a:t>
            </a:r>
          </a:p>
        </p:txBody>
      </p:sp>
      <p:sp>
        <p:nvSpPr>
          <p:cNvPr id="3" name="Title 2">
            <a:extLst>
              <a:ext uri="{FF2B5EF4-FFF2-40B4-BE49-F238E27FC236}">
                <a16:creationId xmlns:a16="http://schemas.microsoft.com/office/drawing/2014/main" id="{99EFC4A1-4F2B-4419-89F9-E7054855437B}"/>
              </a:ext>
            </a:extLst>
          </p:cNvPr>
          <p:cNvSpPr>
            <a:spLocks noGrp="1"/>
          </p:cNvSpPr>
          <p:nvPr>
            <p:ph type="title"/>
          </p:nvPr>
        </p:nvSpPr>
        <p:spPr/>
        <p:txBody>
          <a:bodyPr/>
          <a:lstStyle/>
          <a:p>
            <a:r>
              <a:rPr lang="en-US" dirty="0"/>
              <a:t>Reminders and clarifications</a:t>
            </a:r>
          </a:p>
        </p:txBody>
      </p:sp>
    </p:spTree>
    <p:extLst>
      <p:ext uri="{BB962C8B-B14F-4D97-AF65-F5344CB8AC3E}">
        <p14:creationId xmlns:p14="http://schemas.microsoft.com/office/powerpoint/2010/main" val="56607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FA21E2A-85E6-4195-A51E-B56CA8606EB2}"/>
              </a:ext>
            </a:extLst>
          </p:cNvPr>
          <p:cNvSpPr>
            <a:spLocks noGrp="1"/>
          </p:cNvSpPr>
          <p:nvPr>
            <p:ph idx="1"/>
          </p:nvPr>
        </p:nvSpPr>
        <p:spPr/>
        <p:txBody>
          <a:bodyPr>
            <a:normAutofit/>
          </a:bodyPr>
          <a:lstStyle/>
          <a:p>
            <a:r>
              <a:rPr lang="en-US" dirty="0"/>
              <a:t>All fields in the application must be completed.  NA is not a valid response.</a:t>
            </a:r>
          </a:p>
          <a:p>
            <a:r>
              <a:rPr lang="en-US" dirty="0"/>
              <a:t>US Department of Education recently clarified that environmental impact and historical site certifications must be provided by an “independent local official”, such as a local building inspector, a licensed architect, a licensed structural engineer, etc.. </a:t>
            </a:r>
          </a:p>
        </p:txBody>
      </p:sp>
      <p:sp>
        <p:nvSpPr>
          <p:cNvPr id="3" name="Title 2">
            <a:extLst>
              <a:ext uri="{FF2B5EF4-FFF2-40B4-BE49-F238E27FC236}">
                <a16:creationId xmlns:a16="http://schemas.microsoft.com/office/drawing/2014/main" id="{99EFC4A1-4F2B-4419-89F9-E7054855437B}"/>
              </a:ext>
            </a:extLst>
          </p:cNvPr>
          <p:cNvSpPr>
            <a:spLocks noGrp="1"/>
          </p:cNvSpPr>
          <p:nvPr>
            <p:ph type="title"/>
          </p:nvPr>
        </p:nvSpPr>
        <p:spPr/>
        <p:txBody>
          <a:bodyPr/>
          <a:lstStyle/>
          <a:p>
            <a:r>
              <a:rPr lang="en-US" dirty="0"/>
              <a:t>Reminders and clarifications (cont.)</a:t>
            </a:r>
          </a:p>
        </p:txBody>
      </p:sp>
    </p:spTree>
    <p:extLst>
      <p:ext uri="{BB962C8B-B14F-4D97-AF65-F5344CB8AC3E}">
        <p14:creationId xmlns:p14="http://schemas.microsoft.com/office/powerpoint/2010/main" val="1908679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C7E2-938A-4C7C-84D8-F9D828C2B9E7}"/>
              </a:ext>
            </a:extLst>
          </p:cNvPr>
          <p:cNvSpPr>
            <a:spLocks noGrp="1"/>
          </p:cNvSpPr>
          <p:nvPr>
            <p:ph type="title"/>
          </p:nvPr>
        </p:nvSpPr>
        <p:spPr/>
        <p:txBody>
          <a:bodyPr/>
          <a:lstStyle/>
          <a:p>
            <a:r>
              <a:rPr lang="en-US" dirty="0"/>
              <a:t>ESSER III Updates</a:t>
            </a:r>
          </a:p>
        </p:txBody>
      </p:sp>
    </p:spTree>
    <p:extLst>
      <p:ext uri="{BB962C8B-B14F-4D97-AF65-F5344CB8AC3E}">
        <p14:creationId xmlns:p14="http://schemas.microsoft.com/office/powerpoint/2010/main" val="349317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D9D041-4E25-442B-9BD8-D2615762667D}"/>
              </a:ext>
            </a:extLst>
          </p:cNvPr>
          <p:cNvSpPr>
            <a:spLocks noGrp="1"/>
          </p:cNvSpPr>
          <p:nvPr>
            <p:ph type="title"/>
          </p:nvPr>
        </p:nvSpPr>
        <p:spPr/>
        <p:txBody>
          <a:bodyPr/>
          <a:lstStyle/>
          <a:p>
            <a:pPr algn="ctr"/>
            <a:r>
              <a:rPr lang="en-US" dirty="0"/>
              <a:t>Questions</a:t>
            </a:r>
          </a:p>
        </p:txBody>
      </p:sp>
    </p:spTree>
    <p:extLst>
      <p:ext uri="{BB962C8B-B14F-4D97-AF65-F5344CB8AC3E}">
        <p14:creationId xmlns:p14="http://schemas.microsoft.com/office/powerpoint/2010/main" val="3956744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858EA1-55AA-4AE4-AC02-24CEB573BDD4}"/>
              </a:ext>
            </a:extLst>
          </p:cNvPr>
          <p:cNvSpPr>
            <a:spLocks noGrp="1"/>
          </p:cNvSpPr>
          <p:nvPr>
            <p:ph sz="quarter" idx="13"/>
          </p:nvPr>
        </p:nvSpPr>
        <p:spPr>
          <a:xfrm>
            <a:off x="1244888" y="3204839"/>
            <a:ext cx="9568113" cy="2317280"/>
          </a:xfrm>
        </p:spPr>
        <p:txBody>
          <a:bodyPr>
            <a:normAutofit/>
          </a:bodyPr>
          <a:lstStyle/>
          <a:p>
            <a:pPr algn="ctr"/>
            <a:r>
              <a:rPr lang="en-US" b="1" dirty="0"/>
              <a:t>Please send questions to:</a:t>
            </a:r>
          </a:p>
          <a:p>
            <a:pPr algn="ctr"/>
            <a:r>
              <a:rPr lang="en-US" dirty="0">
                <a:hlinkClick r:id="rId2"/>
              </a:rPr>
              <a:t>ESSER@KSDE.ORG</a:t>
            </a:r>
            <a:r>
              <a:rPr lang="en-US" dirty="0"/>
              <a:t> </a:t>
            </a:r>
            <a:endParaRPr lang="en-US" sz="1000" dirty="0"/>
          </a:p>
          <a:p>
            <a:pPr algn="ctr"/>
            <a:endParaRPr lang="en-US" dirty="0"/>
          </a:p>
          <a:p>
            <a:pPr algn="ctr"/>
            <a:r>
              <a:rPr lang="en-US" b="1" dirty="0"/>
              <a:t>For more information visit:</a:t>
            </a:r>
          </a:p>
          <a:p>
            <a:pPr algn="ctr"/>
            <a:r>
              <a:rPr lang="en-US" dirty="0">
                <a:hlinkClick r:id="rId3"/>
              </a:rPr>
              <a:t>https://www.ksde.org/Agency/Division-of-Learning-Services/Special-Education-and-Title-Services/Federal-Disaster-and-Pandemic-Relief</a:t>
            </a:r>
            <a:r>
              <a:rPr lang="en-US" dirty="0"/>
              <a:t> </a:t>
            </a:r>
          </a:p>
        </p:txBody>
      </p:sp>
    </p:spTree>
    <p:extLst>
      <p:ext uri="{BB962C8B-B14F-4D97-AF65-F5344CB8AC3E}">
        <p14:creationId xmlns:p14="http://schemas.microsoft.com/office/powerpoint/2010/main" val="181004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17EC56-04FF-446E-AB2F-F4769DDF073E}"/>
              </a:ext>
            </a:extLst>
          </p:cNvPr>
          <p:cNvSpPr>
            <a:spLocks noGrp="1"/>
          </p:cNvSpPr>
          <p:nvPr>
            <p:ph sz="quarter" idx="13"/>
          </p:nvPr>
        </p:nvSpPr>
        <p:spPr>
          <a:xfrm>
            <a:off x="1347973" y="3590021"/>
            <a:ext cx="5283646" cy="2354046"/>
          </a:xfrm>
        </p:spPr>
        <p:txBody>
          <a:bodyPr/>
          <a:lstStyle/>
          <a:p>
            <a:pPr lvl="1" algn="ctr">
              <a:buClr>
                <a:srgbClr val="FFA400"/>
              </a:buClr>
            </a:pPr>
            <a:r>
              <a:rPr lang="en-US" sz="1900" dirty="0">
                <a:solidFill>
                  <a:srgbClr val="12284C"/>
                </a:solidFill>
              </a:rPr>
              <a:t>Dean Zajic</a:t>
            </a:r>
            <a:br>
              <a:rPr lang="en-US" sz="1900" dirty="0">
                <a:solidFill>
                  <a:srgbClr val="12284C"/>
                </a:solidFill>
              </a:rPr>
            </a:br>
            <a:r>
              <a:rPr lang="en-US" sz="1900" dirty="0">
                <a:solidFill>
                  <a:srgbClr val="12284C"/>
                </a:solidFill>
              </a:rPr>
              <a:t>State &amp; Federal Programs Coordinator</a:t>
            </a:r>
          </a:p>
          <a:p>
            <a:pPr lvl="1" algn="ctr">
              <a:spcBef>
                <a:spcPts val="0"/>
              </a:spcBef>
              <a:buClr>
                <a:srgbClr val="FFA400"/>
              </a:buClr>
            </a:pPr>
            <a:r>
              <a:rPr lang="en-US" sz="1900" dirty="0">
                <a:solidFill>
                  <a:srgbClr val="12284C"/>
                </a:solidFill>
              </a:rPr>
              <a:t>Special Education and Title Services</a:t>
            </a:r>
            <a:br>
              <a:rPr lang="en-US" sz="1900" dirty="0">
                <a:solidFill>
                  <a:srgbClr val="12284C"/>
                </a:solidFill>
              </a:rPr>
            </a:br>
            <a:br>
              <a:rPr lang="en-US" sz="1900" dirty="0">
                <a:solidFill>
                  <a:srgbClr val="12284C"/>
                </a:solidFill>
              </a:rPr>
            </a:br>
            <a:r>
              <a:rPr lang="en-US" sz="1900" dirty="0">
                <a:solidFill>
                  <a:srgbClr val="12284C"/>
                </a:solidFill>
                <a:hlinkClick r:id="rId2"/>
              </a:rPr>
              <a:t>dzajic@ksde.org</a:t>
            </a:r>
            <a:r>
              <a:rPr lang="en-US" sz="1900" dirty="0">
                <a:solidFill>
                  <a:srgbClr val="12284C"/>
                </a:solidFill>
              </a:rPr>
              <a:t> </a:t>
            </a:r>
            <a:endParaRPr lang="en-US" dirty="0"/>
          </a:p>
        </p:txBody>
      </p:sp>
      <p:sp>
        <p:nvSpPr>
          <p:cNvPr id="4" name="Content Placeholder 2">
            <a:extLst>
              <a:ext uri="{FF2B5EF4-FFF2-40B4-BE49-F238E27FC236}">
                <a16:creationId xmlns:a16="http://schemas.microsoft.com/office/drawing/2014/main" id="{3CC161D6-B692-4E47-9395-53F3D8DAE906}"/>
              </a:ext>
            </a:extLst>
          </p:cNvPr>
          <p:cNvSpPr txBox="1">
            <a:spLocks/>
          </p:cNvSpPr>
          <p:nvPr/>
        </p:nvSpPr>
        <p:spPr>
          <a:xfrm>
            <a:off x="6192129" y="3590021"/>
            <a:ext cx="4844156" cy="235404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buClr>
                <a:srgbClr val="FFA400"/>
              </a:buClr>
            </a:pPr>
            <a:r>
              <a:rPr lang="en-US" sz="1900" dirty="0">
                <a:solidFill>
                  <a:srgbClr val="12284C"/>
                </a:solidFill>
              </a:rPr>
              <a:t>Doug Boline</a:t>
            </a:r>
            <a:br>
              <a:rPr lang="en-US" sz="1900" dirty="0">
                <a:solidFill>
                  <a:srgbClr val="12284C"/>
                </a:solidFill>
              </a:rPr>
            </a:br>
            <a:r>
              <a:rPr lang="en-US" sz="1900" dirty="0">
                <a:solidFill>
                  <a:srgbClr val="12284C"/>
                </a:solidFill>
              </a:rPr>
              <a:t>Assistant Director</a:t>
            </a:r>
          </a:p>
          <a:p>
            <a:pPr lvl="1" algn="ctr">
              <a:spcBef>
                <a:spcPts val="0"/>
              </a:spcBef>
              <a:buClr>
                <a:srgbClr val="FFA400"/>
              </a:buClr>
            </a:pPr>
            <a:r>
              <a:rPr lang="en-US" sz="1900" dirty="0">
                <a:solidFill>
                  <a:srgbClr val="12284C"/>
                </a:solidFill>
              </a:rPr>
              <a:t>Special Education and Title Services</a:t>
            </a:r>
            <a:br>
              <a:rPr lang="en-US" sz="1900" dirty="0">
                <a:solidFill>
                  <a:srgbClr val="12284C"/>
                </a:solidFill>
              </a:rPr>
            </a:br>
            <a:br>
              <a:rPr lang="en-US" sz="1900" dirty="0">
                <a:solidFill>
                  <a:srgbClr val="12284C"/>
                </a:solidFill>
              </a:rPr>
            </a:br>
            <a:r>
              <a:rPr lang="en-US" sz="1900" dirty="0">
                <a:solidFill>
                  <a:srgbClr val="12284C"/>
                </a:solidFill>
                <a:hlinkClick r:id="rId3"/>
              </a:rPr>
              <a:t>dboline@ksde.org</a:t>
            </a:r>
            <a:r>
              <a:rPr lang="en-US" sz="1900" dirty="0">
                <a:solidFill>
                  <a:srgbClr val="12284C"/>
                </a:solidFill>
              </a:rPr>
              <a:t> </a:t>
            </a:r>
            <a:endParaRPr lang="en-US" dirty="0"/>
          </a:p>
        </p:txBody>
      </p:sp>
    </p:spTree>
    <p:extLst>
      <p:ext uri="{BB962C8B-B14F-4D97-AF65-F5344CB8AC3E}">
        <p14:creationId xmlns:p14="http://schemas.microsoft.com/office/powerpoint/2010/main" val="82733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B3CA7C-77BD-4AD8-93C3-E8B756898355}"/>
              </a:ext>
            </a:extLst>
          </p:cNvPr>
          <p:cNvSpPr>
            <a:spLocks noGrp="1"/>
          </p:cNvSpPr>
          <p:nvPr>
            <p:ph idx="1"/>
          </p:nvPr>
        </p:nvSpPr>
        <p:spPr/>
        <p:txBody>
          <a:bodyPr/>
          <a:lstStyle/>
          <a:p>
            <a:r>
              <a:rPr lang="en-US" dirty="0"/>
              <a:t>LEA Plan for Safe Return and Continuity of Services</a:t>
            </a:r>
          </a:p>
          <a:p>
            <a:r>
              <a:rPr lang="en-US" dirty="0"/>
              <a:t>Update on Capital Improvement Requests</a:t>
            </a:r>
          </a:p>
          <a:p>
            <a:r>
              <a:rPr lang="en-US" dirty="0"/>
              <a:t>Update on ESSER III </a:t>
            </a:r>
          </a:p>
          <a:p>
            <a:r>
              <a:rPr lang="en-US" dirty="0"/>
              <a:t>Q&amp;A</a:t>
            </a:r>
          </a:p>
        </p:txBody>
      </p:sp>
      <p:sp>
        <p:nvSpPr>
          <p:cNvPr id="4" name="Title 3">
            <a:extLst>
              <a:ext uri="{FF2B5EF4-FFF2-40B4-BE49-F238E27FC236}">
                <a16:creationId xmlns:a16="http://schemas.microsoft.com/office/drawing/2014/main" id="{CBD76796-E178-4348-AA03-E25BCB2CDF48}"/>
              </a:ext>
            </a:extLst>
          </p:cNvPr>
          <p:cNvSpPr>
            <a:spLocks noGrp="1"/>
          </p:cNvSpPr>
          <p:nvPr>
            <p:ph type="title"/>
          </p:nvPr>
        </p:nvSpPr>
        <p:spPr/>
        <p:txBody>
          <a:bodyPr/>
          <a:lstStyle/>
          <a:p>
            <a:r>
              <a:rPr lang="en-US" dirty="0"/>
              <a:t>Today’s Agenda</a:t>
            </a:r>
          </a:p>
        </p:txBody>
      </p:sp>
    </p:spTree>
    <p:extLst>
      <p:ext uri="{BB962C8B-B14F-4D97-AF65-F5344CB8AC3E}">
        <p14:creationId xmlns:p14="http://schemas.microsoft.com/office/powerpoint/2010/main" val="97055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AD01DE-457F-456F-BF61-CE7114611799}"/>
              </a:ext>
            </a:extLst>
          </p:cNvPr>
          <p:cNvSpPr>
            <a:spLocks noGrp="1"/>
          </p:cNvSpPr>
          <p:nvPr>
            <p:ph type="title"/>
          </p:nvPr>
        </p:nvSpPr>
        <p:spPr>
          <a:xfrm>
            <a:off x="1822434" y="387823"/>
            <a:ext cx="8340436" cy="2713228"/>
          </a:xfrm>
        </p:spPr>
        <p:txBody>
          <a:bodyPr>
            <a:normAutofit/>
          </a:bodyPr>
          <a:lstStyle/>
          <a:p>
            <a:r>
              <a:rPr lang="en-US" sz="4800" i="1" dirty="0"/>
              <a:t>LEA Plan for Safe Return to In-Person Instruction and Continuity of Services.</a:t>
            </a:r>
            <a:endParaRPr lang="en-US" sz="4800" dirty="0"/>
          </a:p>
        </p:txBody>
      </p:sp>
    </p:spTree>
    <p:extLst>
      <p:ext uri="{BB962C8B-B14F-4D97-AF65-F5344CB8AC3E}">
        <p14:creationId xmlns:p14="http://schemas.microsoft.com/office/powerpoint/2010/main" val="1872674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6DFA70-22C4-4AD7-BE8F-31E491448F4B}"/>
              </a:ext>
            </a:extLst>
          </p:cNvPr>
          <p:cNvSpPr>
            <a:spLocks noGrp="1"/>
          </p:cNvSpPr>
          <p:nvPr>
            <p:ph idx="1"/>
          </p:nvPr>
        </p:nvSpPr>
        <p:spPr/>
        <p:txBody>
          <a:bodyPr>
            <a:normAutofit/>
          </a:bodyPr>
          <a:lstStyle/>
          <a:p>
            <a:r>
              <a:rPr lang="en-US" dirty="0"/>
              <a:t>As part of the American Rescue Plan (ARP), Congress required all districts that receive an ESSER III award to post a plan to the district website within 30 days of receiving the grant award</a:t>
            </a:r>
          </a:p>
          <a:p>
            <a:endParaRPr lang="en-US" dirty="0"/>
          </a:p>
          <a:p>
            <a:r>
              <a:rPr lang="en-US" dirty="0"/>
              <a:t>The US Department of Education added more specific requirements that the plan had to address as part of an Interim Final Rule (IFR). </a:t>
            </a:r>
          </a:p>
          <a:p>
            <a:pPr marL="0" indent="0">
              <a:buNone/>
            </a:pPr>
            <a:endParaRPr lang="en-US" dirty="0"/>
          </a:p>
          <a:p>
            <a:pPr marL="0" indent="0" algn="ctr">
              <a:buNone/>
            </a:pPr>
            <a:r>
              <a:rPr lang="en-US" dirty="0">
                <a:hlinkClick r:id="rId2"/>
              </a:rPr>
              <a:t>https://www.federalregister.gov/d/2021-08359/p-85</a:t>
            </a:r>
            <a:r>
              <a:rPr lang="en-US" dirty="0"/>
              <a:t> </a:t>
            </a:r>
          </a:p>
        </p:txBody>
      </p:sp>
      <p:sp>
        <p:nvSpPr>
          <p:cNvPr id="3" name="Title 2">
            <a:extLst>
              <a:ext uri="{FF2B5EF4-FFF2-40B4-BE49-F238E27FC236}">
                <a16:creationId xmlns:a16="http://schemas.microsoft.com/office/drawing/2014/main" id="{845738C0-45C3-4D13-B821-426E547DE104}"/>
              </a:ext>
            </a:extLst>
          </p:cNvPr>
          <p:cNvSpPr>
            <a:spLocks noGrp="1"/>
          </p:cNvSpPr>
          <p:nvPr>
            <p:ph type="title"/>
          </p:nvPr>
        </p:nvSpPr>
        <p:spPr/>
        <p:txBody>
          <a:bodyPr/>
          <a:lstStyle/>
          <a:p>
            <a:r>
              <a:rPr lang="en-US" dirty="0"/>
              <a:t>Safe Return to In-Person Instruction and Continuity of Services.</a:t>
            </a:r>
          </a:p>
        </p:txBody>
      </p:sp>
    </p:spTree>
    <p:extLst>
      <p:ext uri="{BB962C8B-B14F-4D97-AF65-F5344CB8AC3E}">
        <p14:creationId xmlns:p14="http://schemas.microsoft.com/office/powerpoint/2010/main" val="214991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678878-BC64-48C0-8065-4CB0B3D38A7E}"/>
              </a:ext>
            </a:extLst>
          </p:cNvPr>
          <p:cNvSpPr>
            <a:spLocks noGrp="1"/>
          </p:cNvSpPr>
          <p:nvPr>
            <p:ph idx="1"/>
          </p:nvPr>
        </p:nvSpPr>
        <p:spPr>
          <a:xfrm>
            <a:off x="909222" y="1972547"/>
            <a:ext cx="9921536" cy="3895593"/>
          </a:xfrm>
        </p:spPr>
        <p:txBody>
          <a:bodyPr>
            <a:normAutofit/>
          </a:bodyPr>
          <a:lstStyle/>
          <a:p>
            <a:pPr marL="0" indent="0" algn="ctr">
              <a:buNone/>
            </a:pPr>
            <a:r>
              <a:rPr lang="en-US" sz="7200" dirty="0">
                <a:latin typeface="Arial" panose="020B0604020202020204" pitchFamily="34" charset="0"/>
                <a:cs typeface="Arial" panose="020B0604020202020204" pitchFamily="34" charset="0"/>
              </a:rPr>
              <a:t>Plans </a:t>
            </a:r>
            <a:r>
              <a:rPr lang="en-US" sz="7200" b="1" u="sng" dirty="0">
                <a:latin typeface="Arial" panose="020B0604020202020204" pitchFamily="34" charset="0"/>
                <a:cs typeface="Arial" panose="020B0604020202020204" pitchFamily="34" charset="0"/>
              </a:rPr>
              <a:t>MUST</a:t>
            </a:r>
            <a:r>
              <a:rPr lang="en-US" sz="7200" dirty="0">
                <a:latin typeface="Arial" panose="020B0604020202020204" pitchFamily="34" charset="0"/>
                <a:cs typeface="Arial" panose="020B0604020202020204" pitchFamily="34" charset="0"/>
              </a:rPr>
              <a:t> be posted to the district website by </a:t>
            </a:r>
            <a:r>
              <a:rPr lang="en-US" sz="7200" b="1" u="sng" dirty="0">
                <a:latin typeface="Arial" panose="020B0604020202020204" pitchFamily="34" charset="0"/>
                <a:cs typeface="Arial" panose="020B0604020202020204" pitchFamily="34" charset="0"/>
              </a:rPr>
              <a:t>June 22</a:t>
            </a:r>
            <a:r>
              <a:rPr lang="en-US" sz="7200" b="1" u="sng" baseline="30000" dirty="0">
                <a:latin typeface="Arial" panose="020B0604020202020204" pitchFamily="34" charset="0"/>
                <a:cs typeface="Arial" panose="020B0604020202020204" pitchFamily="34" charset="0"/>
              </a:rPr>
              <a:t>nd</a:t>
            </a:r>
            <a:endParaRPr lang="en-US" sz="7200" b="1" u="sng"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6AFDA3F5-7043-4862-8BE4-2911BDB61FEB}"/>
              </a:ext>
            </a:extLst>
          </p:cNvPr>
          <p:cNvSpPr>
            <a:spLocks noGrp="1"/>
          </p:cNvSpPr>
          <p:nvPr>
            <p:ph type="title"/>
          </p:nvPr>
        </p:nvSpPr>
        <p:spPr/>
        <p:txBody>
          <a:bodyPr/>
          <a:lstStyle/>
          <a:p>
            <a:r>
              <a:rPr lang="en-US" dirty="0"/>
              <a:t>The First Thing to Remember:</a:t>
            </a:r>
          </a:p>
        </p:txBody>
      </p:sp>
    </p:spTree>
    <p:extLst>
      <p:ext uri="{BB962C8B-B14F-4D97-AF65-F5344CB8AC3E}">
        <p14:creationId xmlns:p14="http://schemas.microsoft.com/office/powerpoint/2010/main" val="209544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8118E64-822E-49B7-B77A-BA26A824086A}"/>
              </a:ext>
            </a:extLst>
          </p:cNvPr>
          <p:cNvSpPr>
            <a:spLocks noGrp="1"/>
          </p:cNvSpPr>
          <p:nvPr>
            <p:ph sz="half" idx="1"/>
          </p:nvPr>
        </p:nvSpPr>
        <p:spPr>
          <a:xfrm>
            <a:off x="838200" y="1426464"/>
            <a:ext cx="10515600" cy="4750499"/>
          </a:xfrm>
        </p:spPr>
        <p:txBody>
          <a:bodyPr>
            <a:normAutofit fontScale="62500" lnSpcReduction="20000"/>
          </a:bodyPr>
          <a:lstStyle/>
          <a:p>
            <a:pPr marL="0" indent="0">
              <a:lnSpc>
                <a:spcPct val="120000"/>
              </a:lnSpc>
              <a:buNone/>
            </a:pPr>
            <a:r>
              <a:rPr lang="en-US" b="1" dirty="0"/>
              <a:t>Describe District Policies for Following CDC recommendations:</a:t>
            </a:r>
          </a:p>
          <a:p>
            <a:pPr>
              <a:lnSpc>
                <a:spcPct val="120000"/>
              </a:lnSpc>
            </a:pPr>
            <a:r>
              <a:rPr lang="en-US" dirty="0"/>
              <a:t>(A) Universal and correct wearing of masks.</a:t>
            </a:r>
          </a:p>
          <a:p>
            <a:pPr>
              <a:lnSpc>
                <a:spcPct val="120000"/>
              </a:lnSpc>
            </a:pPr>
            <a:r>
              <a:rPr lang="en-US" dirty="0"/>
              <a:t>(B) Modifying facilities to allow for physical distancing (</a:t>
            </a:r>
            <a:r>
              <a:rPr lang="en-US" i="1" dirty="0"/>
              <a:t>e.g.,</a:t>
            </a:r>
            <a:r>
              <a:rPr lang="en-US" dirty="0"/>
              <a:t> use of cohorts/podding).</a:t>
            </a:r>
          </a:p>
          <a:p>
            <a:pPr>
              <a:lnSpc>
                <a:spcPct val="120000"/>
              </a:lnSpc>
            </a:pPr>
            <a:r>
              <a:rPr lang="en-US" dirty="0"/>
              <a:t>(C) Handwashing and respiratory etiquette.</a:t>
            </a:r>
          </a:p>
          <a:p>
            <a:pPr>
              <a:lnSpc>
                <a:spcPct val="120000"/>
              </a:lnSpc>
            </a:pPr>
            <a:r>
              <a:rPr lang="en-US" dirty="0"/>
              <a:t>(D) Cleaning and maintaining healthy facilities, including improving ventilation.</a:t>
            </a:r>
          </a:p>
          <a:p>
            <a:pPr>
              <a:lnSpc>
                <a:spcPct val="120000"/>
              </a:lnSpc>
            </a:pPr>
            <a:r>
              <a:rPr lang="en-US" dirty="0"/>
              <a:t>(E) Contact tracing in combination with isolation and quarantine, in collaboration with the State, local, territorial, or Tribal health departments.</a:t>
            </a:r>
          </a:p>
          <a:p>
            <a:pPr>
              <a:lnSpc>
                <a:spcPct val="120000"/>
              </a:lnSpc>
            </a:pPr>
            <a:r>
              <a:rPr lang="en-US" dirty="0"/>
              <a:t>(F) Diagnostic and screening testing.</a:t>
            </a:r>
          </a:p>
          <a:p>
            <a:pPr>
              <a:lnSpc>
                <a:spcPct val="120000"/>
              </a:lnSpc>
            </a:pPr>
            <a:r>
              <a:rPr lang="en-US" dirty="0"/>
              <a:t>(G) Efforts to provide vaccinations to school communities.</a:t>
            </a:r>
          </a:p>
          <a:p>
            <a:pPr>
              <a:lnSpc>
                <a:spcPct val="120000"/>
              </a:lnSpc>
            </a:pPr>
            <a:r>
              <a:rPr lang="en-US" dirty="0"/>
              <a:t>(H) Appropriate accommodations for children with disabilities with respect to health and safety policies.</a:t>
            </a:r>
          </a:p>
          <a:p>
            <a:pPr>
              <a:lnSpc>
                <a:spcPct val="120000"/>
              </a:lnSpc>
            </a:pPr>
            <a:r>
              <a:rPr lang="en-US" dirty="0"/>
              <a:t>(I) Coordination with State and local health officials.</a:t>
            </a:r>
          </a:p>
        </p:txBody>
      </p:sp>
      <p:sp>
        <p:nvSpPr>
          <p:cNvPr id="4" name="Title 3">
            <a:extLst>
              <a:ext uri="{FF2B5EF4-FFF2-40B4-BE49-F238E27FC236}">
                <a16:creationId xmlns:a16="http://schemas.microsoft.com/office/drawing/2014/main" id="{C55FF5F5-8D9D-4093-936B-34A6722D5670}"/>
              </a:ext>
            </a:extLst>
          </p:cNvPr>
          <p:cNvSpPr>
            <a:spLocks noGrp="1"/>
          </p:cNvSpPr>
          <p:nvPr>
            <p:ph type="title"/>
          </p:nvPr>
        </p:nvSpPr>
        <p:spPr/>
        <p:txBody>
          <a:bodyPr>
            <a:normAutofit/>
          </a:bodyPr>
          <a:lstStyle/>
          <a:p>
            <a:r>
              <a:rPr lang="en-US" dirty="0"/>
              <a:t>What goes in the plan?</a:t>
            </a:r>
          </a:p>
        </p:txBody>
      </p:sp>
    </p:spTree>
    <p:extLst>
      <p:ext uri="{BB962C8B-B14F-4D97-AF65-F5344CB8AC3E}">
        <p14:creationId xmlns:p14="http://schemas.microsoft.com/office/powerpoint/2010/main" val="169822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8118E64-822E-49B7-B77A-BA26A824086A}"/>
              </a:ext>
            </a:extLst>
          </p:cNvPr>
          <p:cNvSpPr>
            <a:spLocks noGrp="1"/>
          </p:cNvSpPr>
          <p:nvPr>
            <p:ph sz="half" idx="1"/>
          </p:nvPr>
        </p:nvSpPr>
        <p:spPr>
          <a:xfrm>
            <a:off x="838200" y="1825625"/>
            <a:ext cx="10515600" cy="4351338"/>
          </a:xfrm>
        </p:spPr>
        <p:txBody>
          <a:bodyPr>
            <a:normAutofit/>
          </a:bodyPr>
          <a:lstStyle/>
          <a:p>
            <a:r>
              <a:rPr lang="en-US" dirty="0"/>
              <a:t>Describe how the district will ensure continuity of services, including but not limited to:</a:t>
            </a:r>
          </a:p>
          <a:p>
            <a:pPr lvl="1"/>
            <a:r>
              <a:rPr lang="en-US" dirty="0"/>
              <a:t>services to address students' academic needs </a:t>
            </a:r>
          </a:p>
          <a:p>
            <a:pPr lvl="1"/>
            <a:r>
              <a:rPr lang="en-US" dirty="0"/>
              <a:t>students' and staff social, emotional, mental health </a:t>
            </a:r>
          </a:p>
          <a:p>
            <a:pPr lvl="1"/>
            <a:r>
              <a:rPr lang="en-US" dirty="0"/>
              <a:t>other needs, which may include student health and food services.</a:t>
            </a:r>
          </a:p>
        </p:txBody>
      </p:sp>
      <p:sp>
        <p:nvSpPr>
          <p:cNvPr id="4" name="Title 3">
            <a:extLst>
              <a:ext uri="{FF2B5EF4-FFF2-40B4-BE49-F238E27FC236}">
                <a16:creationId xmlns:a16="http://schemas.microsoft.com/office/drawing/2014/main" id="{C55FF5F5-8D9D-4093-936B-34A6722D5670}"/>
              </a:ext>
            </a:extLst>
          </p:cNvPr>
          <p:cNvSpPr>
            <a:spLocks noGrp="1"/>
          </p:cNvSpPr>
          <p:nvPr>
            <p:ph type="title"/>
          </p:nvPr>
        </p:nvSpPr>
        <p:spPr/>
        <p:txBody>
          <a:bodyPr>
            <a:normAutofit/>
          </a:bodyPr>
          <a:lstStyle/>
          <a:p>
            <a:r>
              <a:rPr lang="en-US" dirty="0"/>
              <a:t>What goes in the plan? (cont.)</a:t>
            </a:r>
          </a:p>
        </p:txBody>
      </p:sp>
    </p:spTree>
    <p:extLst>
      <p:ext uri="{BB962C8B-B14F-4D97-AF65-F5344CB8AC3E}">
        <p14:creationId xmlns:p14="http://schemas.microsoft.com/office/powerpoint/2010/main" val="2391496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8118E64-822E-49B7-B77A-BA26A824086A}"/>
              </a:ext>
            </a:extLst>
          </p:cNvPr>
          <p:cNvSpPr>
            <a:spLocks noGrp="1"/>
          </p:cNvSpPr>
          <p:nvPr>
            <p:ph sz="half" idx="1"/>
          </p:nvPr>
        </p:nvSpPr>
        <p:spPr>
          <a:xfrm>
            <a:off x="838200" y="1825625"/>
            <a:ext cx="10515600" cy="4351338"/>
          </a:xfrm>
        </p:spPr>
        <p:txBody>
          <a:bodyPr>
            <a:normAutofit/>
          </a:bodyPr>
          <a:lstStyle/>
          <a:p>
            <a:pPr fontAlgn="base"/>
            <a:r>
              <a:rPr lang="en-US" dirty="0"/>
              <a:t>Be In an understandable and uniform format</a:t>
            </a:r>
          </a:p>
          <a:p>
            <a:pPr fontAlgn="base"/>
            <a:r>
              <a:rPr lang="en-US" dirty="0"/>
              <a:t>To the extent practicable, written in a language that parents can understand or, if it is not practicable to provide written translations to a parent with limited English proficiency, be orally translated for such parent</a:t>
            </a:r>
          </a:p>
          <a:p>
            <a:r>
              <a:rPr lang="en-US" dirty="0"/>
              <a:t>Upon request by a parent who is an individual with a disability as defined by the ADA, provided in an alternative format accessible to that parent.</a:t>
            </a:r>
          </a:p>
        </p:txBody>
      </p:sp>
      <p:sp>
        <p:nvSpPr>
          <p:cNvPr id="4" name="Title 3">
            <a:extLst>
              <a:ext uri="{FF2B5EF4-FFF2-40B4-BE49-F238E27FC236}">
                <a16:creationId xmlns:a16="http://schemas.microsoft.com/office/drawing/2014/main" id="{C55FF5F5-8D9D-4093-936B-34A6722D5670}"/>
              </a:ext>
            </a:extLst>
          </p:cNvPr>
          <p:cNvSpPr>
            <a:spLocks noGrp="1"/>
          </p:cNvSpPr>
          <p:nvPr>
            <p:ph type="title"/>
          </p:nvPr>
        </p:nvSpPr>
        <p:spPr/>
        <p:txBody>
          <a:bodyPr>
            <a:normAutofit/>
          </a:bodyPr>
          <a:lstStyle/>
          <a:p>
            <a:r>
              <a:rPr lang="en-US" dirty="0"/>
              <a:t>Additional District Plan Requirements</a:t>
            </a:r>
          </a:p>
        </p:txBody>
      </p:sp>
    </p:spTree>
    <p:extLst>
      <p:ext uri="{BB962C8B-B14F-4D97-AF65-F5344CB8AC3E}">
        <p14:creationId xmlns:p14="http://schemas.microsoft.com/office/powerpoint/2010/main" val="287293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678878-BC64-48C0-8065-4CB0B3D38A7E}"/>
              </a:ext>
            </a:extLst>
          </p:cNvPr>
          <p:cNvSpPr>
            <a:spLocks noGrp="1"/>
          </p:cNvSpPr>
          <p:nvPr>
            <p:ph idx="1"/>
          </p:nvPr>
        </p:nvSpPr>
        <p:spPr>
          <a:xfrm>
            <a:off x="935854" y="1999180"/>
            <a:ext cx="9761738" cy="3647018"/>
          </a:xfrm>
        </p:spPr>
        <p:txBody>
          <a:bodyPr>
            <a:normAutofit/>
          </a:bodyPr>
          <a:lstStyle/>
          <a:p>
            <a:pPr marL="0" indent="0" algn="ctr">
              <a:buNone/>
            </a:pPr>
            <a:r>
              <a:rPr lang="en-US" sz="7200" dirty="0">
                <a:latin typeface="Arial" panose="020B0604020202020204" pitchFamily="34" charset="0"/>
                <a:cs typeface="Arial" panose="020B0604020202020204" pitchFamily="34" charset="0"/>
              </a:rPr>
              <a:t>Plans </a:t>
            </a:r>
            <a:r>
              <a:rPr lang="en-US" sz="7200" b="1" u="sng" dirty="0">
                <a:latin typeface="Arial" panose="020B0604020202020204" pitchFamily="34" charset="0"/>
                <a:cs typeface="Arial" panose="020B0604020202020204" pitchFamily="34" charset="0"/>
              </a:rPr>
              <a:t>MUST</a:t>
            </a:r>
            <a:r>
              <a:rPr lang="en-US" sz="7200" dirty="0">
                <a:latin typeface="Arial" panose="020B0604020202020204" pitchFamily="34" charset="0"/>
                <a:cs typeface="Arial" panose="020B0604020202020204" pitchFamily="34" charset="0"/>
              </a:rPr>
              <a:t> be posted to the district website by </a:t>
            </a:r>
            <a:r>
              <a:rPr lang="en-US" sz="7200" b="1" u="sng" dirty="0">
                <a:latin typeface="Arial" panose="020B0604020202020204" pitchFamily="34" charset="0"/>
                <a:cs typeface="Arial" panose="020B0604020202020204" pitchFamily="34" charset="0"/>
              </a:rPr>
              <a:t>June 22</a:t>
            </a:r>
            <a:r>
              <a:rPr lang="en-US" sz="7200" b="1" u="sng" baseline="30000" dirty="0">
                <a:latin typeface="Arial" panose="020B0604020202020204" pitchFamily="34" charset="0"/>
                <a:cs typeface="Arial" panose="020B0604020202020204" pitchFamily="34" charset="0"/>
              </a:rPr>
              <a:t>nd</a:t>
            </a:r>
            <a:endParaRPr lang="en-US" sz="7200" b="1" u="sng"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6AFDA3F5-7043-4862-8BE4-2911BDB61FEB}"/>
              </a:ext>
            </a:extLst>
          </p:cNvPr>
          <p:cNvSpPr>
            <a:spLocks noGrp="1"/>
          </p:cNvSpPr>
          <p:nvPr>
            <p:ph type="title"/>
          </p:nvPr>
        </p:nvSpPr>
        <p:spPr/>
        <p:txBody>
          <a:bodyPr/>
          <a:lstStyle/>
          <a:p>
            <a:r>
              <a:rPr lang="en-US" dirty="0"/>
              <a:t>The Last thing to Remember:</a:t>
            </a:r>
          </a:p>
        </p:txBody>
      </p:sp>
    </p:spTree>
    <p:extLst>
      <p:ext uri="{BB962C8B-B14F-4D97-AF65-F5344CB8AC3E}">
        <p14:creationId xmlns:p14="http://schemas.microsoft.com/office/powerpoint/2010/main" val="2488323870"/>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89B36-3905-4D71-9AD1-EDCFAD04EC31}">
  <ds:schemaRefs>
    <ds:schemaRef ds:uri="http://schemas.microsoft.com/office/2006/documentManagement/types"/>
    <ds:schemaRef ds:uri="http://purl.org/dc/elements/1.1/"/>
    <ds:schemaRef ds:uri="http://www.w3.org/XML/1998/namespace"/>
    <ds:schemaRef ds:uri="http://purl.org/dc/term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d5501a87-0b31-43b9-bb13-8dd2b743a206"/>
    <ds:schemaRef ds:uri="6c663d95-8238-4b2d-b922-a74f82e5df6f"/>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4422</TotalTime>
  <Words>766</Words>
  <Application>Microsoft Office PowerPoint</Application>
  <PresentationFormat>Widescreen</PresentationFormat>
  <Paragraphs>61</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Open Sans Semibold</vt:lpstr>
      <vt:lpstr>Open Sans Light</vt:lpstr>
      <vt:lpstr>Custom Design</vt:lpstr>
      <vt:lpstr>KSDE ESSER Office Hours</vt:lpstr>
      <vt:lpstr>Today’s Agenda</vt:lpstr>
      <vt:lpstr>LEA Plan for Safe Return to In-Person Instruction and Continuity of Services.</vt:lpstr>
      <vt:lpstr>Safe Return to In-Person Instruction and Continuity of Services.</vt:lpstr>
      <vt:lpstr>The First Thing to Remember:</vt:lpstr>
      <vt:lpstr>What goes in the plan?</vt:lpstr>
      <vt:lpstr>What goes in the plan? (cont.)</vt:lpstr>
      <vt:lpstr>Additional District Plan Requirements</vt:lpstr>
      <vt:lpstr>The Last thing to Remember:</vt:lpstr>
      <vt:lpstr>Review and Revise Biannually:</vt:lpstr>
      <vt:lpstr>Capital Improvement Requests</vt:lpstr>
      <vt:lpstr>Reminders and clarifications</vt:lpstr>
      <vt:lpstr>Reminders and clarifications (cont.)</vt:lpstr>
      <vt:lpstr>ESSER III Updates</vt:lpstr>
      <vt:lpstr>Questions</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Evelyn Alden</cp:lastModifiedBy>
  <cp:revision>101</cp:revision>
  <dcterms:created xsi:type="dcterms:W3CDTF">2017-11-21T21:33:09Z</dcterms:created>
  <dcterms:modified xsi:type="dcterms:W3CDTF">2021-06-16T16:02:22Z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