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4"/>
  </p:notesMasterIdLst>
  <p:sldIdLst>
    <p:sldId id="261" r:id="rId5"/>
    <p:sldId id="2134806205" r:id="rId6"/>
    <p:sldId id="2134806206" r:id="rId7"/>
    <p:sldId id="2134806207" r:id="rId8"/>
    <p:sldId id="2134806208" r:id="rId9"/>
    <p:sldId id="2134806209" r:id="rId10"/>
    <p:sldId id="2134806160" r:id="rId11"/>
    <p:sldId id="2134806185" r:id="rId12"/>
    <p:sldId id="2134806187" r:id="rId13"/>
    <p:sldId id="2134806188" r:id="rId14"/>
    <p:sldId id="2134806189" r:id="rId15"/>
    <p:sldId id="2134806190" r:id="rId16"/>
    <p:sldId id="2134806204" r:id="rId17"/>
    <p:sldId id="2134806186" r:id="rId18"/>
    <p:sldId id="2134806194" r:id="rId19"/>
    <p:sldId id="2134806195" r:id="rId20"/>
    <p:sldId id="2134806196" r:id="rId21"/>
    <p:sldId id="2134806191" r:id="rId22"/>
    <p:sldId id="2134806198" r:id="rId23"/>
    <p:sldId id="2134806192" r:id="rId24"/>
    <p:sldId id="2134806197" r:id="rId25"/>
    <p:sldId id="2134806199" r:id="rId26"/>
    <p:sldId id="2134806200" r:id="rId27"/>
    <p:sldId id="2134806202" r:id="rId28"/>
    <p:sldId id="2134806203" r:id="rId29"/>
    <p:sldId id="2134806127" r:id="rId30"/>
    <p:sldId id="2134806210" r:id="rId31"/>
    <p:sldId id="2134806128" r:id="rId32"/>
    <p:sldId id="366" r:id="rId33"/>
  </p:sldIdLst>
  <p:sldSz cx="12192000" cy="6858000"/>
  <p:notesSz cx="7010400" cy="9296400"/>
  <p:embeddedFontLst>
    <p:embeddedFont>
      <p:font typeface="Open Sans Light" panose="020B0306030504020204" pitchFamily="34" charset="0"/>
      <p:regular r:id="rId35"/>
      <p:italic r:id="rId36"/>
    </p:embeddedFont>
    <p:embeddedFont>
      <p:font typeface="Open Sans Semibold" panose="020B0706030804020204" pitchFamily="34" charset="0"/>
      <p:bold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A"/>
    <a:srgbClr val="12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83944" autoAdjust="0"/>
  </p:normalViewPr>
  <p:slideViewPr>
    <p:cSldViewPr snapToGrid="0">
      <p:cViewPr varScale="1">
        <p:scale>
          <a:sx n="85" d="100"/>
          <a:sy n="85" d="100"/>
        </p:scale>
        <p:origin x="1398" y="90"/>
      </p:cViewPr>
      <p:guideLst/>
    </p:cSldViewPr>
  </p:slideViewPr>
  <p:outlineViewPr>
    <p:cViewPr>
      <p:scale>
        <a:sx n="33" d="100"/>
        <a:sy n="33" d="100"/>
      </p:scale>
      <p:origin x="0" y="-150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9/13/2024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411102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222741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3552273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9/13/2024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9/13/2024</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9/13/2024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9/13/2024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9/13/2024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9/13/2024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l.gov/agencies/whd/government-contracts/construction/payroll-certification" TargetMode="External"/><Relationship Id="rId2" Type="http://schemas.openxmlformats.org/officeDocument/2006/relationships/hyperlink" Target="https://www.dol.gov/sites/dolgov/files/WHD/legacy/files/wh347.pdf" TargetMode="External"/><Relationship Id="rId1" Type="http://schemas.openxmlformats.org/officeDocument/2006/relationships/slideLayout" Target="../slideLayouts/slideLayout2.xml"/><Relationship Id="rId4" Type="http://schemas.openxmlformats.org/officeDocument/2006/relationships/hyperlink" Target="https://www.dol.gov/agencies/whd/government-contracts/construc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SSER@KSDE.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pply07.grants.gov/apply/forms/sample/SF429A-V1.0.pdf" TargetMode="External"/><Relationship Id="rId2" Type="http://schemas.openxmlformats.org/officeDocument/2006/relationships/hyperlink" Target="https://apply07.grants.gov/apply/forms/sample/SF429_2_0-V2.0.pdf" TargetMode="External"/><Relationship Id="rId1" Type="http://schemas.openxmlformats.org/officeDocument/2006/relationships/slideLayout" Target="../slideLayouts/slideLayout2.xml"/><Relationship Id="rId5" Type="http://schemas.openxmlformats.org/officeDocument/2006/relationships/hyperlink" Target="https://grants.gov/forms/forms-repository/post-award-reporting-forms" TargetMode="External"/><Relationship Id="rId4" Type="http://schemas.openxmlformats.org/officeDocument/2006/relationships/hyperlink" Target="https://apply07.grants.gov/apply/forms/sample/SF429C-V1.0.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mailto:ESSER@KSD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ESSER@KSDE.ORG" TargetMode="External"/><Relationship Id="rId2" Type="http://schemas.openxmlformats.org/officeDocument/2006/relationships/hyperlink" Target="https://www.ksde.org/Agency/Division-of-Learning-Services/Special-Education-and-Title-Services/Federal-Disaster-and-Pandemic-Relie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s://www2.ed.gov/about/offices/list/oig/hotline.html"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sde.org/Portals/0/ECSETS/Announcements/FAQ-Fed_Interest_In_Property-Reporting-Recording-DearColleagueLetter.pdf" TargetMode="External"/><Relationship Id="rId2" Type="http://schemas.openxmlformats.org/officeDocument/2006/relationships/hyperlink" Target="https://www.ksde.org/Portals/0/ECSETS/Announcements/ESSER_Capital_Improvement_and_Construction_Requirements_Overview.pdf" TargetMode="External"/><Relationship Id="rId1" Type="http://schemas.openxmlformats.org/officeDocument/2006/relationships/slideLayout" Target="../slideLayouts/slideLayout2.xml"/><Relationship Id="rId6" Type="http://schemas.openxmlformats.org/officeDocument/2006/relationships/hyperlink" Target="mailto:esser@ksde.org" TargetMode="External"/><Relationship Id="rId5" Type="http://schemas.openxmlformats.org/officeDocument/2006/relationships/hyperlink" Target="https://www.ksde.org/Portals/0/ECSETS/Announcements/ESSER_Capital_Improvement_Attestation.pdf" TargetMode="External"/><Relationship Id="rId4" Type="http://schemas.openxmlformats.org/officeDocument/2006/relationships/hyperlink" Target="https://www.ksde.org/Agency/Division-of-Learning-Services/Special-Education-and-Title-Services/Federal-Disaster-and-Pandemic-Relie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ESSER@KSD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www.dol.gov/agencies/whd/government-contracts/construc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a:t>ESSER Capital Improvement: </a:t>
            </a:r>
            <a:br>
              <a:rPr lang="en-US" dirty="0"/>
            </a:br>
            <a:r>
              <a:rPr lang="en-US" dirty="0"/>
              <a:t>Davis-Bacon and Reporting and Recording</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5481761" y="5631415"/>
            <a:ext cx="8610600" cy="688099"/>
          </a:xfrm>
        </p:spPr>
        <p:txBody>
          <a:bodyPr/>
          <a:lstStyle/>
          <a:p>
            <a:r>
              <a:rPr lang="en-US"/>
              <a:t>September 12, </a:t>
            </a:r>
            <a:r>
              <a:rPr lang="en-US" dirty="0"/>
              <a:t>2024</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1C727B-9894-7F7F-E123-39B65A40570D}"/>
              </a:ext>
            </a:extLst>
          </p:cNvPr>
          <p:cNvSpPr>
            <a:spLocks noGrp="1"/>
          </p:cNvSpPr>
          <p:nvPr>
            <p:ph idx="1"/>
          </p:nvPr>
        </p:nvSpPr>
        <p:spPr/>
        <p:txBody>
          <a:bodyPr/>
          <a:lstStyle/>
          <a:p>
            <a:r>
              <a:rPr lang="en-US" dirty="0"/>
              <a:t>KSDE must collect from the LEA and monitor the contractor’s certified payroll records. </a:t>
            </a:r>
          </a:p>
          <a:p>
            <a:r>
              <a:rPr lang="en-US" dirty="0"/>
              <a:t>The State must make sure subgrantees are meeting all applicable requirements that are detailed in 34 CFR §§ 75.600-75.618, as well as in OMB Standard Forms 424B and D (Assurances for Non Construction and Construction Programs), including the assurances relating to labor standards; flood hazards; historic preservation; health and safety; energy conservation; and coastal barrier resources.</a:t>
            </a:r>
          </a:p>
        </p:txBody>
      </p:sp>
      <p:sp>
        <p:nvSpPr>
          <p:cNvPr id="3" name="Title 2">
            <a:extLst>
              <a:ext uri="{FF2B5EF4-FFF2-40B4-BE49-F238E27FC236}">
                <a16:creationId xmlns:a16="http://schemas.microsoft.com/office/drawing/2014/main" id="{E3C0959B-BD53-6109-A75A-EA069B312898}"/>
              </a:ext>
            </a:extLst>
          </p:cNvPr>
          <p:cNvSpPr>
            <a:spLocks noGrp="1"/>
          </p:cNvSpPr>
          <p:nvPr>
            <p:ph type="title"/>
          </p:nvPr>
        </p:nvSpPr>
        <p:spPr/>
        <p:txBody>
          <a:bodyPr/>
          <a:lstStyle/>
          <a:p>
            <a:r>
              <a:rPr lang="en-US" dirty="0"/>
              <a:t>KSDE’s Responsibilities</a:t>
            </a:r>
          </a:p>
        </p:txBody>
      </p:sp>
    </p:spTree>
    <p:extLst>
      <p:ext uri="{BB962C8B-B14F-4D97-AF65-F5344CB8AC3E}">
        <p14:creationId xmlns:p14="http://schemas.microsoft.com/office/powerpoint/2010/main" val="310027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F0F5D8-77DF-F944-F5AC-2863B6D7FD36}"/>
              </a:ext>
            </a:extLst>
          </p:cNvPr>
          <p:cNvSpPr>
            <a:spLocks noGrp="1"/>
          </p:cNvSpPr>
          <p:nvPr>
            <p:ph idx="1"/>
          </p:nvPr>
        </p:nvSpPr>
        <p:spPr/>
        <p:txBody>
          <a:bodyPr>
            <a:normAutofit/>
          </a:bodyPr>
          <a:lstStyle/>
          <a:p>
            <a:r>
              <a:rPr lang="en-US" dirty="0"/>
              <a:t>The contractor or subcontractor must submit to the nonfederal entity weekly, for each week in which any contract work is performed, a copy of the payroll and a statement of compliance (certified payrolls)</a:t>
            </a:r>
          </a:p>
        </p:txBody>
      </p:sp>
      <p:sp>
        <p:nvSpPr>
          <p:cNvPr id="3" name="Title 2">
            <a:extLst>
              <a:ext uri="{FF2B5EF4-FFF2-40B4-BE49-F238E27FC236}">
                <a16:creationId xmlns:a16="http://schemas.microsoft.com/office/drawing/2014/main" id="{9FE99478-EE1D-73E4-1CDB-0F15F40791B8}"/>
              </a:ext>
            </a:extLst>
          </p:cNvPr>
          <p:cNvSpPr>
            <a:spLocks noGrp="1"/>
          </p:cNvSpPr>
          <p:nvPr>
            <p:ph type="title"/>
          </p:nvPr>
        </p:nvSpPr>
        <p:spPr/>
        <p:txBody>
          <a:bodyPr/>
          <a:lstStyle/>
          <a:p>
            <a:r>
              <a:rPr lang="en-US" dirty="0"/>
              <a:t>Documenting Weekly Compliance</a:t>
            </a:r>
          </a:p>
        </p:txBody>
      </p:sp>
    </p:spTree>
    <p:extLst>
      <p:ext uri="{BB962C8B-B14F-4D97-AF65-F5344CB8AC3E}">
        <p14:creationId xmlns:p14="http://schemas.microsoft.com/office/powerpoint/2010/main" val="74498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F0F5D8-77DF-F944-F5AC-2863B6D7FD36}"/>
              </a:ext>
            </a:extLst>
          </p:cNvPr>
          <p:cNvSpPr>
            <a:spLocks noGrp="1"/>
          </p:cNvSpPr>
          <p:nvPr>
            <p:ph idx="1"/>
          </p:nvPr>
        </p:nvSpPr>
        <p:spPr/>
        <p:txBody>
          <a:bodyPr>
            <a:normAutofit/>
          </a:bodyPr>
          <a:lstStyle/>
          <a:p>
            <a:r>
              <a:rPr lang="en-US" dirty="0"/>
              <a:t>This reporting is often done using Optional Form WH-347, which includes the required statement of compliance (OMB No. 1235-0008). </a:t>
            </a:r>
          </a:p>
          <a:p>
            <a:r>
              <a:rPr lang="en-US" dirty="0">
                <a:hlinkClick r:id="rId2"/>
              </a:rPr>
              <a:t>https://www.dol.gov/sites/dolgov/files/WHD/legacy/files/wh347.pdf</a:t>
            </a:r>
            <a:endParaRPr lang="en-US" dirty="0"/>
          </a:p>
          <a:p>
            <a:r>
              <a:rPr lang="en-US" dirty="0">
                <a:hlinkClick r:id="rId3"/>
              </a:rPr>
              <a:t>https://www.dol.gov/agencies/whd/government-contracts/construction/payroll-certification</a:t>
            </a:r>
            <a:endParaRPr lang="en-US" dirty="0"/>
          </a:p>
          <a:p>
            <a:r>
              <a:rPr lang="en-US" dirty="0">
                <a:hlinkClick r:id="rId4"/>
              </a:rPr>
              <a:t>https://www.dol.gov/agencies/whd/government-contracts/construction</a:t>
            </a:r>
            <a:endParaRPr lang="en-US" dirty="0"/>
          </a:p>
        </p:txBody>
      </p:sp>
      <p:sp>
        <p:nvSpPr>
          <p:cNvPr id="3" name="Title 2">
            <a:extLst>
              <a:ext uri="{FF2B5EF4-FFF2-40B4-BE49-F238E27FC236}">
                <a16:creationId xmlns:a16="http://schemas.microsoft.com/office/drawing/2014/main" id="{9FE99478-EE1D-73E4-1CDB-0F15F40791B8}"/>
              </a:ext>
            </a:extLst>
          </p:cNvPr>
          <p:cNvSpPr>
            <a:spLocks noGrp="1"/>
          </p:cNvSpPr>
          <p:nvPr>
            <p:ph type="title"/>
          </p:nvPr>
        </p:nvSpPr>
        <p:spPr/>
        <p:txBody>
          <a:bodyPr/>
          <a:lstStyle/>
          <a:p>
            <a:r>
              <a:rPr lang="en-US" dirty="0"/>
              <a:t>Documenting Weekly Compliance (cont.)</a:t>
            </a:r>
          </a:p>
        </p:txBody>
      </p:sp>
    </p:spTree>
    <p:extLst>
      <p:ext uri="{BB962C8B-B14F-4D97-AF65-F5344CB8AC3E}">
        <p14:creationId xmlns:p14="http://schemas.microsoft.com/office/powerpoint/2010/main" val="354199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8552-12BC-1A85-A861-7226B48922EE}"/>
              </a:ext>
            </a:extLst>
          </p:cNvPr>
          <p:cNvSpPr>
            <a:spLocks noGrp="1"/>
          </p:cNvSpPr>
          <p:nvPr>
            <p:ph type="title"/>
          </p:nvPr>
        </p:nvSpPr>
        <p:spPr>
          <a:xfrm>
            <a:off x="1560576" y="365125"/>
            <a:ext cx="9793224" cy="1325563"/>
          </a:xfrm>
        </p:spPr>
        <p:txBody>
          <a:bodyPr/>
          <a:lstStyle/>
          <a:p>
            <a:r>
              <a:rPr lang="en-US" dirty="0"/>
              <a:t>Slide 13</a:t>
            </a:r>
          </a:p>
        </p:txBody>
      </p:sp>
      <p:pic>
        <p:nvPicPr>
          <p:cNvPr id="5" name="Content Placeholder 4">
            <a:extLst>
              <a:ext uri="{FF2B5EF4-FFF2-40B4-BE49-F238E27FC236}">
                <a16:creationId xmlns:a16="http://schemas.microsoft.com/office/drawing/2014/main" id="{261D17A4-C857-E75C-A728-6C15DD4A48D0}"/>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467060" y="317344"/>
            <a:ext cx="7548104" cy="5859619"/>
          </a:xfrm>
        </p:spPr>
      </p:pic>
    </p:spTree>
    <p:extLst>
      <p:ext uri="{BB962C8B-B14F-4D97-AF65-F5344CB8AC3E}">
        <p14:creationId xmlns:p14="http://schemas.microsoft.com/office/powerpoint/2010/main" val="327798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0A922-AF75-C842-5B2C-D943BCF8AA37}"/>
              </a:ext>
            </a:extLst>
          </p:cNvPr>
          <p:cNvSpPr>
            <a:spLocks noGrp="1"/>
          </p:cNvSpPr>
          <p:nvPr>
            <p:ph idx="1"/>
          </p:nvPr>
        </p:nvSpPr>
        <p:spPr/>
        <p:txBody>
          <a:bodyPr>
            <a:normAutofit/>
          </a:bodyPr>
          <a:lstStyle/>
          <a:p>
            <a:r>
              <a:rPr lang="en-US" dirty="0"/>
              <a:t>Submit to </a:t>
            </a:r>
            <a:r>
              <a:rPr lang="en-US" dirty="0">
                <a:hlinkClick r:id="rId3"/>
              </a:rPr>
              <a:t>ESSER@KSDE.ORG</a:t>
            </a:r>
            <a:endParaRPr lang="en-US" dirty="0"/>
          </a:p>
          <a:p>
            <a:endParaRPr lang="en-US" dirty="0"/>
          </a:p>
          <a:p>
            <a:r>
              <a:rPr lang="en-US" dirty="0"/>
              <a:t>LEAs are required to submit all weekly reports for any covered projects.</a:t>
            </a:r>
          </a:p>
        </p:txBody>
      </p:sp>
      <p:sp>
        <p:nvSpPr>
          <p:cNvPr id="3" name="Title 2">
            <a:extLst>
              <a:ext uri="{FF2B5EF4-FFF2-40B4-BE49-F238E27FC236}">
                <a16:creationId xmlns:a16="http://schemas.microsoft.com/office/drawing/2014/main" id="{346AC88C-2563-F201-AFC3-DF083912F321}"/>
              </a:ext>
            </a:extLst>
          </p:cNvPr>
          <p:cNvSpPr>
            <a:spLocks noGrp="1"/>
          </p:cNvSpPr>
          <p:nvPr>
            <p:ph type="title"/>
          </p:nvPr>
        </p:nvSpPr>
        <p:spPr/>
        <p:txBody>
          <a:bodyPr/>
          <a:lstStyle/>
          <a:p>
            <a:r>
              <a:rPr lang="en-US" dirty="0"/>
              <a:t>Submitting Documentation to KSDE</a:t>
            </a:r>
          </a:p>
        </p:txBody>
      </p:sp>
    </p:spTree>
    <p:extLst>
      <p:ext uri="{BB962C8B-B14F-4D97-AF65-F5344CB8AC3E}">
        <p14:creationId xmlns:p14="http://schemas.microsoft.com/office/powerpoint/2010/main" val="275085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CE38E7-6485-EF75-8302-334F4EC33FC8}"/>
              </a:ext>
            </a:extLst>
          </p:cNvPr>
          <p:cNvSpPr>
            <a:spLocks noGrp="1"/>
          </p:cNvSpPr>
          <p:nvPr>
            <p:ph idx="1"/>
          </p:nvPr>
        </p:nvSpPr>
        <p:spPr/>
        <p:txBody>
          <a:bodyPr/>
          <a:lstStyle/>
          <a:p>
            <a:r>
              <a:rPr lang="en-US" dirty="0"/>
              <a:t>If an SEA finds that an LEA did not include the applicable contract clauses found in 29 CFR 5.5 for construction, repair, or alteration (including painting) contracts over $2,000 using laborers and mechanics financed by Federal education funds and the project is still open, </a:t>
            </a:r>
            <a:r>
              <a:rPr lang="en-US" dirty="0">
                <a:highlight>
                  <a:srgbClr val="FFFF00"/>
                </a:highlight>
              </a:rPr>
              <a:t>the LEA must incorporate the required clauses into the contract (or ensure they are so incorporated) through supplemental agreement, change order, or any and all authority that may be needed.</a:t>
            </a:r>
          </a:p>
        </p:txBody>
      </p:sp>
      <p:sp>
        <p:nvSpPr>
          <p:cNvPr id="3" name="Title 2">
            <a:extLst>
              <a:ext uri="{FF2B5EF4-FFF2-40B4-BE49-F238E27FC236}">
                <a16:creationId xmlns:a16="http://schemas.microsoft.com/office/drawing/2014/main" id="{FBE815F1-F89E-EAAF-4D93-861E16D03659}"/>
              </a:ext>
            </a:extLst>
          </p:cNvPr>
          <p:cNvSpPr>
            <a:spLocks noGrp="1"/>
          </p:cNvSpPr>
          <p:nvPr>
            <p:ph type="title"/>
          </p:nvPr>
        </p:nvSpPr>
        <p:spPr/>
        <p:txBody>
          <a:bodyPr/>
          <a:lstStyle/>
          <a:p>
            <a:r>
              <a:rPr lang="en-US" dirty="0"/>
              <a:t>Non-compliance and Omissions</a:t>
            </a:r>
          </a:p>
        </p:txBody>
      </p:sp>
    </p:spTree>
    <p:extLst>
      <p:ext uri="{BB962C8B-B14F-4D97-AF65-F5344CB8AC3E}">
        <p14:creationId xmlns:p14="http://schemas.microsoft.com/office/powerpoint/2010/main" val="249758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FA402D-D72A-7DAA-A7FD-8C0448B7F8D7}"/>
              </a:ext>
            </a:extLst>
          </p:cNvPr>
          <p:cNvSpPr>
            <a:spLocks noGrp="1"/>
          </p:cNvSpPr>
          <p:nvPr>
            <p:ph idx="1"/>
          </p:nvPr>
        </p:nvSpPr>
        <p:spPr/>
        <p:txBody>
          <a:bodyPr/>
          <a:lstStyle/>
          <a:p>
            <a:r>
              <a:rPr lang="en-US" dirty="0"/>
              <a:t>If an SEA determines that an LEA did not include Davis-Bacon clauses or wage determinations in a contract, but the prevailing wages rates were paid, the Department of Labor may be able to waive retroactive application of the remaining, unmet requirements (such as certified payrolls) </a:t>
            </a:r>
            <a:r>
              <a:rPr lang="en-US" dirty="0">
                <a:highlight>
                  <a:srgbClr val="FFFF00"/>
                </a:highlight>
              </a:rPr>
              <a:t>where payment of the prevailing wage rate is otherwise sufficiently documented</a:t>
            </a:r>
          </a:p>
        </p:txBody>
      </p:sp>
      <p:sp>
        <p:nvSpPr>
          <p:cNvPr id="3" name="Title 2">
            <a:extLst>
              <a:ext uri="{FF2B5EF4-FFF2-40B4-BE49-F238E27FC236}">
                <a16:creationId xmlns:a16="http://schemas.microsoft.com/office/drawing/2014/main" id="{A468043B-35C2-213E-E932-D784BC71CB20}"/>
              </a:ext>
            </a:extLst>
          </p:cNvPr>
          <p:cNvSpPr>
            <a:spLocks noGrp="1"/>
          </p:cNvSpPr>
          <p:nvPr>
            <p:ph type="title"/>
          </p:nvPr>
        </p:nvSpPr>
        <p:spPr/>
        <p:txBody>
          <a:bodyPr/>
          <a:lstStyle/>
          <a:p>
            <a:r>
              <a:rPr lang="en-US" dirty="0"/>
              <a:t>Non-compliance and Omissions</a:t>
            </a:r>
            <a:r>
              <a:rPr lang="en-US" b="1" dirty="0"/>
              <a:t> (cont.)</a:t>
            </a:r>
          </a:p>
        </p:txBody>
      </p:sp>
    </p:spTree>
    <p:extLst>
      <p:ext uri="{BB962C8B-B14F-4D97-AF65-F5344CB8AC3E}">
        <p14:creationId xmlns:p14="http://schemas.microsoft.com/office/powerpoint/2010/main" val="156183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AE3FDE-F89A-69A1-5755-191BCA19FAB6}"/>
              </a:ext>
            </a:extLst>
          </p:cNvPr>
          <p:cNvSpPr>
            <a:spLocks noGrp="1"/>
          </p:cNvSpPr>
          <p:nvPr>
            <p:ph idx="1"/>
          </p:nvPr>
        </p:nvSpPr>
        <p:spPr/>
        <p:txBody>
          <a:bodyPr>
            <a:normAutofit/>
          </a:bodyPr>
          <a:lstStyle/>
          <a:p>
            <a:r>
              <a:rPr lang="en-US" dirty="0"/>
              <a:t>If an LEA is unable to seek a waiver from the Department of Labor or amend the contracts to comply with the Davis-Bacon requirements, </a:t>
            </a:r>
            <a:r>
              <a:rPr lang="en-US" dirty="0">
                <a:highlight>
                  <a:srgbClr val="FFFF00"/>
                </a:highlight>
              </a:rPr>
              <a:t>the LEA might consider an accounting adjustment and substitute non-Federal funds to pay for these contracts</a:t>
            </a:r>
            <a:r>
              <a:rPr lang="en-US" dirty="0"/>
              <a:t>.</a:t>
            </a:r>
          </a:p>
        </p:txBody>
      </p:sp>
      <p:sp>
        <p:nvSpPr>
          <p:cNvPr id="3" name="Title 2">
            <a:extLst>
              <a:ext uri="{FF2B5EF4-FFF2-40B4-BE49-F238E27FC236}">
                <a16:creationId xmlns:a16="http://schemas.microsoft.com/office/drawing/2014/main" id="{2277FF28-FF0A-F148-5B1C-ABEE9F80ACA7}"/>
              </a:ext>
            </a:extLst>
          </p:cNvPr>
          <p:cNvSpPr>
            <a:spLocks noGrp="1"/>
          </p:cNvSpPr>
          <p:nvPr>
            <p:ph type="title"/>
          </p:nvPr>
        </p:nvSpPr>
        <p:spPr/>
        <p:txBody>
          <a:bodyPr/>
          <a:lstStyle/>
          <a:p>
            <a:r>
              <a:rPr lang="en-US" dirty="0"/>
              <a:t>Non-compliance and Omissions (continued)</a:t>
            </a:r>
          </a:p>
        </p:txBody>
      </p:sp>
    </p:spTree>
    <p:extLst>
      <p:ext uri="{BB962C8B-B14F-4D97-AF65-F5344CB8AC3E}">
        <p14:creationId xmlns:p14="http://schemas.microsoft.com/office/powerpoint/2010/main" val="187874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C3828-DB9A-805C-AB1E-F0DDC0E68E2B}"/>
              </a:ext>
            </a:extLst>
          </p:cNvPr>
          <p:cNvSpPr>
            <a:spLocks noGrp="1"/>
          </p:cNvSpPr>
          <p:nvPr>
            <p:ph type="title"/>
          </p:nvPr>
        </p:nvSpPr>
        <p:spPr/>
        <p:txBody>
          <a:bodyPr/>
          <a:lstStyle/>
          <a:p>
            <a:r>
              <a:rPr lang="en-US" dirty="0"/>
              <a:t>Reporting and Recording Capital Improvements</a:t>
            </a:r>
          </a:p>
        </p:txBody>
      </p:sp>
    </p:spTree>
    <p:extLst>
      <p:ext uri="{BB962C8B-B14F-4D97-AF65-F5344CB8AC3E}">
        <p14:creationId xmlns:p14="http://schemas.microsoft.com/office/powerpoint/2010/main" val="215178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FDD1EB-03E0-98BA-2F01-0ED8E125E128}"/>
              </a:ext>
            </a:extLst>
          </p:cNvPr>
          <p:cNvSpPr>
            <a:spLocks noGrp="1"/>
          </p:cNvSpPr>
          <p:nvPr>
            <p:ph idx="1"/>
          </p:nvPr>
        </p:nvSpPr>
        <p:spPr/>
        <p:txBody>
          <a:bodyPr>
            <a:normAutofit lnSpcReduction="10000"/>
          </a:bodyPr>
          <a:lstStyle/>
          <a:p>
            <a:pPr marL="0" indent="0">
              <a:buNone/>
            </a:pPr>
            <a:r>
              <a:rPr lang="en-US" dirty="0"/>
              <a:t>Real property, equipment, and intangible property, that are acquired or improved with a Federal award must be held in trust by the non-Federal entity as trustee for the beneficiaries of the project or program under which the property was acquired or improved. The Federal awarding agency may require the non-Federal entity to record liens or other appropriate notices of record to indicate that personal or real property has been acquired or improved with a Federal award and that use and disposition conditions apply to the property.</a:t>
            </a:r>
          </a:p>
          <a:p>
            <a:pPr marL="0" indent="0">
              <a:buNone/>
            </a:pPr>
            <a:r>
              <a:rPr lang="en-US" dirty="0"/>
              <a:t>								</a:t>
            </a:r>
          </a:p>
          <a:p>
            <a:pPr marL="0" indent="0">
              <a:buNone/>
            </a:pPr>
            <a:r>
              <a:rPr lang="en-US" dirty="0"/>
              <a:t>								2 CFR 200.316</a:t>
            </a:r>
          </a:p>
        </p:txBody>
      </p:sp>
      <p:sp>
        <p:nvSpPr>
          <p:cNvPr id="3" name="Title 2">
            <a:extLst>
              <a:ext uri="{FF2B5EF4-FFF2-40B4-BE49-F238E27FC236}">
                <a16:creationId xmlns:a16="http://schemas.microsoft.com/office/drawing/2014/main" id="{6D423F9F-A42D-D3D1-5AC4-82F7273D3BF0}"/>
              </a:ext>
            </a:extLst>
          </p:cNvPr>
          <p:cNvSpPr>
            <a:spLocks noGrp="1"/>
          </p:cNvSpPr>
          <p:nvPr>
            <p:ph type="title"/>
          </p:nvPr>
        </p:nvSpPr>
        <p:spPr/>
        <p:txBody>
          <a:bodyPr/>
          <a:lstStyle/>
          <a:p>
            <a:r>
              <a:rPr lang="en-US" dirty="0"/>
              <a:t>Property Trust Relationship.</a:t>
            </a:r>
          </a:p>
        </p:txBody>
      </p:sp>
    </p:spTree>
    <p:extLst>
      <p:ext uri="{BB962C8B-B14F-4D97-AF65-F5344CB8AC3E}">
        <p14:creationId xmlns:p14="http://schemas.microsoft.com/office/powerpoint/2010/main" val="339115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DD64-282E-8055-A63D-DE9806BB6B37}"/>
              </a:ext>
            </a:extLst>
          </p:cNvPr>
          <p:cNvSpPr>
            <a:spLocks noGrp="1"/>
          </p:cNvSpPr>
          <p:nvPr>
            <p:ph type="title"/>
          </p:nvPr>
        </p:nvSpPr>
        <p:spPr/>
        <p:txBody>
          <a:bodyPr/>
          <a:lstStyle/>
          <a:p>
            <a:r>
              <a:rPr lang="en-US" dirty="0"/>
              <a:t>Upcoming Deadlines</a:t>
            </a:r>
          </a:p>
        </p:txBody>
      </p:sp>
    </p:spTree>
    <p:extLst>
      <p:ext uri="{BB962C8B-B14F-4D97-AF65-F5344CB8AC3E}">
        <p14:creationId xmlns:p14="http://schemas.microsoft.com/office/powerpoint/2010/main" val="76315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82F5ED-271C-48FD-8D01-D7901E1A9AA2}"/>
              </a:ext>
            </a:extLst>
          </p:cNvPr>
          <p:cNvSpPr>
            <a:spLocks noGrp="1"/>
          </p:cNvSpPr>
          <p:nvPr>
            <p:ph idx="1"/>
          </p:nvPr>
        </p:nvSpPr>
        <p:spPr/>
        <p:txBody>
          <a:bodyPr/>
          <a:lstStyle/>
          <a:p>
            <a:r>
              <a:rPr lang="en-US" dirty="0"/>
              <a:t>While all grantees and subgrantees must continue to meet OMB real property reporting requirements, the Department generally will exempt grantees and subgrantees that use less than $1 million in COVID-19 relief funds for a renovation, major remodeling, construction, or other real property project (such as a land acquisition) from </a:t>
            </a:r>
            <a:r>
              <a:rPr lang="en-US" b="1" i="1" u="sng" dirty="0"/>
              <a:t>recording</a:t>
            </a:r>
            <a:r>
              <a:rPr lang="en-US" dirty="0"/>
              <a:t> the Federal interest.</a:t>
            </a:r>
          </a:p>
          <a:p>
            <a:r>
              <a:rPr lang="en-US" dirty="0"/>
              <a:t>Reporting requirements still apply and a Federal Interest still remains, even if the project is less than $1 million.</a:t>
            </a:r>
          </a:p>
        </p:txBody>
      </p:sp>
      <p:sp>
        <p:nvSpPr>
          <p:cNvPr id="3" name="Title 2">
            <a:extLst>
              <a:ext uri="{FF2B5EF4-FFF2-40B4-BE49-F238E27FC236}">
                <a16:creationId xmlns:a16="http://schemas.microsoft.com/office/drawing/2014/main" id="{1E917E1A-EE6C-0B13-CF30-5533753B322C}"/>
              </a:ext>
            </a:extLst>
          </p:cNvPr>
          <p:cNvSpPr>
            <a:spLocks noGrp="1"/>
          </p:cNvSpPr>
          <p:nvPr>
            <p:ph type="title"/>
          </p:nvPr>
        </p:nvSpPr>
        <p:spPr/>
        <p:txBody>
          <a:bodyPr/>
          <a:lstStyle/>
          <a:p>
            <a:r>
              <a:rPr lang="en-US" dirty="0"/>
              <a:t>Recording Flexibility</a:t>
            </a:r>
          </a:p>
        </p:txBody>
      </p:sp>
    </p:spTree>
    <p:extLst>
      <p:ext uri="{BB962C8B-B14F-4D97-AF65-F5344CB8AC3E}">
        <p14:creationId xmlns:p14="http://schemas.microsoft.com/office/powerpoint/2010/main" val="271077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159CFE-817C-F23D-1F23-7749637CB67F}"/>
              </a:ext>
            </a:extLst>
          </p:cNvPr>
          <p:cNvSpPr>
            <a:spLocks noGrp="1"/>
          </p:cNvSpPr>
          <p:nvPr>
            <p:ph idx="1"/>
          </p:nvPr>
        </p:nvSpPr>
        <p:spPr/>
        <p:txBody>
          <a:bodyPr>
            <a:normAutofit/>
          </a:bodyPr>
          <a:lstStyle/>
          <a:p>
            <a:pPr marL="0" indent="0">
              <a:buNone/>
            </a:pPr>
            <a:r>
              <a:rPr lang="en-US" sz="4400" b="1" dirty="0"/>
              <a:t>All grantees and subgrantees that have a renovation, major remodeling, construction, or real property project of $1 million or more in funds from these programs must record all NFIs by </a:t>
            </a:r>
            <a:r>
              <a:rPr lang="en-US" sz="4400" b="1" u="sng" dirty="0">
                <a:highlight>
                  <a:srgbClr val="FFFF00"/>
                </a:highlight>
              </a:rPr>
              <a:t>January 28, 2025.</a:t>
            </a:r>
          </a:p>
        </p:txBody>
      </p:sp>
      <p:sp>
        <p:nvSpPr>
          <p:cNvPr id="3" name="Title 2">
            <a:extLst>
              <a:ext uri="{FF2B5EF4-FFF2-40B4-BE49-F238E27FC236}">
                <a16:creationId xmlns:a16="http://schemas.microsoft.com/office/drawing/2014/main" id="{20EF444A-E00D-0B8E-E78B-B8CAE06A918E}"/>
              </a:ext>
            </a:extLst>
          </p:cNvPr>
          <p:cNvSpPr>
            <a:spLocks noGrp="1"/>
          </p:cNvSpPr>
          <p:nvPr>
            <p:ph type="title"/>
          </p:nvPr>
        </p:nvSpPr>
        <p:spPr/>
        <p:txBody>
          <a:bodyPr/>
          <a:lstStyle/>
          <a:p>
            <a:r>
              <a:rPr lang="en-US" dirty="0"/>
              <a:t>Recording Deadline</a:t>
            </a:r>
          </a:p>
        </p:txBody>
      </p:sp>
    </p:spTree>
    <p:extLst>
      <p:ext uri="{BB962C8B-B14F-4D97-AF65-F5344CB8AC3E}">
        <p14:creationId xmlns:p14="http://schemas.microsoft.com/office/powerpoint/2010/main" val="3294508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6C6F49-48CD-6CF5-4456-37E2B945E52C}"/>
              </a:ext>
            </a:extLst>
          </p:cNvPr>
          <p:cNvSpPr>
            <a:spLocks noGrp="1"/>
          </p:cNvSpPr>
          <p:nvPr>
            <p:ph idx="1"/>
          </p:nvPr>
        </p:nvSpPr>
        <p:spPr/>
        <p:txBody>
          <a:bodyPr>
            <a:normAutofit/>
          </a:bodyPr>
          <a:lstStyle/>
          <a:p>
            <a:r>
              <a:rPr lang="en-US" dirty="0"/>
              <a:t>Regardless, note that the Federal interest exists in improved real property even if the Federal interest is not recorded. </a:t>
            </a:r>
          </a:p>
          <a:p>
            <a:r>
              <a:rPr lang="en-US" dirty="0"/>
              <a:t>For renovation, major remodeling, construction, or real property projects where the Federal funds are less than $1 million, grantees and subgrantees must still maintain adequate documentation regarding protection of all Federal interest. This includes timely filing the annual real property reporting forms referenced below and maintaining the associated records. </a:t>
            </a:r>
          </a:p>
          <a:p>
            <a:r>
              <a:rPr lang="en-US" dirty="0"/>
              <a:t>Grantees and subgrantees must follow the real property disposition requirements.</a:t>
            </a:r>
          </a:p>
        </p:txBody>
      </p:sp>
      <p:sp>
        <p:nvSpPr>
          <p:cNvPr id="3" name="Title 2">
            <a:extLst>
              <a:ext uri="{FF2B5EF4-FFF2-40B4-BE49-F238E27FC236}">
                <a16:creationId xmlns:a16="http://schemas.microsoft.com/office/drawing/2014/main" id="{6733865C-25F0-69AD-0258-7F060810E8D4}"/>
              </a:ext>
            </a:extLst>
          </p:cNvPr>
          <p:cNvSpPr>
            <a:spLocks noGrp="1"/>
          </p:cNvSpPr>
          <p:nvPr>
            <p:ph type="title"/>
          </p:nvPr>
        </p:nvSpPr>
        <p:spPr/>
        <p:txBody>
          <a:bodyPr/>
          <a:lstStyle/>
          <a:p>
            <a:r>
              <a:rPr lang="en-US" dirty="0"/>
              <a:t>Federal Interest Exists Even When Not Recorded</a:t>
            </a:r>
          </a:p>
        </p:txBody>
      </p:sp>
    </p:spTree>
    <p:extLst>
      <p:ext uri="{BB962C8B-B14F-4D97-AF65-F5344CB8AC3E}">
        <p14:creationId xmlns:p14="http://schemas.microsoft.com/office/powerpoint/2010/main" val="3493711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8D8116-61B4-A0A4-C088-2C7D2ADE36B3}"/>
              </a:ext>
            </a:extLst>
          </p:cNvPr>
          <p:cNvSpPr>
            <a:spLocks noGrp="1"/>
          </p:cNvSpPr>
          <p:nvPr>
            <p:ph idx="1"/>
          </p:nvPr>
        </p:nvSpPr>
        <p:spPr/>
        <p:txBody>
          <a:bodyPr>
            <a:normAutofit fontScale="92500" lnSpcReduction="10000"/>
          </a:bodyPr>
          <a:lstStyle/>
          <a:p>
            <a:pPr marL="0" indent="0">
              <a:buNone/>
            </a:pPr>
            <a:r>
              <a:rPr lang="en-US" dirty="0"/>
              <a:t>The Federal awarding agency or pass-through entity must require a non-Federal entity to submit reports at least annually on the status of real property in which the Federal Government retains an interest, unless the Federal interest in the real property extends 15 years or longer. In those instances where the Federal interest attached is for a period of 15 years or more, the Federal awarding agency or pass-through entity, at its option, may require the non-Federal entity to report at various multi-year frequencies (e.g., every two years or every three years, not to exceed a five-year reporting period; or a Federal awarding agency or pass-through entity may require annual reporting for the first three years of a Federal award and thereafter require reporting every five years).</a:t>
            </a:r>
          </a:p>
          <a:p>
            <a:pPr marL="0" indent="0">
              <a:buNone/>
            </a:pPr>
            <a:r>
              <a:rPr lang="en-US" dirty="0"/>
              <a:t>								2 CFR 200.330</a:t>
            </a:r>
          </a:p>
        </p:txBody>
      </p:sp>
      <p:sp>
        <p:nvSpPr>
          <p:cNvPr id="3" name="Title 2">
            <a:extLst>
              <a:ext uri="{FF2B5EF4-FFF2-40B4-BE49-F238E27FC236}">
                <a16:creationId xmlns:a16="http://schemas.microsoft.com/office/drawing/2014/main" id="{40C41C15-DADD-8B39-1574-738CF58EBC68}"/>
              </a:ext>
            </a:extLst>
          </p:cNvPr>
          <p:cNvSpPr>
            <a:spLocks noGrp="1"/>
          </p:cNvSpPr>
          <p:nvPr>
            <p:ph type="title"/>
          </p:nvPr>
        </p:nvSpPr>
        <p:spPr/>
        <p:txBody>
          <a:bodyPr/>
          <a:lstStyle/>
          <a:p>
            <a:r>
              <a:rPr lang="en-US" dirty="0"/>
              <a:t>Reporting on real property.</a:t>
            </a:r>
          </a:p>
        </p:txBody>
      </p:sp>
    </p:spTree>
    <p:extLst>
      <p:ext uri="{BB962C8B-B14F-4D97-AF65-F5344CB8AC3E}">
        <p14:creationId xmlns:p14="http://schemas.microsoft.com/office/powerpoint/2010/main" val="297204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A13523-D251-EE3D-9251-30D4DC78A2BD}"/>
              </a:ext>
            </a:extLst>
          </p:cNvPr>
          <p:cNvSpPr>
            <a:spLocks noGrp="1"/>
          </p:cNvSpPr>
          <p:nvPr>
            <p:ph idx="1"/>
          </p:nvPr>
        </p:nvSpPr>
        <p:spPr/>
        <p:txBody>
          <a:bodyPr/>
          <a:lstStyle/>
          <a:p>
            <a:r>
              <a:rPr lang="en-US" sz="1800" b="1" i="0" u="none" strike="noStrike" baseline="0" dirty="0">
                <a:solidFill>
                  <a:srgbClr val="000000"/>
                </a:solidFill>
                <a:latin typeface="Times New Roman" panose="02020603050405020304" pitchFamily="18" charset="0"/>
              </a:rPr>
              <a:t>SF-429 Real Property Status Report (Cover Page)</a:t>
            </a:r>
          </a:p>
          <a:p>
            <a:pPr lvl="1"/>
            <a:r>
              <a:rPr lang="en-US" sz="1400" b="0" i="0" u="none" strike="noStrike" baseline="0" dirty="0">
                <a:solidFill>
                  <a:srgbClr val="000000"/>
                </a:solidFill>
                <a:latin typeface="Times New Roman" panose="02020603050405020304" pitchFamily="18" charset="0"/>
                <a:hlinkClick r:id="rId2"/>
              </a:rPr>
              <a:t>https://apply07.grants.gov/apply/forms/sample/SF429_2_0-V2.0.pdf</a:t>
            </a:r>
            <a:endParaRPr lang="en-US" sz="1400" dirty="0">
              <a:solidFill>
                <a:srgbClr val="000000"/>
              </a:solidFill>
              <a:latin typeface="Times New Roman" panose="02020603050405020304" pitchFamily="18" charset="0"/>
            </a:endParaRPr>
          </a:p>
          <a:p>
            <a:pPr marL="457200" lvl="1" indent="0">
              <a:buNone/>
            </a:pPr>
            <a:endParaRPr lang="en-US" sz="14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SF-429-A Real Property Status Report ATTACHMENT A (General Reporting)</a:t>
            </a:r>
          </a:p>
          <a:p>
            <a:pPr lvl="1"/>
            <a:r>
              <a:rPr lang="en-US" sz="1400" b="0" i="0" u="none" strike="noStrike" baseline="0" dirty="0">
                <a:solidFill>
                  <a:srgbClr val="000000"/>
                </a:solidFill>
                <a:latin typeface="Times New Roman" panose="02020603050405020304" pitchFamily="18" charset="0"/>
                <a:hlinkClick r:id="rId3"/>
              </a:rPr>
              <a:t>https://apply07.grants.gov/apply/forms/sample/SF429A-V1.0.pdf</a:t>
            </a:r>
            <a:endParaRPr lang="en-US" sz="1400" dirty="0">
              <a:solidFill>
                <a:srgbClr val="000000"/>
              </a:solidFill>
              <a:latin typeface="Times New Roman" panose="02020603050405020304" pitchFamily="18" charset="0"/>
            </a:endParaRPr>
          </a:p>
          <a:p>
            <a:pPr marL="457200" lvl="1" indent="0">
              <a:buNone/>
            </a:pPr>
            <a:endParaRPr lang="en-US" sz="1400" b="0" i="0" u="none" strike="noStrike" baseline="0" dirty="0">
              <a:solidFill>
                <a:srgbClr val="000000"/>
              </a:solidFill>
              <a:latin typeface="Times New Roman" panose="02020603050405020304" pitchFamily="18" charset="0"/>
            </a:endParaRPr>
          </a:p>
          <a:p>
            <a:r>
              <a:rPr lang="en-US" sz="1800" b="1" i="0" u="none" strike="noStrike" baseline="0" dirty="0">
                <a:solidFill>
                  <a:srgbClr val="000000"/>
                </a:solidFill>
                <a:latin typeface="Times New Roman" panose="02020603050405020304" pitchFamily="18" charset="0"/>
              </a:rPr>
              <a:t>SF-429-C Real Property Status Report ATTACHMENT C (Disposition or Encumbrance Request)</a:t>
            </a:r>
          </a:p>
          <a:p>
            <a:pPr lvl="1"/>
            <a:r>
              <a:rPr lang="en-US" sz="1400" b="0" i="0" u="none" strike="noStrike" baseline="0" dirty="0">
                <a:solidFill>
                  <a:srgbClr val="000000"/>
                </a:solidFill>
                <a:latin typeface="Times New Roman" panose="02020603050405020304" pitchFamily="18" charset="0"/>
                <a:hlinkClick r:id="rId4"/>
              </a:rPr>
              <a:t>https://apply07.grants.gov/apply/forms/sample/SF429C-V1.0.pdf</a:t>
            </a:r>
            <a:endParaRPr lang="en-US" sz="1400" dirty="0">
              <a:solidFill>
                <a:srgbClr val="000000"/>
              </a:solidFill>
              <a:latin typeface="Times New Roman" panose="02020603050405020304" pitchFamily="18" charset="0"/>
            </a:endParaRPr>
          </a:p>
          <a:p>
            <a:pPr marL="457200" lvl="1" indent="0">
              <a:buNone/>
            </a:pPr>
            <a:endParaRPr lang="en-US" sz="14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hlinkClick r:id="rId5"/>
              </a:rPr>
              <a:t>https://grants.gov/forms/forms-repository/post-award-reporting-forms</a:t>
            </a:r>
            <a:endParaRPr lang="en-US" sz="1800" b="0" i="0" u="none" strike="noStrike" baseline="0" dirty="0">
              <a:solidFill>
                <a:srgbClr val="000000"/>
              </a:solidFill>
              <a:latin typeface="Times New Roman" panose="02020603050405020304" pitchFamily="18" charset="0"/>
            </a:endParaRPr>
          </a:p>
          <a:p>
            <a:pPr marL="0" indent="0">
              <a:buNone/>
            </a:pPr>
            <a:r>
              <a:rPr lang="en-US" sz="1800" b="0" i="0" u="none" strike="noStrike" baseline="0" dirty="0">
                <a:solidFill>
                  <a:srgbClr val="000000"/>
                </a:solidFill>
                <a:latin typeface="Times New Roman" panose="02020603050405020304" pitchFamily="18" charset="0"/>
              </a:rPr>
              <a:t>NOTE: Users should download and open the files from the latest version of Adobe and “Enable All Features” to avoid an error. </a:t>
            </a:r>
          </a:p>
          <a:p>
            <a:endParaRPr lang="en-US" sz="1800" b="0" i="0" u="none" strike="noStrike" baseline="0" dirty="0">
              <a:solidFill>
                <a:srgbClr val="000000"/>
              </a:solidFill>
              <a:latin typeface="Times New Roman" panose="02020603050405020304" pitchFamily="18" charset="0"/>
            </a:endParaRPr>
          </a:p>
        </p:txBody>
      </p:sp>
      <p:sp>
        <p:nvSpPr>
          <p:cNvPr id="3" name="Title 2">
            <a:extLst>
              <a:ext uri="{FF2B5EF4-FFF2-40B4-BE49-F238E27FC236}">
                <a16:creationId xmlns:a16="http://schemas.microsoft.com/office/drawing/2014/main" id="{9E5E7E72-D643-DF2B-155A-9616DEF19DB4}"/>
              </a:ext>
            </a:extLst>
          </p:cNvPr>
          <p:cNvSpPr>
            <a:spLocks noGrp="1"/>
          </p:cNvSpPr>
          <p:nvPr>
            <p:ph type="title"/>
          </p:nvPr>
        </p:nvSpPr>
        <p:spPr/>
        <p:txBody>
          <a:bodyPr/>
          <a:lstStyle/>
          <a:p>
            <a:r>
              <a:rPr lang="en-US" dirty="0"/>
              <a:t>Annual Real Property Reports</a:t>
            </a:r>
          </a:p>
        </p:txBody>
      </p:sp>
    </p:spTree>
    <p:extLst>
      <p:ext uri="{BB962C8B-B14F-4D97-AF65-F5344CB8AC3E}">
        <p14:creationId xmlns:p14="http://schemas.microsoft.com/office/powerpoint/2010/main" val="147290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295BEA-01BE-AB1F-7D29-9565BF37F158}"/>
              </a:ext>
            </a:extLst>
          </p:cNvPr>
          <p:cNvSpPr>
            <a:spLocks noGrp="1"/>
          </p:cNvSpPr>
          <p:nvPr>
            <p:ph idx="1"/>
          </p:nvPr>
        </p:nvSpPr>
        <p:spPr/>
        <p:txBody>
          <a:bodyPr/>
          <a:lstStyle/>
          <a:p>
            <a:r>
              <a:rPr lang="en-US" dirty="0"/>
              <a:t>KSDE is determining the most effective way to collect these reports and will provide additional instructions in the near future.</a:t>
            </a:r>
          </a:p>
          <a:p>
            <a:r>
              <a:rPr lang="en-US" dirty="0"/>
              <a:t>LEAs should begin reviewing and completing the reports now in order to be prepared for a timely submission.</a:t>
            </a:r>
          </a:p>
        </p:txBody>
      </p:sp>
      <p:sp>
        <p:nvSpPr>
          <p:cNvPr id="3" name="Title 2">
            <a:extLst>
              <a:ext uri="{FF2B5EF4-FFF2-40B4-BE49-F238E27FC236}">
                <a16:creationId xmlns:a16="http://schemas.microsoft.com/office/drawing/2014/main" id="{21E682FB-5060-B442-0243-F22807F14EBE}"/>
              </a:ext>
            </a:extLst>
          </p:cNvPr>
          <p:cNvSpPr>
            <a:spLocks noGrp="1"/>
          </p:cNvSpPr>
          <p:nvPr>
            <p:ph type="title"/>
          </p:nvPr>
        </p:nvSpPr>
        <p:spPr/>
        <p:txBody>
          <a:bodyPr/>
          <a:lstStyle/>
          <a:p>
            <a:r>
              <a:rPr lang="en-US" dirty="0"/>
              <a:t>Submitting the Annual Report</a:t>
            </a:r>
          </a:p>
        </p:txBody>
      </p:sp>
    </p:spTree>
    <p:extLst>
      <p:ext uri="{BB962C8B-B14F-4D97-AF65-F5344CB8AC3E}">
        <p14:creationId xmlns:p14="http://schemas.microsoft.com/office/powerpoint/2010/main" val="2433623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FF858-DF46-478C-9136-24BF7FC83F5C}"/>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52820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2FF82-D480-268D-9663-F1A7C322DC96}"/>
              </a:ext>
            </a:extLst>
          </p:cNvPr>
          <p:cNvSpPr>
            <a:spLocks noGrp="1"/>
          </p:cNvSpPr>
          <p:nvPr>
            <p:ph idx="1"/>
          </p:nvPr>
        </p:nvSpPr>
        <p:spPr/>
        <p:txBody>
          <a:bodyPr>
            <a:normAutofit lnSpcReduction="10000"/>
          </a:bodyPr>
          <a:lstStyle/>
          <a:p>
            <a:pPr marL="0" indent="0">
              <a:buNone/>
            </a:pPr>
            <a:r>
              <a:rPr lang="en-US" b="1" u="sng" dirty="0"/>
              <a:t>DISTRICTS WITH FEDERAL CAPITAL EXPENDITURES:</a:t>
            </a:r>
          </a:p>
          <a:p>
            <a:r>
              <a:rPr lang="en-US" dirty="0"/>
              <a:t>Submit reporting documentation documentation to </a:t>
            </a:r>
            <a:r>
              <a:rPr lang="en-US" dirty="0">
                <a:hlinkClick r:id="rId2"/>
              </a:rPr>
              <a:t>ESSER@KSDE.ORG</a:t>
            </a:r>
            <a:r>
              <a:rPr lang="en-US" dirty="0"/>
              <a:t>.   </a:t>
            </a:r>
          </a:p>
          <a:p>
            <a:r>
              <a:rPr lang="en-US" dirty="0"/>
              <a:t>Email </a:t>
            </a:r>
            <a:r>
              <a:rPr lang="en-US" dirty="0">
                <a:hlinkClick r:id="rId2"/>
              </a:rPr>
              <a:t>ESSER@KSDE.ORG</a:t>
            </a:r>
            <a:r>
              <a:rPr lang="en-US" dirty="0"/>
              <a:t> to request up to a 60 day extension that includes the date by which it will be provided.</a:t>
            </a:r>
          </a:p>
          <a:p>
            <a:endParaRPr lang="en-US" dirty="0"/>
          </a:p>
          <a:p>
            <a:pPr marL="0" indent="0">
              <a:buNone/>
            </a:pPr>
            <a:r>
              <a:rPr lang="en-US" b="1" u="sng" dirty="0"/>
              <a:t>DISTRICTS WITH NO FEDERAL CAPITAL EXPENDITURES:</a:t>
            </a:r>
          </a:p>
          <a:p>
            <a:r>
              <a:rPr lang="en-US" dirty="0"/>
              <a:t>Submit Attestation Form to </a:t>
            </a:r>
            <a:r>
              <a:rPr lang="en-US" dirty="0">
                <a:hlinkClick r:id="rId2"/>
              </a:rPr>
              <a:t>ESSER@KSDE.ORG</a:t>
            </a:r>
            <a:r>
              <a:rPr lang="en-US" dirty="0"/>
              <a:t> certifying that no capital improvements including any related expense were paid with federal funds.</a:t>
            </a:r>
          </a:p>
        </p:txBody>
      </p:sp>
      <p:sp>
        <p:nvSpPr>
          <p:cNvPr id="3" name="Title 2">
            <a:extLst>
              <a:ext uri="{FF2B5EF4-FFF2-40B4-BE49-F238E27FC236}">
                <a16:creationId xmlns:a16="http://schemas.microsoft.com/office/drawing/2014/main" id="{C05D1C5F-E9B2-5B19-B1FC-AEE281B1EBD2}"/>
              </a:ext>
            </a:extLst>
          </p:cNvPr>
          <p:cNvSpPr>
            <a:spLocks noGrp="1"/>
          </p:cNvSpPr>
          <p:nvPr>
            <p:ph type="title"/>
          </p:nvPr>
        </p:nvSpPr>
        <p:spPr/>
        <p:txBody>
          <a:bodyPr/>
          <a:lstStyle/>
          <a:p>
            <a:r>
              <a:rPr lang="en-US" dirty="0"/>
              <a:t>By 9/30/2024 All Districts Must: </a:t>
            </a:r>
          </a:p>
        </p:txBody>
      </p:sp>
    </p:spTree>
    <p:extLst>
      <p:ext uri="{BB962C8B-B14F-4D97-AF65-F5344CB8AC3E}">
        <p14:creationId xmlns:p14="http://schemas.microsoft.com/office/powerpoint/2010/main" val="16586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13DD2D-9048-4B3F-8692-F8872FA7C226}"/>
              </a:ext>
            </a:extLst>
          </p:cNvPr>
          <p:cNvSpPr>
            <a:spLocks noGrp="1"/>
          </p:cNvSpPr>
          <p:nvPr>
            <p:ph type="title" idx="4294967295"/>
          </p:nvPr>
        </p:nvSpPr>
        <p:spPr>
          <a:xfrm>
            <a:off x="838200" y="328613"/>
            <a:ext cx="10515600" cy="5848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For more information, please visit:</a:t>
            </a:r>
            <a:endParaRPr kumimoji="0" lang="en-US" sz="28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2"/>
            </a:endParaRP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2"/>
              </a:rPr>
              <a:t>https://www.ksde.org/Agency/Division-of-Learning-Services/Special-Education-and-Title-Services/Federal-Disaster-and-Pandemic-Relief</a:t>
            </a:r>
            <a:r>
              <a:rPr kumimoji="0" lang="en-US"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endParaRPr kumimoji="0" lang="en-US" sz="28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endParaRPr kumimoji="0" lang="en-US" sz="28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Please direct questions to: </a:t>
            </a: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hlinkClick r:id="rId3"/>
              </a:rPr>
              <a:t>ESSER@KSDE.ORG</a:t>
            </a:r>
            <a:endParaRPr kumimoji="0" lang="en-US" sz="2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a:extLst>
              <a:ext uri="{FF2B5EF4-FFF2-40B4-BE49-F238E27FC236}">
                <a16:creationId xmlns:a16="http://schemas.microsoft.com/office/drawing/2014/main" id="{C69700FD-372A-43A7-85C8-FEE778BFBF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38762" y="2676525"/>
            <a:ext cx="1514475" cy="1504950"/>
          </a:xfrm>
          <a:prstGeom prst="rect">
            <a:avLst/>
          </a:prstGeom>
        </p:spPr>
      </p:pic>
    </p:spTree>
    <p:extLst>
      <p:ext uri="{BB962C8B-B14F-4D97-AF65-F5344CB8AC3E}">
        <p14:creationId xmlns:p14="http://schemas.microsoft.com/office/powerpoint/2010/main" val="4225991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8D9AD4-481D-4081-83D7-14B2954CBD22}"/>
              </a:ext>
            </a:extLst>
          </p:cNvPr>
          <p:cNvSpPr>
            <a:spLocks noGrp="1"/>
          </p:cNvSpPr>
          <p:nvPr>
            <p:ph type="title"/>
          </p:nvPr>
        </p:nvSpPr>
        <p:spPr/>
        <p:txBody>
          <a:bodyPr/>
          <a:lstStyle/>
          <a:p>
            <a:r>
              <a:rPr lang="en-US" dirty="0"/>
              <a:t>Report Fraud Wasted And Abuse</a:t>
            </a:r>
          </a:p>
        </p:txBody>
      </p:sp>
      <p:pic>
        <p:nvPicPr>
          <p:cNvPr id="9" name="Content Placeholder 8">
            <a:extLst>
              <a:ext uri="{FF2B5EF4-FFF2-40B4-BE49-F238E27FC236}">
                <a16:creationId xmlns:a16="http://schemas.microsoft.com/office/drawing/2014/main" id="{2B944753-4FAC-4F39-9878-1F0EBD7886E8}"/>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41443" y="1690688"/>
            <a:ext cx="3017140" cy="4532313"/>
          </a:xfrm>
        </p:spPr>
      </p:pic>
      <p:sp>
        <p:nvSpPr>
          <p:cNvPr id="10" name="TextBox 9">
            <a:extLst>
              <a:ext uri="{FF2B5EF4-FFF2-40B4-BE49-F238E27FC236}">
                <a16:creationId xmlns:a16="http://schemas.microsoft.com/office/drawing/2014/main" id="{81945B1C-BC53-468A-9D6E-65663F2717F7}"/>
              </a:ext>
            </a:extLst>
          </p:cNvPr>
          <p:cNvSpPr txBox="1"/>
          <p:nvPr/>
        </p:nvSpPr>
        <p:spPr>
          <a:xfrm>
            <a:off x="4283613" y="1592849"/>
            <a:ext cx="7730196" cy="1938992"/>
          </a:xfrm>
          <a:prstGeom prst="rect">
            <a:avLst/>
          </a:prstGeom>
          <a:noFill/>
        </p:spPr>
        <p:txBody>
          <a:bodyPr wrap="square" rtlCol="0">
            <a:spAutoFit/>
          </a:bodyPr>
          <a:lstStyle/>
          <a:p>
            <a:r>
              <a:rPr lang="en-US" sz="2400" dirty="0"/>
              <a:t>IF YOU SUSPECT ANY WRONGDOING, REPORT IT:</a:t>
            </a:r>
          </a:p>
          <a:p>
            <a:endParaRPr lang="en-US" sz="2400" dirty="0"/>
          </a:p>
          <a:p>
            <a:r>
              <a:rPr lang="en-US" sz="2400" dirty="0"/>
              <a:t>Call 1-800-MIS-USED</a:t>
            </a:r>
          </a:p>
          <a:p>
            <a:r>
              <a:rPr lang="en-US" sz="2400" dirty="0"/>
              <a:t>Or Visit</a:t>
            </a:r>
          </a:p>
          <a:p>
            <a:r>
              <a:rPr lang="en-US" sz="2400" dirty="0">
                <a:hlinkClick r:id="rId3"/>
              </a:rPr>
              <a:t>https://www2.ed.gov/about/offices/list/oig/hotline.html</a:t>
            </a:r>
            <a:endParaRPr lang="en-US" dirty="0"/>
          </a:p>
        </p:txBody>
      </p:sp>
      <p:pic>
        <p:nvPicPr>
          <p:cNvPr id="12" name="Picture 11">
            <a:extLst>
              <a:ext uri="{FF2B5EF4-FFF2-40B4-BE49-F238E27FC236}">
                <a16:creationId xmlns:a16="http://schemas.microsoft.com/office/drawing/2014/main" id="{C6E291B5-7583-4EF6-976D-1AEFFC57ADC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75827" y="3901173"/>
            <a:ext cx="2338073" cy="2345495"/>
          </a:xfrm>
          <a:prstGeom prst="rect">
            <a:avLst/>
          </a:prstGeom>
        </p:spPr>
      </p:pic>
    </p:spTree>
    <p:extLst>
      <p:ext uri="{BB962C8B-B14F-4D97-AF65-F5344CB8AC3E}">
        <p14:creationId xmlns:p14="http://schemas.microsoft.com/office/powerpoint/2010/main" val="195621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B5182F-1661-96EA-3C4E-38748F557D98}"/>
              </a:ext>
            </a:extLst>
          </p:cNvPr>
          <p:cNvSpPr>
            <a:spLocks noGrp="1"/>
          </p:cNvSpPr>
          <p:nvPr>
            <p:ph idx="1"/>
          </p:nvPr>
        </p:nvSpPr>
        <p:spPr/>
        <p:txBody>
          <a:bodyPr>
            <a:normAutofit fontScale="77500" lnSpcReduction="20000"/>
          </a:bodyPr>
          <a:lstStyle/>
          <a:p>
            <a:r>
              <a:rPr lang="en-US" dirty="0"/>
              <a:t>These reports are mandatory for capital project in which federal funds were used for ANY portion of the project. This includes any ESSER funding stream, such as ESSER I, ESSER I SPED, ESSER II, ESSER II SPED, ESSER II True Up, ESSER III, or ESSER III True Up.</a:t>
            </a:r>
          </a:p>
          <a:p>
            <a:endParaRPr lang="en-US" dirty="0"/>
          </a:p>
          <a:p>
            <a:r>
              <a:rPr lang="en-US" dirty="0"/>
              <a:t>For the purpose of this requirement, Capital expenditures means expenditures to “acquire capital assets or expenditures to make additions, improvements, modifications, replacements, rearrangements, reinstallations, renovations, or alterations to capital assets that materially increase their value or useful life.” </a:t>
            </a:r>
          </a:p>
          <a:p>
            <a:pPr marL="0" indent="0">
              <a:buNone/>
            </a:pPr>
            <a:r>
              <a:rPr lang="en-US" dirty="0"/>
              <a:t>								</a:t>
            </a:r>
            <a:r>
              <a:rPr lang="en-US" i="1" dirty="0"/>
              <a:t>2 CFR 200.1- Definitions</a:t>
            </a:r>
          </a:p>
          <a:p>
            <a:endParaRPr lang="en-US" dirty="0"/>
          </a:p>
          <a:p>
            <a:r>
              <a:rPr lang="en-US" dirty="0"/>
              <a:t>Some examples of federal expenditures that require capital improvement reporting include: HVAC, bottle fillers, windows, remodeling, plumbing and fixtures, building wiring, and site improvements, etc..</a:t>
            </a:r>
          </a:p>
          <a:p>
            <a:endParaRPr lang="en-US" dirty="0"/>
          </a:p>
          <a:p>
            <a:endParaRPr lang="en-US" dirty="0"/>
          </a:p>
          <a:p>
            <a:endParaRPr lang="en-US" dirty="0"/>
          </a:p>
        </p:txBody>
      </p:sp>
      <p:sp>
        <p:nvSpPr>
          <p:cNvPr id="3" name="Title 2">
            <a:extLst>
              <a:ext uri="{FF2B5EF4-FFF2-40B4-BE49-F238E27FC236}">
                <a16:creationId xmlns:a16="http://schemas.microsoft.com/office/drawing/2014/main" id="{F1F8942C-D1ED-8382-1FAE-1990AF3F05A4}"/>
              </a:ext>
            </a:extLst>
          </p:cNvPr>
          <p:cNvSpPr>
            <a:spLocks noGrp="1"/>
          </p:cNvSpPr>
          <p:nvPr>
            <p:ph type="title"/>
          </p:nvPr>
        </p:nvSpPr>
        <p:spPr/>
        <p:txBody>
          <a:bodyPr>
            <a:normAutofit fontScale="90000"/>
          </a:bodyPr>
          <a:lstStyle/>
          <a:p>
            <a:r>
              <a:rPr lang="en-US" dirty="0"/>
              <a:t>Reporting and Recording of Capital Improvement due September 30, 2024. </a:t>
            </a:r>
            <a:br>
              <a:rPr lang="en-US" dirty="0"/>
            </a:br>
            <a:endParaRPr lang="en-US" dirty="0"/>
          </a:p>
        </p:txBody>
      </p:sp>
    </p:spTree>
    <p:extLst>
      <p:ext uri="{BB962C8B-B14F-4D97-AF65-F5344CB8AC3E}">
        <p14:creationId xmlns:p14="http://schemas.microsoft.com/office/powerpoint/2010/main" val="225981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DB5182F-1661-96EA-3C4E-38748F557D98}"/>
              </a:ext>
            </a:extLst>
          </p:cNvPr>
          <p:cNvSpPr>
            <a:spLocks noGrp="1"/>
          </p:cNvSpPr>
          <p:nvPr>
            <p:ph idx="1"/>
          </p:nvPr>
        </p:nvSpPr>
        <p:spPr>
          <a:xfrm>
            <a:off x="838199" y="1644073"/>
            <a:ext cx="10640209" cy="4532890"/>
          </a:xfrm>
        </p:spPr>
        <p:txBody>
          <a:bodyPr/>
          <a:lstStyle/>
          <a:p>
            <a:pPr>
              <a:lnSpc>
                <a:spcPct val="107000"/>
              </a:lnSpc>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Each LEA should review all actual district ESSER expenditures and the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Construction Requirements Overview</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determine if any expenditures fall under Capital Improvement regulations. Please review the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Reporting and Recording Federal Interest in Property FAQ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on the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KSDE Federal Disaster and Pandemic Relief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webpage. </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Districts that determine no federal funds were used for any portion of Capital expenditures will submit the </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Capital Improvement Attestation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completed form may be emailed to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esser@ksde.org</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Please submit by September 30, 2024. </a:t>
            </a:r>
          </a:p>
          <a:p>
            <a:pPr marL="0" marR="0" indent="0">
              <a:lnSpc>
                <a:spcPct val="107000"/>
              </a:lnSpc>
              <a:spcBef>
                <a:spcPts val="0"/>
              </a:spcBef>
              <a:spcAft>
                <a:spcPts val="0"/>
              </a:spcAft>
              <a:buNone/>
            </a:pPr>
            <a:r>
              <a:rPr lang="en-US" sz="1800" i="1" kern="100" dirty="0">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https://www.ksde.org/Portals/0/ECSETS/Announcements/ESSER_Capital_Improvement_Attestation.pdf</a:t>
            </a:r>
          </a:p>
          <a:p>
            <a:endParaRPr lang="en-US" dirty="0"/>
          </a:p>
        </p:txBody>
      </p:sp>
      <p:sp>
        <p:nvSpPr>
          <p:cNvPr id="3" name="Title 2">
            <a:extLst>
              <a:ext uri="{FF2B5EF4-FFF2-40B4-BE49-F238E27FC236}">
                <a16:creationId xmlns:a16="http://schemas.microsoft.com/office/drawing/2014/main" id="{F1F8942C-D1ED-8382-1FAE-1990AF3F05A4}"/>
              </a:ext>
            </a:extLst>
          </p:cNvPr>
          <p:cNvSpPr>
            <a:spLocks noGrp="1"/>
          </p:cNvSpPr>
          <p:nvPr>
            <p:ph type="title"/>
          </p:nvPr>
        </p:nvSpPr>
        <p:spPr/>
        <p:txBody>
          <a:bodyPr>
            <a:normAutofit/>
          </a:bodyPr>
          <a:lstStyle/>
          <a:p>
            <a:r>
              <a:rPr lang="en-US" dirty="0"/>
              <a:t>Review and Reporting</a:t>
            </a:r>
          </a:p>
        </p:txBody>
      </p:sp>
    </p:spTree>
    <p:extLst>
      <p:ext uri="{BB962C8B-B14F-4D97-AF65-F5344CB8AC3E}">
        <p14:creationId xmlns:p14="http://schemas.microsoft.com/office/powerpoint/2010/main" val="198924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E3EE64-AB72-AC59-A66D-1C8FCC587B3F}"/>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875565" y="669579"/>
            <a:ext cx="4390352" cy="5518841"/>
          </a:xfrm>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id="{1A7620EC-F076-F1BE-AAFC-2067F5523A0A}"/>
              </a:ext>
            </a:extLst>
          </p:cNvPr>
          <p:cNvSpPr txBox="1">
            <a:spLocks noGrp="1"/>
          </p:cNvSpPr>
          <p:nvPr>
            <p:ph type="title" idx="4294967295"/>
          </p:nvPr>
        </p:nvSpPr>
        <p:spPr>
          <a:xfrm>
            <a:off x="213361" y="161365"/>
            <a:ext cx="1040264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00" cap="none" spc="0" normalizeH="0" baseline="0" noProof="0" dirty="0">
                <a:ln>
                  <a:noFill/>
                </a:ln>
                <a:solidFill>
                  <a:schemeClr val="tx1"/>
                </a:solidFill>
                <a:effectLst/>
                <a:uLnTx/>
                <a:uFillTx/>
                <a:latin typeface="Aptos" panose="020B0004020202020204" pitchFamily="34" charset="0"/>
                <a:ea typeface="Aptos" panose="020B0004020202020204" pitchFamily="34" charset="0"/>
                <a:cs typeface="Times New Roman" panose="02020603050405020304" pitchFamily="18" charset="0"/>
              </a:rPr>
              <a:t>https://www.ksde.org/Portals/0/ECSETS/Announcements/ESSER_Capital_Improvement_Attestation.pdf</a:t>
            </a:r>
          </a:p>
        </p:txBody>
      </p:sp>
      <p:pic>
        <p:nvPicPr>
          <p:cNvPr id="8" name="Picture 7">
            <a:extLst>
              <a:ext uri="{FF2B5EF4-FFF2-40B4-BE49-F238E27FC236}">
                <a16:creationId xmlns:a16="http://schemas.microsoft.com/office/drawing/2014/main" id="{AC4155AC-627A-264C-C9F7-E259285554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58112" y="2371164"/>
            <a:ext cx="3607525" cy="3607525"/>
          </a:xfrm>
          <a:prstGeom prst="rect">
            <a:avLst/>
          </a:prstGeom>
        </p:spPr>
      </p:pic>
    </p:spTree>
    <p:extLst>
      <p:ext uri="{BB962C8B-B14F-4D97-AF65-F5344CB8AC3E}">
        <p14:creationId xmlns:p14="http://schemas.microsoft.com/office/powerpoint/2010/main" val="316255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2FF82-D480-268D-9663-F1A7C322DC96}"/>
              </a:ext>
            </a:extLst>
          </p:cNvPr>
          <p:cNvSpPr>
            <a:spLocks noGrp="1"/>
          </p:cNvSpPr>
          <p:nvPr>
            <p:ph idx="1"/>
          </p:nvPr>
        </p:nvSpPr>
        <p:spPr/>
        <p:txBody>
          <a:bodyPr>
            <a:normAutofit lnSpcReduction="10000"/>
          </a:bodyPr>
          <a:lstStyle/>
          <a:p>
            <a:pPr marL="0" indent="0">
              <a:buNone/>
            </a:pPr>
            <a:r>
              <a:rPr lang="en-US" b="1" u="sng" dirty="0"/>
              <a:t>DISTRICTS WITH FEDERAL CAPITAL EXPENDITURES:</a:t>
            </a:r>
          </a:p>
          <a:p>
            <a:r>
              <a:rPr lang="en-US" dirty="0"/>
              <a:t>Submit reporting documentation documentation to </a:t>
            </a:r>
            <a:r>
              <a:rPr lang="en-US" dirty="0">
                <a:hlinkClick r:id="rId2"/>
              </a:rPr>
              <a:t>ESSER@KSDE.ORG</a:t>
            </a:r>
            <a:r>
              <a:rPr lang="en-US" dirty="0"/>
              <a:t>.   </a:t>
            </a:r>
          </a:p>
          <a:p>
            <a:r>
              <a:rPr lang="en-US" dirty="0"/>
              <a:t>Email </a:t>
            </a:r>
            <a:r>
              <a:rPr lang="en-US" dirty="0">
                <a:hlinkClick r:id="rId2"/>
              </a:rPr>
              <a:t>ESSER@KSDE.ORG</a:t>
            </a:r>
            <a:r>
              <a:rPr lang="en-US" dirty="0"/>
              <a:t> to request up to a 60 day extension that includes the date by which it will be provided.</a:t>
            </a:r>
          </a:p>
          <a:p>
            <a:endParaRPr lang="en-US" dirty="0"/>
          </a:p>
          <a:p>
            <a:pPr marL="0" indent="0">
              <a:buNone/>
            </a:pPr>
            <a:r>
              <a:rPr lang="en-US" b="1" u="sng" dirty="0"/>
              <a:t>DISTRICTS WITH NO FEDERAL CAPITAL EXPENDITURES:</a:t>
            </a:r>
          </a:p>
          <a:p>
            <a:r>
              <a:rPr lang="en-US" dirty="0"/>
              <a:t>Submit Attestation Form to </a:t>
            </a:r>
            <a:r>
              <a:rPr lang="en-US" dirty="0">
                <a:hlinkClick r:id="rId2"/>
              </a:rPr>
              <a:t>ESSER@KSDE.ORG</a:t>
            </a:r>
            <a:r>
              <a:rPr lang="en-US" dirty="0"/>
              <a:t> certifying that no capital improvements including any related expense were paid with federal funds.</a:t>
            </a:r>
          </a:p>
        </p:txBody>
      </p:sp>
      <p:sp>
        <p:nvSpPr>
          <p:cNvPr id="3" name="Title 2">
            <a:extLst>
              <a:ext uri="{FF2B5EF4-FFF2-40B4-BE49-F238E27FC236}">
                <a16:creationId xmlns:a16="http://schemas.microsoft.com/office/drawing/2014/main" id="{C05D1C5F-E9B2-5B19-B1FC-AEE281B1EBD2}"/>
              </a:ext>
            </a:extLst>
          </p:cNvPr>
          <p:cNvSpPr>
            <a:spLocks noGrp="1"/>
          </p:cNvSpPr>
          <p:nvPr>
            <p:ph type="title"/>
          </p:nvPr>
        </p:nvSpPr>
        <p:spPr/>
        <p:txBody>
          <a:bodyPr/>
          <a:lstStyle/>
          <a:p>
            <a:r>
              <a:rPr lang="en-US" dirty="0"/>
              <a:t>By 9/30/2024 All Districts Must:</a:t>
            </a:r>
          </a:p>
        </p:txBody>
      </p:sp>
    </p:spTree>
    <p:extLst>
      <p:ext uri="{BB962C8B-B14F-4D97-AF65-F5344CB8AC3E}">
        <p14:creationId xmlns:p14="http://schemas.microsoft.com/office/powerpoint/2010/main" val="49450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C06C6-5A8E-4D2B-B796-7C3075457E35}"/>
              </a:ext>
            </a:extLst>
          </p:cNvPr>
          <p:cNvSpPr>
            <a:spLocks noGrp="1"/>
          </p:cNvSpPr>
          <p:nvPr>
            <p:ph type="title"/>
          </p:nvPr>
        </p:nvSpPr>
        <p:spPr/>
        <p:txBody>
          <a:bodyPr/>
          <a:lstStyle/>
          <a:p>
            <a:r>
              <a:rPr lang="en-US" dirty="0"/>
              <a:t>Davis Bacon Reporting</a:t>
            </a:r>
          </a:p>
        </p:txBody>
      </p:sp>
    </p:spTree>
    <p:extLst>
      <p:ext uri="{BB962C8B-B14F-4D97-AF65-F5344CB8AC3E}">
        <p14:creationId xmlns:p14="http://schemas.microsoft.com/office/powerpoint/2010/main" val="75000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E85279-2C94-F823-C9CA-F50531D78F7B}"/>
              </a:ext>
            </a:extLst>
          </p:cNvPr>
          <p:cNvSpPr>
            <a:spLocks noGrp="1"/>
          </p:cNvSpPr>
          <p:nvPr>
            <p:ph idx="1"/>
          </p:nvPr>
        </p:nvSpPr>
        <p:spPr/>
        <p:txBody>
          <a:bodyPr/>
          <a:lstStyle/>
          <a:p>
            <a:pPr algn="l"/>
            <a:endParaRPr lang="en-US" sz="3200" b="0" i="0" u="none" strike="noStrike" baseline="0" dirty="0">
              <a:solidFill>
                <a:srgbClr val="000000"/>
              </a:solidFill>
              <a:latin typeface="Calibri" panose="020F0502020204030204" pitchFamily="34" charset="0"/>
            </a:endParaRPr>
          </a:p>
          <a:p>
            <a:r>
              <a:rPr lang="en-US" sz="3200" b="0" i="0" u="none" strike="noStrike" baseline="0" dirty="0">
                <a:solidFill>
                  <a:srgbClr val="000000"/>
                </a:solidFill>
                <a:latin typeface="Calibri" panose="020F0502020204030204" pitchFamily="34" charset="0"/>
              </a:rPr>
              <a:t> </a:t>
            </a:r>
            <a:r>
              <a:rPr lang="en-US" sz="2800" b="0" i="0" u="none" strike="noStrike" baseline="0" dirty="0">
                <a:solidFill>
                  <a:srgbClr val="000000"/>
                </a:solidFill>
                <a:latin typeface="Calibri" panose="020F0502020204030204" pitchFamily="34" charset="0"/>
              </a:rPr>
              <a:t>As a result of 20 USC 1232b Labor, Davis-Bacon prevailing wage requirements apply to any construction, repair, or alteration (including painting) contracts over $2,000 using laborers and mechanics financed by Federal education funds. </a:t>
            </a:r>
          </a:p>
          <a:p>
            <a:r>
              <a:rPr lang="en-US" sz="2800" b="0" i="0" u="none" strike="noStrike" baseline="0" dirty="0">
                <a:solidFill>
                  <a:srgbClr val="0000FF"/>
                </a:solidFill>
                <a:latin typeface="Calibri" panose="020F0502020204030204" pitchFamily="34" charset="0"/>
                <a:hlinkClick r:id="rId2"/>
              </a:rPr>
              <a:t>https://www.dol.gov/agencies/whd/government-contracts/construction</a:t>
            </a:r>
            <a:endParaRPr lang="en-US" dirty="0"/>
          </a:p>
        </p:txBody>
      </p:sp>
      <p:sp>
        <p:nvSpPr>
          <p:cNvPr id="3" name="Title 2">
            <a:extLst>
              <a:ext uri="{FF2B5EF4-FFF2-40B4-BE49-F238E27FC236}">
                <a16:creationId xmlns:a16="http://schemas.microsoft.com/office/drawing/2014/main" id="{F8E3DE1E-1057-702F-5A61-BC2BAF9B0BE9}"/>
              </a:ext>
            </a:extLst>
          </p:cNvPr>
          <p:cNvSpPr>
            <a:spLocks noGrp="1"/>
          </p:cNvSpPr>
          <p:nvPr>
            <p:ph type="title"/>
          </p:nvPr>
        </p:nvSpPr>
        <p:spPr/>
        <p:txBody>
          <a:bodyPr/>
          <a:lstStyle/>
          <a:p>
            <a:r>
              <a:rPr lang="en-US" dirty="0"/>
              <a:t>When Does Davis Bacon Apply?</a:t>
            </a:r>
          </a:p>
        </p:txBody>
      </p:sp>
    </p:spTree>
    <p:extLst>
      <p:ext uri="{BB962C8B-B14F-4D97-AF65-F5344CB8AC3E}">
        <p14:creationId xmlns:p14="http://schemas.microsoft.com/office/powerpoint/2010/main" val="386462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B35AF4-93F7-9377-2FE1-24DAD1057A19}"/>
              </a:ext>
            </a:extLst>
          </p:cNvPr>
          <p:cNvSpPr>
            <a:spLocks noGrp="1"/>
          </p:cNvSpPr>
          <p:nvPr>
            <p:ph idx="1"/>
          </p:nvPr>
        </p:nvSpPr>
        <p:spPr/>
        <p:txBody>
          <a:bodyPr/>
          <a:lstStyle/>
          <a:p>
            <a:pPr algn="l"/>
            <a:r>
              <a:rPr lang="en-US" sz="3200" b="0" i="0" u="none" strike="noStrike" baseline="0" dirty="0">
                <a:solidFill>
                  <a:srgbClr val="000000"/>
                </a:solidFill>
                <a:latin typeface="Calibri" panose="020F0502020204030204" pitchFamily="34" charset="0"/>
              </a:rPr>
              <a:t>An LEA that is using Federal education funds to support a construction project must include all applicable contract clauses found in 29 CFR 5.5. </a:t>
            </a:r>
          </a:p>
          <a:p>
            <a:pPr algn="l"/>
            <a:r>
              <a:rPr lang="en-US" sz="3200" b="0" i="0" u="none" strike="noStrike" baseline="0" dirty="0">
                <a:solidFill>
                  <a:srgbClr val="000000"/>
                </a:solidFill>
                <a:highlight>
                  <a:srgbClr val="FFFF00"/>
                </a:highlight>
                <a:latin typeface="Calibri" panose="020F0502020204030204" pitchFamily="34" charset="0"/>
              </a:rPr>
              <a:t>The LEAs must also maintain contractor certified payroll records and submit these records to the State.</a:t>
            </a:r>
          </a:p>
        </p:txBody>
      </p:sp>
      <p:sp>
        <p:nvSpPr>
          <p:cNvPr id="3" name="Title 2">
            <a:extLst>
              <a:ext uri="{FF2B5EF4-FFF2-40B4-BE49-F238E27FC236}">
                <a16:creationId xmlns:a16="http://schemas.microsoft.com/office/drawing/2014/main" id="{B08E3268-B0A7-AC0F-2745-0D93349CDA6D}"/>
              </a:ext>
            </a:extLst>
          </p:cNvPr>
          <p:cNvSpPr>
            <a:spLocks noGrp="1"/>
          </p:cNvSpPr>
          <p:nvPr>
            <p:ph type="title"/>
          </p:nvPr>
        </p:nvSpPr>
        <p:spPr/>
        <p:txBody>
          <a:bodyPr/>
          <a:lstStyle/>
          <a:p>
            <a:r>
              <a:rPr lang="en-US" dirty="0"/>
              <a:t>LEA </a:t>
            </a:r>
            <a:r>
              <a:rPr lang="en-US" dirty="0" err="1"/>
              <a:t>Responsiblities</a:t>
            </a:r>
            <a:endParaRPr lang="en-US" dirty="0"/>
          </a:p>
        </p:txBody>
      </p:sp>
    </p:spTree>
    <p:extLst>
      <p:ext uri="{BB962C8B-B14F-4D97-AF65-F5344CB8AC3E}">
        <p14:creationId xmlns:p14="http://schemas.microsoft.com/office/powerpoint/2010/main" val="48338075"/>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purl.org/dc/terms/"/>
    <ds:schemaRef ds:uri="http://purl.org/dc/dcmitype/"/>
    <ds:schemaRef ds:uri="d5501a87-0b31-43b9-bb13-8dd2b743a206"/>
    <ds:schemaRef ds:uri="http://purl.org/dc/elements/1.1/"/>
    <ds:schemaRef ds:uri="http://www.w3.org/XML/1998/namespace"/>
    <ds:schemaRef ds:uri="http://schemas.microsoft.com/office/2006/documentManagement/types"/>
    <ds:schemaRef ds:uri="http://schemas.microsoft.com/office/2006/metadata/properties"/>
    <ds:schemaRef ds:uri="6c663d95-8238-4b2d-b922-a74f82e5df6f"/>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4783</TotalTime>
  <Words>1759</Words>
  <Application>Microsoft Office PowerPoint</Application>
  <PresentationFormat>Widescreen</PresentationFormat>
  <Paragraphs>114</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Times New Roman</vt:lpstr>
      <vt:lpstr>Calibri</vt:lpstr>
      <vt:lpstr>Arial</vt:lpstr>
      <vt:lpstr>Aptos</vt:lpstr>
      <vt:lpstr>Open Sans Semibold</vt:lpstr>
      <vt:lpstr>Open Sans Light</vt:lpstr>
      <vt:lpstr>Custom Design</vt:lpstr>
      <vt:lpstr>ESSER Capital Improvement:  Davis-Bacon and Reporting and Recording</vt:lpstr>
      <vt:lpstr>Upcoming Deadlines</vt:lpstr>
      <vt:lpstr>Reporting and Recording of Capital Improvement due September 30, 2024.  </vt:lpstr>
      <vt:lpstr>Review and Reporting</vt:lpstr>
      <vt:lpstr>https://www.ksde.org/Portals/0/ECSETS/Announcements/ESSER_Capital_Improvement_Attestation.pdf</vt:lpstr>
      <vt:lpstr>By 9/30/2024 All Districts Must:</vt:lpstr>
      <vt:lpstr>Davis Bacon Reporting</vt:lpstr>
      <vt:lpstr>When Does Davis Bacon Apply?</vt:lpstr>
      <vt:lpstr>LEA Responsiblities</vt:lpstr>
      <vt:lpstr>KSDE’s Responsibilities</vt:lpstr>
      <vt:lpstr>Documenting Weekly Compliance</vt:lpstr>
      <vt:lpstr>Documenting Weekly Compliance (cont.)</vt:lpstr>
      <vt:lpstr>Slide 13</vt:lpstr>
      <vt:lpstr>Submitting Documentation to KSDE</vt:lpstr>
      <vt:lpstr>Non-compliance and Omissions</vt:lpstr>
      <vt:lpstr>Non-compliance and Omissions (cont.)</vt:lpstr>
      <vt:lpstr>Non-compliance and Omissions (continued)</vt:lpstr>
      <vt:lpstr>Reporting and Recording Capital Improvements</vt:lpstr>
      <vt:lpstr>Property Trust Relationship.</vt:lpstr>
      <vt:lpstr>Recording Flexibility</vt:lpstr>
      <vt:lpstr>Recording Deadline</vt:lpstr>
      <vt:lpstr>Federal Interest Exists Even When Not Recorded</vt:lpstr>
      <vt:lpstr>Reporting on real property.</vt:lpstr>
      <vt:lpstr>Annual Real Property Reports</vt:lpstr>
      <vt:lpstr>Submitting the Annual Report</vt:lpstr>
      <vt:lpstr>Questions</vt:lpstr>
      <vt:lpstr>By 9/30/2024 All Districts Must: </vt:lpstr>
      <vt:lpstr> For more information, please visit: https://www.ksde.org/Agency/Division-of-Learning-Services/Special-Education-and-Title-Services/Federal-Disaster-and-Pandemic-Relief       Please direct questions to:  ESSER@KSDE.ORG</vt:lpstr>
      <vt:lpstr>Report Fraud Wasted And Abuse</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III Application Overview</dc:title>
  <dc:creator>KSDE</dc:creator>
  <cp:lastModifiedBy>Evelyn Alden</cp:lastModifiedBy>
  <cp:revision>184</cp:revision>
  <cp:lastPrinted>2024-04-25T15:50:00Z</cp:lastPrinted>
  <dcterms:created xsi:type="dcterms:W3CDTF">2017-11-21T21:33:09Z</dcterms:created>
  <dcterms:modified xsi:type="dcterms:W3CDTF">2024-09-13T19:23:38Z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