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28"/>
  </p:notesMasterIdLst>
  <p:sldIdLst>
    <p:sldId id="261" r:id="rId5"/>
    <p:sldId id="287" r:id="rId6"/>
    <p:sldId id="286" r:id="rId7"/>
    <p:sldId id="288" r:id="rId8"/>
    <p:sldId id="289" r:id="rId9"/>
    <p:sldId id="290" r:id="rId10"/>
    <p:sldId id="292" r:id="rId11"/>
    <p:sldId id="294" r:id="rId12"/>
    <p:sldId id="320" r:id="rId13"/>
    <p:sldId id="295" r:id="rId14"/>
    <p:sldId id="298" r:id="rId15"/>
    <p:sldId id="299" r:id="rId16"/>
    <p:sldId id="300" r:id="rId17"/>
    <p:sldId id="302" r:id="rId18"/>
    <p:sldId id="303" r:id="rId19"/>
    <p:sldId id="304" r:id="rId20"/>
    <p:sldId id="305" r:id="rId21"/>
    <p:sldId id="306" r:id="rId22"/>
    <p:sldId id="307" r:id="rId23"/>
    <p:sldId id="321" r:id="rId24"/>
    <p:sldId id="322" r:id="rId25"/>
    <p:sldId id="297" r:id="rId26"/>
    <p:sldId id="279" r:id="rId27"/>
  </p:sldIdLst>
  <p:sldSz cx="12192000" cy="6858000"/>
  <p:notesSz cx="6858000" cy="9144000"/>
  <p:embeddedFontLst>
    <p:embeddedFont>
      <p:font typeface="Calibri" panose="020F0502020204030204" pitchFamily="34" charset="0"/>
      <p:regular r:id="rId29"/>
      <p:bold r:id="rId30"/>
      <p:italic r:id="rId31"/>
      <p:boldItalic r:id="rId32"/>
    </p:embeddedFont>
    <p:embeddedFont>
      <p:font typeface="Open Sans Light" panose="020B0306030504020204" pitchFamily="34" charset="0"/>
      <p:regular r:id="rId33"/>
      <p:italic r:id="rId34"/>
    </p:embeddedFont>
    <p:embeddedFont>
      <p:font typeface="Open Sans Semibold" panose="020B0706030804020204" pitchFamily="34" charset="0"/>
      <p:bold r:id="rId35"/>
      <p:boldItalic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284C"/>
    <a:srgbClr val="1128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977" autoAdjust="0"/>
  </p:normalViewPr>
  <p:slideViewPr>
    <p:cSldViewPr snapToGrid="0">
      <p:cViewPr varScale="1">
        <p:scale>
          <a:sx n="87" d="100"/>
          <a:sy n="87" d="100"/>
        </p:scale>
        <p:origin x="66" y="6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font" Target="fonts/font6.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5.fntdata"/><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1.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4.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2.fntdata"/><Relationship Id="rId35" Type="http://schemas.openxmlformats.org/officeDocument/2006/relationships/font" Target="fonts/font7.fntdata"/><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B9BD0E-71FA-410C-A245-F89DC7F553AE}" type="doc">
      <dgm:prSet loTypeId="urn:microsoft.com/office/officeart/2005/8/layout/hProcess11" loCatId="process" qsTypeId="urn:microsoft.com/office/officeart/2005/8/quickstyle/simple1" qsCatId="simple" csTypeId="urn:microsoft.com/office/officeart/2005/8/colors/accent1_2" csCatId="accent1" phldr="1"/>
      <dgm:spPr/>
    </dgm:pt>
    <dgm:pt modelId="{3FB22C67-42AD-44D7-8B3B-575419CDDE98}">
      <dgm:prSet phldrT="[Text]"/>
      <dgm:spPr/>
      <dgm:t>
        <a:bodyPr/>
        <a:lstStyle/>
        <a:p>
          <a:r>
            <a:rPr lang="en-US" dirty="0"/>
            <a:t>March 13, 2020</a:t>
          </a:r>
        </a:p>
      </dgm:t>
    </dgm:pt>
    <dgm:pt modelId="{C74708CA-7A1D-41D4-9FD1-2B22EE649D2C}" type="parTrans" cxnId="{F5AC22F3-0637-4848-8450-0D3DC6EE48C0}">
      <dgm:prSet/>
      <dgm:spPr/>
      <dgm:t>
        <a:bodyPr/>
        <a:lstStyle/>
        <a:p>
          <a:endParaRPr lang="en-US"/>
        </a:p>
      </dgm:t>
    </dgm:pt>
    <dgm:pt modelId="{805420BA-830F-4DF5-A284-71CC257BB4DB}" type="sibTrans" cxnId="{F5AC22F3-0637-4848-8450-0D3DC6EE48C0}">
      <dgm:prSet/>
      <dgm:spPr/>
      <dgm:t>
        <a:bodyPr/>
        <a:lstStyle/>
        <a:p>
          <a:endParaRPr lang="en-US"/>
        </a:p>
      </dgm:t>
    </dgm:pt>
    <dgm:pt modelId="{E9CAD28A-0B76-435E-9CF7-E5045B11EDDE}">
      <dgm:prSet phldrT="[Text]"/>
      <dgm:spPr/>
      <dgm:t>
        <a:bodyPr/>
        <a:lstStyle/>
        <a:p>
          <a:r>
            <a:rPr lang="en-US" dirty="0"/>
            <a:t>May 2020</a:t>
          </a:r>
        </a:p>
      </dgm:t>
    </dgm:pt>
    <dgm:pt modelId="{ACE99DC3-D494-4B96-8CD0-5C82DBE580B4}" type="parTrans" cxnId="{951BC78C-BB0B-4BC4-86FE-DC10E13A92E9}">
      <dgm:prSet/>
      <dgm:spPr/>
      <dgm:t>
        <a:bodyPr/>
        <a:lstStyle/>
        <a:p>
          <a:endParaRPr lang="en-US"/>
        </a:p>
      </dgm:t>
    </dgm:pt>
    <dgm:pt modelId="{443A221C-AE5C-4DFB-999C-5595F04B8A44}" type="sibTrans" cxnId="{951BC78C-BB0B-4BC4-86FE-DC10E13A92E9}">
      <dgm:prSet/>
      <dgm:spPr/>
      <dgm:t>
        <a:bodyPr/>
        <a:lstStyle/>
        <a:p>
          <a:endParaRPr lang="en-US"/>
        </a:p>
      </dgm:t>
    </dgm:pt>
    <dgm:pt modelId="{8BA37343-847D-4B06-AE93-7E99C038FC92}">
      <dgm:prSet phldrT="[Text]"/>
      <dgm:spPr/>
      <dgm:t>
        <a:bodyPr/>
        <a:lstStyle/>
        <a:p>
          <a:r>
            <a:rPr lang="en-US" dirty="0"/>
            <a:t>September 30, 2022</a:t>
          </a:r>
        </a:p>
      </dgm:t>
    </dgm:pt>
    <dgm:pt modelId="{BA0263FC-D81C-4618-A908-9E2E9A2C5391}" type="parTrans" cxnId="{37F0D5D5-5D6B-4283-8E8C-AF6327D8E795}">
      <dgm:prSet/>
      <dgm:spPr/>
      <dgm:t>
        <a:bodyPr/>
        <a:lstStyle/>
        <a:p>
          <a:endParaRPr lang="en-US"/>
        </a:p>
      </dgm:t>
    </dgm:pt>
    <dgm:pt modelId="{9FDE6E5B-40C5-4006-9B43-53E2648717C3}" type="sibTrans" cxnId="{37F0D5D5-5D6B-4283-8E8C-AF6327D8E795}">
      <dgm:prSet/>
      <dgm:spPr/>
      <dgm:t>
        <a:bodyPr/>
        <a:lstStyle/>
        <a:p>
          <a:endParaRPr lang="en-US"/>
        </a:p>
      </dgm:t>
    </dgm:pt>
    <dgm:pt modelId="{88615A3A-C5DF-4252-BFF2-F01937F0B0FE}">
      <dgm:prSet phldrT="[Text]"/>
      <dgm:spPr/>
      <dgm:t>
        <a:bodyPr/>
        <a:lstStyle/>
        <a:p>
          <a:r>
            <a:rPr lang="en-US" dirty="0"/>
            <a:t>Costs incurred for COVID-19 can be charged to ESSER grant</a:t>
          </a:r>
        </a:p>
      </dgm:t>
    </dgm:pt>
    <dgm:pt modelId="{AD4BFBD4-8586-4079-870E-3C5727B203D5}" type="parTrans" cxnId="{DD614606-F07C-4FCD-ACD6-8D1D56E625F8}">
      <dgm:prSet/>
      <dgm:spPr/>
      <dgm:t>
        <a:bodyPr/>
        <a:lstStyle/>
        <a:p>
          <a:endParaRPr lang="en-US"/>
        </a:p>
      </dgm:t>
    </dgm:pt>
    <dgm:pt modelId="{367FDD5E-661A-4C2F-91A2-234873EC9A19}" type="sibTrans" cxnId="{DD614606-F07C-4FCD-ACD6-8D1D56E625F8}">
      <dgm:prSet/>
      <dgm:spPr/>
      <dgm:t>
        <a:bodyPr/>
        <a:lstStyle/>
        <a:p>
          <a:endParaRPr lang="en-US"/>
        </a:p>
      </dgm:t>
    </dgm:pt>
    <dgm:pt modelId="{B9E456F4-96D3-4816-AD5D-4587378D0F58}">
      <dgm:prSet phldrT="[Text]"/>
      <dgm:spPr/>
      <dgm:t>
        <a:bodyPr/>
        <a:lstStyle/>
        <a:p>
          <a:r>
            <a:rPr lang="en-US" dirty="0"/>
            <a:t>KSDE will release application to districts and award funds</a:t>
          </a:r>
        </a:p>
      </dgm:t>
    </dgm:pt>
    <dgm:pt modelId="{45C131BC-8FC6-4D8D-A2B0-B86EFC4418B0}" type="parTrans" cxnId="{CD04365B-C1B4-4370-9783-95BAB748C002}">
      <dgm:prSet/>
      <dgm:spPr/>
      <dgm:t>
        <a:bodyPr/>
        <a:lstStyle/>
        <a:p>
          <a:endParaRPr lang="en-US"/>
        </a:p>
      </dgm:t>
    </dgm:pt>
    <dgm:pt modelId="{45B3BE21-7675-46A2-85F9-FB7F748CCFD1}" type="sibTrans" cxnId="{CD04365B-C1B4-4370-9783-95BAB748C002}">
      <dgm:prSet/>
      <dgm:spPr/>
      <dgm:t>
        <a:bodyPr/>
        <a:lstStyle/>
        <a:p>
          <a:endParaRPr lang="en-US"/>
        </a:p>
      </dgm:t>
    </dgm:pt>
    <dgm:pt modelId="{48970360-46BA-4531-A5EF-E7C87D0C7AFE}">
      <dgm:prSet/>
      <dgm:spPr/>
      <dgm:t>
        <a:bodyPr/>
        <a:lstStyle/>
        <a:p>
          <a:r>
            <a:rPr lang="en-US" dirty="0"/>
            <a:t>Last day to obligate ESSER funds</a:t>
          </a:r>
        </a:p>
      </dgm:t>
    </dgm:pt>
    <dgm:pt modelId="{B6C5BB85-8E84-4392-B3EC-7C2EB859289C}" type="parTrans" cxnId="{58851673-71D5-43AC-80FC-782487BC8CA3}">
      <dgm:prSet/>
      <dgm:spPr/>
      <dgm:t>
        <a:bodyPr/>
        <a:lstStyle/>
        <a:p>
          <a:endParaRPr lang="en-US"/>
        </a:p>
      </dgm:t>
    </dgm:pt>
    <dgm:pt modelId="{81D7E223-E946-44FB-AF66-6CE11230E566}" type="sibTrans" cxnId="{58851673-71D5-43AC-80FC-782487BC8CA3}">
      <dgm:prSet/>
      <dgm:spPr/>
      <dgm:t>
        <a:bodyPr/>
        <a:lstStyle/>
        <a:p>
          <a:endParaRPr lang="en-US"/>
        </a:p>
      </dgm:t>
    </dgm:pt>
    <dgm:pt modelId="{A78CDBB8-31BB-4309-BFAD-E34AB509BD3C}">
      <dgm:prSet phldrT="[Text]"/>
      <dgm:spPr/>
      <dgm:t>
        <a:bodyPr/>
        <a:lstStyle/>
        <a:p>
          <a:r>
            <a:rPr lang="en-US" dirty="0"/>
            <a:t>July 1, 2020</a:t>
          </a:r>
        </a:p>
      </dgm:t>
    </dgm:pt>
    <dgm:pt modelId="{90B3DA1B-361C-4BCD-946B-1BDDDEC399EA}" type="parTrans" cxnId="{B1ABC3FA-C68B-4087-A0AD-1697FB08F9B2}">
      <dgm:prSet/>
      <dgm:spPr/>
      <dgm:t>
        <a:bodyPr/>
        <a:lstStyle/>
        <a:p>
          <a:endParaRPr lang="en-US"/>
        </a:p>
      </dgm:t>
    </dgm:pt>
    <dgm:pt modelId="{826942E2-4371-48CF-8E63-A11C98122EF6}" type="sibTrans" cxnId="{B1ABC3FA-C68B-4087-A0AD-1697FB08F9B2}">
      <dgm:prSet/>
      <dgm:spPr/>
      <dgm:t>
        <a:bodyPr/>
        <a:lstStyle/>
        <a:p>
          <a:endParaRPr lang="en-US"/>
        </a:p>
      </dgm:t>
    </dgm:pt>
    <dgm:pt modelId="{017877E1-A8B4-414F-8014-1FEB58AE5EFE}">
      <dgm:prSet phldrT="[Text]"/>
      <dgm:spPr/>
      <dgm:t>
        <a:bodyPr/>
        <a:lstStyle/>
        <a:p>
          <a:r>
            <a:rPr lang="en-US" dirty="0"/>
            <a:t>USED implements 34 CFR 76.665 equitable services regulation</a:t>
          </a:r>
        </a:p>
      </dgm:t>
    </dgm:pt>
    <dgm:pt modelId="{868A4DF3-1D74-4656-B6C3-E4804EE41CFC}" type="parTrans" cxnId="{0BA0305C-F0E4-4A66-BAB0-440A6CE4BE60}">
      <dgm:prSet/>
      <dgm:spPr/>
      <dgm:t>
        <a:bodyPr/>
        <a:lstStyle/>
        <a:p>
          <a:endParaRPr lang="en-US"/>
        </a:p>
      </dgm:t>
    </dgm:pt>
    <dgm:pt modelId="{37C6C851-4193-4CFD-9272-D0ED2BEE2E41}" type="sibTrans" cxnId="{0BA0305C-F0E4-4A66-BAB0-440A6CE4BE60}">
      <dgm:prSet/>
      <dgm:spPr/>
      <dgm:t>
        <a:bodyPr/>
        <a:lstStyle/>
        <a:p>
          <a:endParaRPr lang="en-US"/>
        </a:p>
      </dgm:t>
    </dgm:pt>
    <dgm:pt modelId="{B74840F5-776C-4478-8335-D4CDB5E1B4B9}">
      <dgm:prSet phldrT="[Text]"/>
      <dgm:spPr/>
      <dgm:t>
        <a:bodyPr/>
        <a:lstStyle/>
        <a:p>
          <a:r>
            <a:rPr lang="en-US" dirty="0"/>
            <a:t>September 4, 2020</a:t>
          </a:r>
        </a:p>
      </dgm:t>
    </dgm:pt>
    <dgm:pt modelId="{15FF6CF3-0F29-4EEE-93B7-D1BA3FE34E08}" type="parTrans" cxnId="{A9F1011E-8F68-4590-971B-2166460E577E}">
      <dgm:prSet/>
      <dgm:spPr/>
      <dgm:t>
        <a:bodyPr/>
        <a:lstStyle/>
        <a:p>
          <a:endParaRPr lang="en-US"/>
        </a:p>
      </dgm:t>
    </dgm:pt>
    <dgm:pt modelId="{0A622BE7-7008-4555-8E0D-6E1622DF4C58}" type="sibTrans" cxnId="{A9F1011E-8F68-4590-971B-2166460E577E}">
      <dgm:prSet/>
      <dgm:spPr/>
      <dgm:t>
        <a:bodyPr/>
        <a:lstStyle/>
        <a:p>
          <a:endParaRPr lang="en-US"/>
        </a:p>
      </dgm:t>
    </dgm:pt>
    <dgm:pt modelId="{36BB09F8-3FE7-40E1-B8D8-066BAAE0A9AC}">
      <dgm:prSet phldrT="[Text]"/>
      <dgm:spPr/>
      <dgm:t>
        <a:bodyPr/>
        <a:lstStyle/>
        <a:p>
          <a:r>
            <a:rPr lang="en-US" dirty="0"/>
            <a:t>U.S. District Court for D.C. invalidates 34 CFR 76.665</a:t>
          </a:r>
        </a:p>
      </dgm:t>
    </dgm:pt>
    <dgm:pt modelId="{7214C101-62A0-4E94-AD0C-8BBEC1D6E3AB}" type="parTrans" cxnId="{B9499552-833C-4352-90DC-DDCF99F96069}">
      <dgm:prSet/>
      <dgm:spPr/>
      <dgm:t>
        <a:bodyPr/>
        <a:lstStyle/>
        <a:p>
          <a:endParaRPr lang="en-US"/>
        </a:p>
      </dgm:t>
    </dgm:pt>
    <dgm:pt modelId="{FFEB7E11-087B-4C9F-8A52-E12D47A875F6}" type="sibTrans" cxnId="{B9499552-833C-4352-90DC-DDCF99F96069}">
      <dgm:prSet/>
      <dgm:spPr/>
      <dgm:t>
        <a:bodyPr/>
        <a:lstStyle/>
        <a:p>
          <a:endParaRPr lang="en-US"/>
        </a:p>
      </dgm:t>
    </dgm:pt>
    <dgm:pt modelId="{F72F8DF0-57B9-4059-BCC1-B8BECAF0C3FC}" type="pres">
      <dgm:prSet presAssocID="{63B9BD0E-71FA-410C-A245-F89DC7F553AE}" presName="Name0" presStyleCnt="0">
        <dgm:presLayoutVars>
          <dgm:dir/>
          <dgm:resizeHandles val="exact"/>
        </dgm:presLayoutVars>
      </dgm:prSet>
      <dgm:spPr/>
    </dgm:pt>
    <dgm:pt modelId="{B3BC725D-E87D-4139-9B8B-55F4411BE471}" type="pres">
      <dgm:prSet presAssocID="{63B9BD0E-71FA-410C-A245-F89DC7F553AE}" presName="arrow" presStyleLbl="bgShp" presStyleIdx="0" presStyleCnt="1"/>
      <dgm:spPr/>
    </dgm:pt>
    <dgm:pt modelId="{A8DB2AB5-DD72-4959-94FF-8DA02B22E6F7}" type="pres">
      <dgm:prSet presAssocID="{63B9BD0E-71FA-410C-A245-F89DC7F553AE}" presName="points" presStyleCnt="0"/>
      <dgm:spPr/>
    </dgm:pt>
    <dgm:pt modelId="{6C2A69B1-7851-4C32-AC17-8C51D08785E5}" type="pres">
      <dgm:prSet presAssocID="{3FB22C67-42AD-44D7-8B3B-575419CDDE98}" presName="compositeA" presStyleCnt="0"/>
      <dgm:spPr/>
    </dgm:pt>
    <dgm:pt modelId="{43AF655A-A3DC-4EE2-80A3-07EDED3290F6}" type="pres">
      <dgm:prSet presAssocID="{3FB22C67-42AD-44D7-8B3B-575419CDDE98}" presName="textA" presStyleLbl="revTx" presStyleIdx="0" presStyleCnt="5">
        <dgm:presLayoutVars>
          <dgm:bulletEnabled val="1"/>
        </dgm:presLayoutVars>
      </dgm:prSet>
      <dgm:spPr/>
    </dgm:pt>
    <dgm:pt modelId="{7DD5BFBB-266C-44A6-8D97-A3151BFEC64C}" type="pres">
      <dgm:prSet presAssocID="{3FB22C67-42AD-44D7-8B3B-575419CDDE98}" presName="circleA" presStyleLbl="node1" presStyleIdx="0" presStyleCnt="5"/>
      <dgm:spPr/>
    </dgm:pt>
    <dgm:pt modelId="{0E18DE0E-C047-4003-AFA9-4227F8E5363E}" type="pres">
      <dgm:prSet presAssocID="{3FB22C67-42AD-44D7-8B3B-575419CDDE98}" presName="spaceA" presStyleCnt="0"/>
      <dgm:spPr/>
    </dgm:pt>
    <dgm:pt modelId="{3CBA01E9-3459-46FB-9C0A-346A0111F852}" type="pres">
      <dgm:prSet presAssocID="{805420BA-830F-4DF5-A284-71CC257BB4DB}" presName="space" presStyleCnt="0"/>
      <dgm:spPr/>
    </dgm:pt>
    <dgm:pt modelId="{61CDB9FE-CB2D-4566-920A-FB6B94EAA99A}" type="pres">
      <dgm:prSet presAssocID="{E9CAD28A-0B76-435E-9CF7-E5045B11EDDE}" presName="compositeB" presStyleCnt="0"/>
      <dgm:spPr/>
    </dgm:pt>
    <dgm:pt modelId="{230E9F51-D08E-4820-9F13-652E2F235607}" type="pres">
      <dgm:prSet presAssocID="{E9CAD28A-0B76-435E-9CF7-E5045B11EDDE}" presName="textB" presStyleLbl="revTx" presStyleIdx="1" presStyleCnt="5">
        <dgm:presLayoutVars>
          <dgm:bulletEnabled val="1"/>
        </dgm:presLayoutVars>
      </dgm:prSet>
      <dgm:spPr/>
    </dgm:pt>
    <dgm:pt modelId="{664DD220-5B50-49A4-A2C0-353683BDB2F3}" type="pres">
      <dgm:prSet presAssocID="{E9CAD28A-0B76-435E-9CF7-E5045B11EDDE}" presName="circleB" presStyleLbl="node1" presStyleIdx="1" presStyleCnt="5"/>
      <dgm:spPr/>
    </dgm:pt>
    <dgm:pt modelId="{473C1775-0328-4C73-B7F0-94AA45FF660F}" type="pres">
      <dgm:prSet presAssocID="{E9CAD28A-0B76-435E-9CF7-E5045B11EDDE}" presName="spaceB" presStyleCnt="0"/>
      <dgm:spPr/>
    </dgm:pt>
    <dgm:pt modelId="{39E64DEB-F081-4797-95EB-15AC518001DC}" type="pres">
      <dgm:prSet presAssocID="{443A221C-AE5C-4DFB-999C-5595F04B8A44}" presName="space" presStyleCnt="0"/>
      <dgm:spPr/>
    </dgm:pt>
    <dgm:pt modelId="{DAE6AC0B-653F-4AE2-AD1C-825C8C524DE6}" type="pres">
      <dgm:prSet presAssocID="{A78CDBB8-31BB-4309-BFAD-E34AB509BD3C}" presName="compositeA" presStyleCnt="0"/>
      <dgm:spPr/>
    </dgm:pt>
    <dgm:pt modelId="{276F5F04-5F14-45EB-813F-23C2984169DE}" type="pres">
      <dgm:prSet presAssocID="{A78CDBB8-31BB-4309-BFAD-E34AB509BD3C}" presName="textA" presStyleLbl="revTx" presStyleIdx="2" presStyleCnt="5">
        <dgm:presLayoutVars>
          <dgm:bulletEnabled val="1"/>
        </dgm:presLayoutVars>
      </dgm:prSet>
      <dgm:spPr/>
    </dgm:pt>
    <dgm:pt modelId="{D6142B7B-1921-41BD-9E60-1EADB3F4D6C4}" type="pres">
      <dgm:prSet presAssocID="{A78CDBB8-31BB-4309-BFAD-E34AB509BD3C}" presName="circleA" presStyleLbl="node1" presStyleIdx="2" presStyleCnt="5"/>
      <dgm:spPr/>
    </dgm:pt>
    <dgm:pt modelId="{984B80C9-4946-4898-807B-CF74C497BEAE}" type="pres">
      <dgm:prSet presAssocID="{A78CDBB8-31BB-4309-BFAD-E34AB509BD3C}" presName="spaceA" presStyleCnt="0"/>
      <dgm:spPr/>
    </dgm:pt>
    <dgm:pt modelId="{70A7E821-B615-4299-A252-154F72BB095B}" type="pres">
      <dgm:prSet presAssocID="{826942E2-4371-48CF-8E63-A11C98122EF6}" presName="space" presStyleCnt="0"/>
      <dgm:spPr/>
    </dgm:pt>
    <dgm:pt modelId="{7E83FB57-E748-4E58-B54E-D4DA6EC72B26}" type="pres">
      <dgm:prSet presAssocID="{B74840F5-776C-4478-8335-D4CDB5E1B4B9}" presName="compositeB" presStyleCnt="0"/>
      <dgm:spPr/>
    </dgm:pt>
    <dgm:pt modelId="{94A484FF-1D87-490A-BA91-8BDE0DDAB083}" type="pres">
      <dgm:prSet presAssocID="{B74840F5-776C-4478-8335-D4CDB5E1B4B9}" presName="textB" presStyleLbl="revTx" presStyleIdx="3" presStyleCnt="5">
        <dgm:presLayoutVars>
          <dgm:bulletEnabled val="1"/>
        </dgm:presLayoutVars>
      </dgm:prSet>
      <dgm:spPr/>
    </dgm:pt>
    <dgm:pt modelId="{9C045C11-DF5C-47B7-858F-7786EF5A5556}" type="pres">
      <dgm:prSet presAssocID="{B74840F5-776C-4478-8335-D4CDB5E1B4B9}" presName="circleB" presStyleLbl="node1" presStyleIdx="3" presStyleCnt="5"/>
      <dgm:spPr/>
    </dgm:pt>
    <dgm:pt modelId="{50887DA8-AF2E-4196-8D2F-E82F2BD24039}" type="pres">
      <dgm:prSet presAssocID="{B74840F5-776C-4478-8335-D4CDB5E1B4B9}" presName="spaceB" presStyleCnt="0"/>
      <dgm:spPr/>
    </dgm:pt>
    <dgm:pt modelId="{6195C5A2-0D46-4C16-876A-400FC974CC7E}" type="pres">
      <dgm:prSet presAssocID="{0A622BE7-7008-4555-8E0D-6E1622DF4C58}" presName="space" presStyleCnt="0"/>
      <dgm:spPr/>
    </dgm:pt>
    <dgm:pt modelId="{7B6FB08D-DFFF-4F5C-9577-02B73795FAC3}" type="pres">
      <dgm:prSet presAssocID="{8BA37343-847D-4B06-AE93-7E99C038FC92}" presName="compositeA" presStyleCnt="0"/>
      <dgm:spPr/>
    </dgm:pt>
    <dgm:pt modelId="{7E2971D3-5346-4F69-8083-3BE5A4514E94}" type="pres">
      <dgm:prSet presAssocID="{8BA37343-847D-4B06-AE93-7E99C038FC92}" presName="textA" presStyleLbl="revTx" presStyleIdx="4" presStyleCnt="5">
        <dgm:presLayoutVars>
          <dgm:bulletEnabled val="1"/>
        </dgm:presLayoutVars>
      </dgm:prSet>
      <dgm:spPr/>
    </dgm:pt>
    <dgm:pt modelId="{C452903C-ABEE-4DF1-A55F-C114B4521FDE}" type="pres">
      <dgm:prSet presAssocID="{8BA37343-847D-4B06-AE93-7E99C038FC92}" presName="circleA" presStyleLbl="node1" presStyleIdx="4" presStyleCnt="5"/>
      <dgm:spPr/>
    </dgm:pt>
    <dgm:pt modelId="{78389B3F-CFC2-46A8-9413-1EF477366C43}" type="pres">
      <dgm:prSet presAssocID="{8BA37343-847D-4B06-AE93-7E99C038FC92}" presName="spaceA" presStyleCnt="0"/>
      <dgm:spPr/>
    </dgm:pt>
  </dgm:ptLst>
  <dgm:cxnLst>
    <dgm:cxn modelId="{DD614606-F07C-4FCD-ACD6-8D1D56E625F8}" srcId="{3FB22C67-42AD-44D7-8B3B-575419CDDE98}" destId="{88615A3A-C5DF-4252-BFF2-F01937F0B0FE}" srcOrd="0" destOrd="0" parTransId="{AD4BFBD4-8586-4079-870E-3C5727B203D5}" sibTransId="{367FDD5E-661A-4C2F-91A2-234873EC9A19}"/>
    <dgm:cxn modelId="{08151913-9443-4479-A04A-47716E68A396}" type="presOf" srcId="{E9CAD28A-0B76-435E-9CF7-E5045B11EDDE}" destId="{230E9F51-D08E-4820-9F13-652E2F235607}" srcOrd="0" destOrd="0" presId="urn:microsoft.com/office/officeart/2005/8/layout/hProcess11"/>
    <dgm:cxn modelId="{A9F1011E-8F68-4590-971B-2166460E577E}" srcId="{63B9BD0E-71FA-410C-A245-F89DC7F553AE}" destId="{B74840F5-776C-4478-8335-D4CDB5E1B4B9}" srcOrd="3" destOrd="0" parTransId="{15FF6CF3-0F29-4EEE-93B7-D1BA3FE34E08}" sibTransId="{0A622BE7-7008-4555-8E0D-6E1622DF4C58}"/>
    <dgm:cxn modelId="{E9AEBE3A-8BBF-44A8-ABC7-83E6FACBF7EA}" type="presOf" srcId="{63B9BD0E-71FA-410C-A245-F89DC7F553AE}" destId="{F72F8DF0-57B9-4059-BCC1-B8BECAF0C3FC}" srcOrd="0" destOrd="0" presId="urn:microsoft.com/office/officeart/2005/8/layout/hProcess11"/>
    <dgm:cxn modelId="{2FF7B13F-944B-4221-A4C7-4A91EF9E56E7}" type="presOf" srcId="{3FB22C67-42AD-44D7-8B3B-575419CDDE98}" destId="{43AF655A-A3DC-4EE2-80A3-07EDED3290F6}" srcOrd="0" destOrd="0" presId="urn:microsoft.com/office/officeart/2005/8/layout/hProcess11"/>
    <dgm:cxn modelId="{CD04365B-C1B4-4370-9783-95BAB748C002}" srcId="{E9CAD28A-0B76-435E-9CF7-E5045B11EDDE}" destId="{B9E456F4-96D3-4816-AD5D-4587378D0F58}" srcOrd="0" destOrd="0" parTransId="{45C131BC-8FC6-4D8D-A2B0-B86EFC4418B0}" sibTransId="{45B3BE21-7675-46A2-85F9-FB7F748CCFD1}"/>
    <dgm:cxn modelId="{0BA0305C-F0E4-4A66-BAB0-440A6CE4BE60}" srcId="{A78CDBB8-31BB-4309-BFAD-E34AB509BD3C}" destId="{017877E1-A8B4-414F-8014-1FEB58AE5EFE}" srcOrd="0" destOrd="0" parTransId="{868A4DF3-1D74-4656-B6C3-E4804EE41CFC}" sibTransId="{37C6C851-4193-4CFD-9272-D0ED2BEE2E41}"/>
    <dgm:cxn modelId="{B9499552-833C-4352-90DC-DDCF99F96069}" srcId="{B74840F5-776C-4478-8335-D4CDB5E1B4B9}" destId="{36BB09F8-3FE7-40E1-B8D8-066BAAE0A9AC}" srcOrd="0" destOrd="0" parTransId="{7214C101-62A0-4E94-AD0C-8BBEC1D6E3AB}" sibTransId="{FFEB7E11-087B-4C9F-8A52-E12D47A875F6}"/>
    <dgm:cxn modelId="{58851673-71D5-43AC-80FC-782487BC8CA3}" srcId="{8BA37343-847D-4B06-AE93-7E99C038FC92}" destId="{48970360-46BA-4531-A5EF-E7C87D0C7AFE}" srcOrd="0" destOrd="0" parTransId="{B6C5BB85-8E84-4392-B3EC-7C2EB859289C}" sibTransId="{81D7E223-E946-44FB-AF66-6CE11230E566}"/>
    <dgm:cxn modelId="{951BC78C-BB0B-4BC4-86FE-DC10E13A92E9}" srcId="{63B9BD0E-71FA-410C-A245-F89DC7F553AE}" destId="{E9CAD28A-0B76-435E-9CF7-E5045B11EDDE}" srcOrd="1" destOrd="0" parTransId="{ACE99DC3-D494-4B96-8CD0-5C82DBE580B4}" sibTransId="{443A221C-AE5C-4DFB-999C-5595F04B8A44}"/>
    <dgm:cxn modelId="{D94F48B1-BF2E-4F23-AB88-658562FAC675}" type="presOf" srcId="{8BA37343-847D-4B06-AE93-7E99C038FC92}" destId="{7E2971D3-5346-4F69-8083-3BE5A4514E94}" srcOrd="0" destOrd="0" presId="urn:microsoft.com/office/officeart/2005/8/layout/hProcess11"/>
    <dgm:cxn modelId="{3A30FDB2-D6E4-4AAB-B36B-403F459A8586}" type="presOf" srcId="{B74840F5-776C-4478-8335-D4CDB5E1B4B9}" destId="{94A484FF-1D87-490A-BA91-8BDE0DDAB083}" srcOrd="0" destOrd="0" presId="urn:microsoft.com/office/officeart/2005/8/layout/hProcess11"/>
    <dgm:cxn modelId="{611E80BB-0225-4089-8231-31CF744B323C}" type="presOf" srcId="{88615A3A-C5DF-4252-BFF2-F01937F0B0FE}" destId="{43AF655A-A3DC-4EE2-80A3-07EDED3290F6}" srcOrd="0" destOrd="1" presId="urn:microsoft.com/office/officeart/2005/8/layout/hProcess11"/>
    <dgm:cxn modelId="{F014A1C3-4ED9-43C9-8194-A4C88DFDB4AB}" type="presOf" srcId="{48970360-46BA-4531-A5EF-E7C87D0C7AFE}" destId="{7E2971D3-5346-4F69-8083-3BE5A4514E94}" srcOrd="0" destOrd="1" presId="urn:microsoft.com/office/officeart/2005/8/layout/hProcess11"/>
    <dgm:cxn modelId="{DD02D7CC-D941-46CF-A412-45378E9EB5E7}" type="presOf" srcId="{017877E1-A8B4-414F-8014-1FEB58AE5EFE}" destId="{276F5F04-5F14-45EB-813F-23C2984169DE}" srcOrd="0" destOrd="1" presId="urn:microsoft.com/office/officeart/2005/8/layout/hProcess11"/>
    <dgm:cxn modelId="{37F0D5D5-5D6B-4283-8E8C-AF6327D8E795}" srcId="{63B9BD0E-71FA-410C-A245-F89DC7F553AE}" destId="{8BA37343-847D-4B06-AE93-7E99C038FC92}" srcOrd="4" destOrd="0" parTransId="{BA0263FC-D81C-4618-A908-9E2E9A2C5391}" sibTransId="{9FDE6E5B-40C5-4006-9B43-53E2648717C3}"/>
    <dgm:cxn modelId="{BBAD47D7-224A-44E1-BA26-B62B86C92E01}" type="presOf" srcId="{A78CDBB8-31BB-4309-BFAD-E34AB509BD3C}" destId="{276F5F04-5F14-45EB-813F-23C2984169DE}" srcOrd="0" destOrd="0" presId="urn:microsoft.com/office/officeart/2005/8/layout/hProcess11"/>
    <dgm:cxn modelId="{AE903EEA-E1C2-499F-A413-3B81308D94D6}" type="presOf" srcId="{36BB09F8-3FE7-40E1-B8D8-066BAAE0A9AC}" destId="{94A484FF-1D87-490A-BA91-8BDE0DDAB083}" srcOrd="0" destOrd="1" presId="urn:microsoft.com/office/officeart/2005/8/layout/hProcess11"/>
    <dgm:cxn modelId="{F5AC22F3-0637-4848-8450-0D3DC6EE48C0}" srcId="{63B9BD0E-71FA-410C-A245-F89DC7F553AE}" destId="{3FB22C67-42AD-44D7-8B3B-575419CDDE98}" srcOrd="0" destOrd="0" parTransId="{C74708CA-7A1D-41D4-9FD1-2B22EE649D2C}" sibTransId="{805420BA-830F-4DF5-A284-71CC257BB4DB}"/>
    <dgm:cxn modelId="{B1ABC3FA-C68B-4087-A0AD-1697FB08F9B2}" srcId="{63B9BD0E-71FA-410C-A245-F89DC7F553AE}" destId="{A78CDBB8-31BB-4309-BFAD-E34AB509BD3C}" srcOrd="2" destOrd="0" parTransId="{90B3DA1B-361C-4BCD-946B-1BDDDEC399EA}" sibTransId="{826942E2-4371-48CF-8E63-A11C98122EF6}"/>
    <dgm:cxn modelId="{1E14B0FD-F7F0-4676-AF38-BFFF978A6425}" type="presOf" srcId="{B9E456F4-96D3-4816-AD5D-4587378D0F58}" destId="{230E9F51-D08E-4820-9F13-652E2F235607}" srcOrd="0" destOrd="1" presId="urn:microsoft.com/office/officeart/2005/8/layout/hProcess11"/>
    <dgm:cxn modelId="{079CD011-F02F-429A-ABD8-D1F219400262}" type="presParOf" srcId="{F72F8DF0-57B9-4059-BCC1-B8BECAF0C3FC}" destId="{B3BC725D-E87D-4139-9B8B-55F4411BE471}" srcOrd="0" destOrd="0" presId="urn:microsoft.com/office/officeart/2005/8/layout/hProcess11"/>
    <dgm:cxn modelId="{F9B82688-904F-459C-B387-62B1E427D2D0}" type="presParOf" srcId="{F72F8DF0-57B9-4059-BCC1-B8BECAF0C3FC}" destId="{A8DB2AB5-DD72-4959-94FF-8DA02B22E6F7}" srcOrd="1" destOrd="0" presId="urn:microsoft.com/office/officeart/2005/8/layout/hProcess11"/>
    <dgm:cxn modelId="{074F7E44-1C86-4917-AD0C-06A0111085E0}" type="presParOf" srcId="{A8DB2AB5-DD72-4959-94FF-8DA02B22E6F7}" destId="{6C2A69B1-7851-4C32-AC17-8C51D08785E5}" srcOrd="0" destOrd="0" presId="urn:microsoft.com/office/officeart/2005/8/layout/hProcess11"/>
    <dgm:cxn modelId="{4C08DF45-C1BE-43D6-B709-2351F1EF1FEA}" type="presParOf" srcId="{6C2A69B1-7851-4C32-AC17-8C51D08785E5}" destId="{43AF655A-A3DC-4EE2-80A3-07EDED3290F6}" srcOrd="0" destOrd="0" presId="urn:microsoft.com/office/officeart/2005/8/layout/hProcess11"/>
    <dgm:cxn modelId="{BDA9092A-0DF4-44D8-B8B4-02910318FA78}" type="presParOf" srcId="{6C2A69B1-7851-4C32-AC17-8C51D08785E5}" destId="{7DD5BFBB-266C-44A6-8D97-A3151BFEC64C}" srcOrd="1" destOrd="0" presId="urn:microsoft.com/office/officeart/2005/8/layout/hProcess11"/>
    <dgm:cxn modelId="{05D05609-47E3-453B-A0F1-78436E685CD0}" type="presParOf" srcId="{6C2A69B1-7851-4C32-AC17-8C51D08785E5}" destId="{0E18DE0E-C047-4003-AFA9-4227F8E5363E}" srcOrd="2" destOrd="0" presId="urn:microsoft.com/office/officeart/2005/8/layout/hProcess11"/>
    <dgm:cxn modelId="{AF51872A-BF86-4C75-8E10-30D1B6ECDE18}" type="presParOf" srcId="{A8DB2AB5-DD72-4959-94FF-8DA02B22E6F7}" destId="{3CBA01E9-3459-46FB-9C0A-346A0111F852}" srcOrd="1" destOrd="0" presId="urn:microsoft.com/office/officeart/2005/8/layout/hProcess11"/>
    <dgm:cxn modelId="{C7F61533-006A-4FF5-B31C-331CC0DF1DB1}" type="presParOf" srcId="{A8DB2AB5-DD72-4959-94FF-8DA02B22E6F7}" destId="{61CDB9FE-CB2D-4566-920A-FB6B94EAA99A}" srcOrd="2" destOrd="0" presId="urn:microsoft.com/office/officeart/2005/8/layout/hProcess11"/>
    <dgm:cxn modelId="{C72B9BA8-ECB2-44D5-9C1D-DB1E5E0E30CD}" type="presParOf" srcId="{61CDB9FE-CB2D-4566-920A-FB6B94EAA99A}" destId="{230E9F51-D08E-4820-9F13-652E2F235607}" srcOrd="0" destOrd="0" presId="urn:microsoft.com/office/officeart/2005/8/layout/hProcess11"/>
    <dgm:cxn modelId="{565AF154-F8C8-4165-B4A7-D9821E298D78}" type="presParOf" srcId="{61CDB9FE-CB2D-4566-920A-FB6B94EAA99A}" destId="{664DD220-5B50-49A4-A2C0-353683BDB2F3}" srcOrd="1" destOrd="0" presId="urn:microsoft.com/office/officeart/2005/8/layout/hProcess11"/>
    <dgm:cxn modelId="{3912B69B-1A07-4F05-A9C1-AFE399F77BDC}" type="presParOf" srcId="{61CDB9FE-CB2D-4566-920A-FB6B94EAA99A}" destId="{473C1775-0328-4C73-B7F0-94AA45FF660F}" srcOrd="2" destOrd="0" presId="urn:microsoft.com/office/officeart/2005/8/layout/hProcess11"/>
    <dgm:cxn modelId="{81AF017E-1B3A-449B-8E50-07E812BE3F36}" type="presParOf" srcId="{A8DB2AB5-DD72-4959-94FF-8DA02B22E6F7}" destId="{39E64DEB-F081-4797-95EB-15AC518001DC}" srcOrd="3" destOrd="0" presId="urn:microsoft.com/office/officeart/2005/8/layout/hProcess11"/>
    <dgm:cxn modelId="{B1657506-E30B-4BFB-946D-E30840BA9BDA}" type="presParOf" srcId="{A8DB2AB5-DD72-4959-94FF-8DA02B22E6F7}" destId="{DAE6AC0B-653F-4AE2-AD1C-825C8C524DE6}" srcOrd="4" destOrd="0" presId="urn:microsoft.com/office/officeart/2005/8/layout/hProcess11"/>
    <dgm:cxn modelId="{55537F54-58D3-4208-A478-6815DDB6F853}" type="presParOf" srcId="{DAE6AC0B-653F-4AE2-AD1C-825C8C524DE6}" destId="{276F5F04-5F14-45EB-813F-23C2984169DE}" srcOrd="0" destOrd="0" presId="urn:microsoft.com/office/officeart/2005/8/layout/hProcess11"/>
    <dgm:cxn modelId="{9CA03684-9A9D-41E7-903F-55D42C2F80A4}" type="presParOf" srcId="{DAE6AC0B-653F-4AE2-AD1C-825C8C524DE6}" destId="{D6142B7B-1921-41BD-9E60-1EADB3F4D6C4}" srcOrd="1" destOrd="0" presId="urn:microsoft.com/office/officeart/2005/8/layout/hProcess11"/>
    <dgm:cxn modelId="{EB60B407-4178-4BE3-ADC2-643A134B8A5D}" type="presParOf" srcId="{DAE6AC0B-653F-4AE2-AD1C-825C8C524DE6}" destId="{984B80C9-4946-4898-807B-CF74C497BEAE}" srcOrd="2" destOrd="0" presId="urn:microsoft.com/office/officeart/2005/8/layout/hProcess11"/>
    <dgm:cxn modelId="{F2866DCB-CE77-4355-9F33-1816C127A18B}" type="presParOf" srcId="{A8DB2AB5-DD72-4959-94FF-8DA02B22E6F7}" destId="{70A7E821-B615-4299-A252-154F72BB095B}" srcOrd="5" destOrd="0" presId="urn:microsoft.com/office/officeart/2005/8/layout/hProcess11"/>
    <dgm:cxn modelId="{55C78696-B13D-43E0-9D65-3BF2FCDE5851}" type="presParOf" srcId="{A8DB2AB5-DD72-4959-94FF-8DA02B22E6F7}" destId="{7E83FB57-E748-4E58-B54E-D4DA6EC72B26}" srcOrd="6" destOrd="0" presId="urn:microsoft.com/office/officeart/2005/8/layout/hProcess11"/>
    <dgm:cxn modelId="{FC4EB37D-335F-4C20-8627-5AC4C818227C}" type="presParOf" srcId="{7E83FB57-E748-4E58-B54E-D4DA6EC72B26}" destId="{94A484FF-1D87-490A-BA91-8BDE0DDAB083}" srcOrd="0" destOrd="0" presId="urn:microsoft.com/office/officeart/2005/8/layout/hProcess11"/>
    <dgm:cxn modelId="{4797B0A9-FCD2-4DF8-BEA0-85FFC3380E96}" type="presParOf" srcId="{7E83FB57-E748-4E58-B54E-D4DA6EC72B26}" destId="{9C045C11-DF5C-47B7-858F-7786EF5A5556}" srcOrd="1" destOrd="0" presId="urn:microsoft.com/office/officeart/2005/8/layout/hProcess11"/>
    <dgm:cxn modelId="{2B09B8DF-8E8D-416F-ABE5-032D3BDF895F}" type="presParOf" srcId="{7E83FB57-E748-4E58-B54E-D4DA6EC72B26}" destId="{50887DA8-AF2E-4196-8D2F-E82F2BD24039}" srcOrd="2" destOrd="0" presId="urn:microsoft.com/office/officeart/2005/8/layout/hProcess11"/>
    <dgm:cxn modelId="{F1536E02-9422-4876-83FF-F6A2A50E1251}" type="presParOf" srcId="{A8DB2AB5-DD72-4959-94FF-8DA02B22E6F7}" destId="{6195C5A2-0D46-4C16-876A-400FC974CC7E}" srcOrd="7" destOrd="0" presId="urn:microsoft.com/office/officeart/2005/8/layout/hProcess11"/>
    <dgm:cxn modelId="{5E92270B-7873-4557-AC6D-C26C8E94F379}" type="presParOf" srcId="{A8DB2AB5-DD72-4959-94FF-8DA02B22E6F7}" destId="{7B6FB08D-DFFF-4F5C-9577-02B73795FAC3}" srcOrd="8" destOrd="0" presId="urn:microsoft.com/office/officeart/2005/8/layout/hProcess11"/>
    <dgm:cxn modelId="{2E36F5CD-0D6F-4A3F-89A2-BEAA1C0A270D}" type="presParOf" srcId="{7B6FB08D-DFFF-4F5C-9577-02B73795FAC3}" destId="{7E2971D3-5346-4F69-8083-3BE5A4514E94}" srcOrd="0" destOrd="0" presId="urn:microsoft.com/office/officeart/2005/8/layout/hProcess11"/>
    <dgm:cxn modelId="{EED926DF-A627-4723-9BB4-B8819DE10E18}" type="presParOf" srcId="{7B6FB08D-DFFF-4F5C-9577-02B73795FAC3}" destId="{C452903C-ABEE-4DF1-A55F-C114B4521FDE}" srcOrd="1" destOrd="0" presId="urn:microsoft.com/office/officeart/2005/8/layout/hProcess11"/>
    <dgm:cxn modelId="{69616EBB-861F-480F-A959-5211EFBCEE74}" type="presParOf" srcId="{7B6FB08D-DFFF-4F5C-9577-02B73795FAC3}" destId="{78389B3F-CFC2-46A8-9413-1EF477366C43}"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BC725D-E87D-4139-9B8B-55F4411BE471}">
      <dsp:nvSpPr>
        <dsp:cNvPr id="0" name=""/>
        <dsp:cNvSpPr/>
      </dsp:nvSpPr>
      <dsp:spPr>
        <a:xfrm>
          <a:off x="0" y="1359866"/>
          <a:ext cx="10515600" cy="1813156"/>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AF655A-A3DC-4EE2-80A3-07EDED3290F6}">
      <dsp:nvSpPr>
        <dsp:cNvPr id="0" name=""/>
        <dsp:cNvSpPr/>
      </dsp:nvSpPr>
      <dsp:spPr>
        <a:xfrm>
          <a:off x="4159" y="0"/>
          <a:ext cx="1818408" cy="1813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1">
          <a:noAutofit/>
        </a:bodyPr>
        <a:lstStyle/>
        <a:p>
          <a:pPr marL="0" lvl="0" indent="0" algn="l" defTabSz="800100">
            <a:lnSpc>
              <a:spcPct val="90000"/>
            </a:lnSpc>
            <a:spcBef>
              <a:spcPct val="0"/>
            </a:spcBef>
            <a:spcAft>
              <a:spcPct val="35000"/>
            </a:spcAft>
            <a:buNone/>
          </a:pPr>
          <a:r>
            <a:rPr lang="en-US" sz="1800" kern="1200" dirty="0"/>
            <a:t>March 13, 2020</a:t>
          </a:r>
        </a:p>
        <a:p>
          <a:pPr marL="114300" lvl="1" indent="-114300" algn="l" defTabSz="622300">
            <a:lnSpc>
              <a:spcPct val="90000"/>
            </a:lnSpc>
            <a:spcBef>
              <a:spcPct val="0"/>
            </a:spcBef>
            <a:spcAft>
              <a:spcPct val="15000"/>
            </a:spcAft>
            <a:buChar char="•"/>
          </a:pPr>
          <a:r>
            <a:rPr lang="en-US" sz="1400" kern="1200" dirty="0"/>
            <a:t>Costs incurred for COVID-19 can be charged to ESSER grant</a:t>
          </a:r>
        </a:p>
      </dsp:txBody>
      <dsp:txXfrm>
        <a:off x="4159" y="0"/>
        <a:ext cx="1818408" cy="1813156"/>
      </dsp:txXfrm>
    </dsp:sp>
    <dsp:sp modelId="{7DD5BFBB-266C-44A6-8D97-A3151BFEC64C}">
      <dsp:nvSpPr>
        <dsp:cNvPr id="0" name=""/>
        <dsp:cNvSpPr/>
      </dsp:nvSpPr>
      <dsp:spPr>
        <a:xfrm>
          <a:off x="686718" y="2039800"/>
          <a:ext cx="453289" cy="45328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0E9F51-D08E-4820-9F13-652E2F235607}">
      <dsp:nvSpPr>
        <dsp:cNvPr id="0" name=""/>
        <dsp:cNvSpPr/>
      </dsp:nvSpPr>
      <dsp:spPr>
        <a:xfrm>
          <a:off x="1913487" y="2719733"/>
          <a:ext cx="1818408" cy="1813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1">
          <a:noAutofit/>
        </a:bodyPr>
        <a:lstStyle/>
        <a:p>
          <a:pPr marL="0" lvl="0" indent="0" algn="l" defTabSz="800100">
            <a:lnSpc>
              <a:spcPct val="90000"/>
            </a:lnSpc>
            <a:spcBef>
              <a:spcPct val="0"/>
            </a:spcBef>
            <a:spcAft>
              <a:spcPct val="35000"/>
            </a:spcAft>
            <a:buNone/>
          </a:pPr>
          <a:r>
            <a:rPr lang="en-US" sz="1800" kern="1200" dirty="0"/>
            <a:t>May 2020</a:t>
          </a:r>
        </a:p>
        <a:p>
          <a:pPr marL="114300" lvl="1" indent="-114300" algn="l" defTabSz="622300">
            <a:lnSpc>
              <a:spcPct val="90000"/>
            </a:lnSpc>
            <a:spcBef>
              <a:spcPct val="0"/>
            </a:spcBef>
            <a:spcAft>
              <a:spcPct val="15000"/>
            </a:spcAft>
            <a:buChar char="•"/>
          </a:pPr>
          <a:r>
            <a:rPr lang="en-US" sz="1400" kern="1200" dirty="0"/>
            <a:t>KSDE will release application to districts and award funds</a:t>
          </a:r>
        </a:p>
      </dsp:txBody>
      <dsp:txXfrm>
        <a:off x="1913487" y="2719733"/>
        <a:ext cx="1818408" cy="1813156"/>
      </dsp:txXfrm>
    </dsp:sp>
    <dsp:sp modelId="{664DD220-5B50-49A4-A2C0-353683BDB2F3}">
      <dsp:nvSpPr>
        <dsp:cNvPr id="0" name=""/>
        <dsp:cNvSpPr/>
      </dsp:nvSpPr>
      <dsp:spPr>
        <a:xfrm>
          <a:off x="2596047" y="2039800"/>
          <a:ext cx="453289" cy="45328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6F5F04-5F14-45EB-813F-23C2984169DE}">
      <dsp:nvSpPr>
        <dsp:cNvPr id="0" name=""/>
        <dsp:cNvSpPr/>
      </dsp:nvSpPr>
      <dsp:spPr>
        <a:xfrm>
          <a:off x="3822815" y="0"/>
          <a:ext cx="1818408" cy="1813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1">
          <a:noAutofit/>
        </a:bodyPr>
        <a:lstStyle/>
        <a:p>
          <a:pPr marL="0" lvl="0" indent="0" algn="l" defTabSz="800100">
            <a:lnSpc>
              <a:spcPct val="90000"/>
            </a:lnSpc>
            <a:spcBef>
              <a:spcPct val="0"/>
            </a:spcBef>
            <a:spcAft>
              <a:spcPct val="35000"/>
            </a:spcAft>
            <a:buNone/>
          </a:pPr>
          <a:r>
            <a:rPr lang="en-US" sz="1800" kern="1200" dirty="0"/>
            <a:t>July 1, 2020</a:t>
          </a:r>
        </a:p>
        <a:p>
          <a:pPr marL="114300" lvl="1" indent="-114300" algn="l" defTabSz="622300">
            <a:lnSpc>
              <a:spcPct val="90000"/>
            </a:lnSpc>
            <a:spcBef>
              <a:spcPct val="0"/>
            </a:spcBef>
            <a:spcAft>
              <a:spcPct val="15000"/>
            </a:spcAft>
            <a:buChar char="•"/>
          </a:pPr>
          <a:r>
            <a:rPr lang="en-US" sz="1400" kern="1200" dirty="0"/>
            <a:t>USED implements 34 CFR 76.665 equitable services regulation</a:t>
          </a:r>
        </a:p>
      </dsp:txBody>
      <dsp:txXfrm>
        <a:off x="3822815" y="0"/>
        <a:ext cx="1818408" cy="1813156"/>
      </dsp:txXfrm>
    </dsp:sp>
    <dsp:sp modelId="{D6142B7B-1921-41BD-9E60-1EADB3F4D6C4}">
      <dsp:nvSpPr>
        <dsp:cNvPr id="0" name=""/>
        <dsp:cNvSpPr/>
      </dsp:nvSpPr>
      <dsp:spPr>
        <a:xfrm>
          <a:off x="4505375" y="2039800"/>
          <a:ext cx="453289" cy="45328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A484FF-1D87-490A-BA91-8BDE0DDAB083}">
      <dsp:nvSpPr>
        <dsp:cNvPr id="0" name=""/>
        <dsp:cNvSpPr/>
      </dsp:nvSpPr>
      <dsp:spPr>
        <a:xfrm>
          <a:off x="5732144" y="2719733"/>
          <a:ext cx="1818408" cy="1813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1">
          <a:noAutofit/>
        </a:bodyPr>
        <a:lstStyle/>
        <a:p>
          <a:pPr marL="0" lvl="0" indent="0" algn="l" defTabSz="800100">
            <a:lnSpc>
              <a:spcPct val="90000"/>
            </a:lnSpc>
            <a:spcBef>
              <a:spcPct val="0"/>
            </a:spcBef>
            <a:spcAft>
              <a:spcPct val="35000"/>
            </a:spcAft>
            <a:buNone/>
          </a:pPr>
          <a:r>
            <a:rPr lang="en-US" sz="1800" kern="1200" dirty="0"/>
            <a:t>September 4, 2020</a:t>
          </a:r>
        </a:p>
        <a:p>
          <a:pPr marL="114300" lvl="1" indent="-114300" algn="l" defTabSz="622300">
            <a:lnSpc>
              <a:spcPct val="90000"/>
            </a:lnSpc>
            <a:spcBef>
              <a:spcPct val="0"/>
            </a:spcBef>
            <a:spcAft>
              <a:spcPct val="15000"/>
            </a:spcAft>
            <a:buChar char="•"/>
          </a:pPr>
          <a:r>
            <a:rPr lang="en-US" sz="1400" kern="1200" dirty="0"/>
            <a:t>U.S. District Court for D.C. invalidates 34 CFR 76.665</a:t>
          </a:r>
        </a:p>
      </dsp:txBody>
      <dsp:txXfrm>
        <a:off x="5732144" y="2719733"/>
        <a:ext cx="1818408" cy="1813156"/>
      </dsp:txXfrm>
    </dsp:sp>
    <dsp:sp modelId="{9C045C11-DF5C-47B7-858F-7786EF5A5556}">
      <dsp:nvSpPr>
        <dsp:cNvPr id="0" name=""/>
        <dsp:cNvSpPr/>
      </dsp:nvSpPr>
      <dsp:spPr>
        <a:xfrm>
          <a:off x="6414703" y="2039800"/>
          <a:ext cx="453289" cy="45328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2971D3-5346-4F69-8083-3BE5A4514E94}">
      <dsp:nvSpPr>
        <dsp:cNvPr id="0" name=""/>
        <dsp:cNvSpPr/>
      </dsp:nvSpPr>
      <dsp:spPr>
        <a:xfrm>
          <a:off x="7641472" y="0"/>
          <a:ext cx="1818408" cy="1813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1">
          <a:noAutofit/>
        </a:bodyPr>
        <a:lstStyle/>
        <a:p>
          <a:pPr marL="0" lvl="0" indent="0" algn="l" defTabSz="800100">
            <a:lnSpc>
              <a:spcPct val="90000"/>
            </a:lnSpc>
            <a:spcBef>
              <a:spcPct val="0"/>
            </a:spcBef>
            <a:spcAft>
              <a:spcPct val="35000"/>
            </a:spcAft>
            <a:buNone/>
          </a:pPr>
          <a:r>
            <a:rPr lang="en-US" sz="1800" kern="1200" dirty="0"/>
            <a:t>September 30, 2022</a:t>
          </a:r>
        </a:p>
        <a:p>
          <a:pPr marL="114300" lvl="1" indent="-114300" algn="l" defTabSz="622300">
            <a:lnSpc>
              <a:spcPct val="90000"/>
            </a:lnSpc>
            <a:spcBef>
              <a:spcPct val="0"/>
            </a:spcBef>
            <a:spcAft>
              <a:spcPct val="15000"/>
            </a:spcAft>
            <a:buChar char="•"/>
          </a:pPr>
          <a:r>
            <a:rPr lang="en-US" sz="1400" kern="1200" dirty="0"/>
            <a:t>Last day to obligate ESSER funds</a:t>
          </a:r>
        </a:p>
      </dsp:txBody>
      <dsp:txXfrm>
        <a:off x="7641472" y="0"/>
        <a:ext cx="1818408" cy="1813156"/>
      </dsp:txXfrm>
    </dsp:sp>
    <dsp:sp modelId="{C452903C-ABEE-4DF1-A55F-C114B4521FDE}">
      <dsp:nvSpPr>
        <dsp:cNvPr id="0" name=""/>
        <dsp:cNvSpPr/>
      </dsp:nvSpPr>
      <dsp:spPr>
        <a:xfrm>
          <a:off x="8324032" y="2039800"/>
          <a:ext cx="453289" cy="45328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D19CFE-017B-4E71-A0BA-7E11B45B0199}" type="datetimeFigureOut">
              <a:rPr lang="en-US" smtClean="0"/>
              <a:t>9/15/2020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3B681A-0971-437A-97B1-44BF12E3167A}" type="slidenum">
              <a:rPr lang="en-US" smtClean="0"/>
              <a:t>‹#›</a:t>
            </a:fld>
            <a:endParaRPr lang="en-US"/>
          </a:p>
        </p:txBody>
      </p:sp>
    </p:spTree>
    <p:extLst>
      <p:ext uri="{BB962C8B-B14F-4D97-AF65-F5344CB8AC3E}">
        <p14:creationId xmlns:p14="http://schemas.microsoft.com/office/powerpoint/2010/main" val="579467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3B681A-0971-437A-97B1-44BF12E3167A}" type="slidenum">
              <a:rPr lang="en-US" smtClean="0"/>
              <a:t>1</a:t>
            </a:fld>
            <a:endParaRPr lang="en-US"/>
          </a:p>
        </p:txBody>
      </p:sp>
    </p:spTree>
    <p:extLst>
      <p:ext uri="{BB962C8B-B14F-4D97-AF65-F5344CB8AC3E}">
        <p14:creationId xmlns:p14="http://schemas.microsoft.com/office/powerpoint/2010/main" val="4111024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3B681A-0971-437A-97B1-44BF12E3167A}" type="slidenum">
              <a:rPr lang="en-US" smtClean="0"/>
              <a:t>5</a:t>
            </a:fld>
            <a:endParaRPr lang="en-US"/>
          </a:p>
        </p:txBody>
      </p:sp>
    </p:spTree>
    <p:extLst>
      <p:ext uri="{BB962C8B-B14F-4D97-AF65-F5344CB8AC3E}">
        <p14:creationId xmlns:p14="http://schemas.microsoft.com/office/powerpoint/2010/main" val="1159692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3B681A-0971-437A-97B1-44BF12E3167A}" type="slidenum">
              <a:rPr lang="en-US" smtClean="0"/>
              <a:t>7</a:t>
            </a:fld>
            <a:endParaRPr lang="en-US"/>
          </a:p>
        </p:txBody>
      </p:sp>
    </p:spTree>
    <p:extLst>
      <p:ext uri="{BB962C8B-B14F-4D97-AF65-F5344CB8AC3E}">
        <p14:creationId xmlns:p14="http://schemas.microsoft.com/office/powerpoint/2010/main" val="2625329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3B681A-0971-437A-97B1-44BF12E3167A}" type="slidenum">
              <a:rPr lang="en-US" smtClean="0"/>
              <a:t>8</a:t>
            </a:fld>
            <a:endParaRPr lang="en-US"/>
          </a:p>
        </p:txBody>
      </p:sp>
    </p:spTree>
    <p:extLst>
      <p:ext uri="{BB962C8B-B14F-4D97-AF65-F5344CB8AC3E}">
        <p14:creationId xmlns:p14="http://schemas.microsoft.com/office/powerpoint/2010/main" val="2011501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3B681A-0971-437A-97B1-44BF12E3167A}" type="slidenum">
              <a:rPr lang="en-US" smtClean="0"/>
              <a:t>9</a:t>
            </a:fld>
            <a:endParaRPr lang="en-US"/>
          </a:p>
        </p:txBody>
      </p:sp>
    </p:spTree>
    <p:extLst>
      <p:ext uri="{BB962C8B-B14F-4D97-AF65-F5344CB8AC3E}">
        <p14:creationId xmlns:p14="http://schemas.microsoft.com/office/powerpoint/2010/main" val="32903091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3B681A-0971-437A-97B1-44BF12E3167A}" type="slidenum">
              <a:rPr lang="en-US" smtClean="0"/>
              <a:t>12</a:t>
            </a:fld>
            <a:endParaRPr lang="en-US"/>
          </a:p>
        </p:txBody>
      </p:sp>
    </p:spTree>
    <p:extLst>
      <p:ext uri="{BB962C8B-B14F-4D97-AF65-F5344CB8AC3E}">
        <p14:creationId xmlns:p14="http://schemas.microsoft.com/office/powerpoint/2010/main" val="3024012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3B681A-0971-437A-97B1-44BF12E3167A}" type="slidenum">
              <a:rPr lang="en-US" smtClean="0"/>
              <a:t>21</a:t>
            </a:fld>
            <a:endParaRPr lang="en-US"/>
          </a:p>
        </p:txBody>
      </p:sp>
    </p:spTree>
    <p:extLst>
      <p:ext uri="{BB962C8B-B14F-4D97-AF65-F5344CB8AC3E}">
        <p14:creationId xmlns:p14="http://schemas.microsoft.com/office/powerpoint/2010/main" val="23865183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3B681A-0971-437A-97B1-44BF12E3167A}" type="slidenum">
              <a:rPr lang="en-US" smtClean="0"/>
              <a:t>22</a:t>
            </a:fld>
            <a:endParaRPr lang="en-US"/>
          </a:p>
        </p:txBody>
      </p:sp>
    </p:spTree>
    <p:extLst>
      <p:ext uri="{BB962C8B-B14F-4D97-AF65-F5344CB8AC3E}">
        <p14:creationId xmlns:p14="http://schemas.microsoft.com/office/powerpoint/2010/main" val="901650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5" y="666"/>
            <a:ext cx="12189630" cy="6856666"/>
          </a:xfrm>
          <a:prstGeom prst="rect">
            <a:avLst/>
          </a:prstGeom>
        </p:spPr>
      </p:pic>
      <p:sp>
        <p:nvSpPr>
          <p:cNvPr id="3" name="Subtitle 2"/>
          <p:cNvSpPr>
            <a:spLocks noGrp="1"/>
          </p:cNvSpPr>
          <p:nvPr>
            <p:ph type="subTitle" idx="1"/>
          </p:nvPr>
        </p:nvSpPr>
        <p:spPr>
          <a:xfrm>
            <a:off x="1524000" y="4326467"/>
            <a:ext cx="7480151" cy="1037658"/>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itle 7">
            <a:extLst>
              <a:ext uri="{FF2B5EF4-FFF2-40B4-BE49-F238E27FC236}">
                <a16:creationId xmlns:a16="http://schemas.microsoft.com/office/drawing/2014/main" id="{D549B9DA-B246-4EEB-B88F-6E64659851AD}"/>
              </a:ext>
            </a:extLst>
          </p:cNvPr>
          <p:cNvSpPr>
            <a:spLocks noGrp="1"/>
          </p:cNvSpPr>
          <p:nvPr>
            <p:ph type="title"/>
          </p:nvPr>
        </p:nvSpPr>
        <p:spPr>
          <a:xfrm>
            <a:off x="1524000" y="1597891"/>
            <a:ext cx="7480151" cy="2728576"/>
          </a:xfrm>
        </p:spPr>
        <p:txBody>
          <a:bodyPr/>
          <a:lstStyle>
            <a:lvl1pPr>
              <a:defRPr>
                <a:solidFill>
                  <a:schemeClr val="bg1"/>
                </a:solidFill>
              </a:defRPr>
            </a:lvl1pPr>
          </a:lstStyle>
          <a:p>
            <a:r>
              <a:rPr lang="en-US"/>
              <a:t>Click to edit Master title style</a:t>
            </a:r>
          </a:p>
        </p:txBody>
      </p:sp>
      <p:sp>
        <p:nvSpPr>
          <p:cNvPr id="9" name="Date Placeholder 8">
            <a:extLst>
              <a:ext uri="{FF2B5EF4-FFF2-40B4-BE49-F238E27FC236}">
                <a16:creationId xmlns:a16="http://schemas.microsoft.com/office/drawing/2014/main" id="{0B8430E5-56DC-4D4E-8E0C-064A4EBB9CEF}"/>
              </a:ext>
            </a:extLst>
          </p:cNvPr>
          <p:cNvSpPr>
            <a:spLocks noGrp="1"/>
          </p:cNvSpPr>
          <p:nvPr>
            <p:ph type="dt" sz="half" idx="10"/>
          </p:nvPr>
        </p:nvSpPr>
        <p:spPr/>
        <p:txBody>
          <a:bodyPr/>
          <a:lstStyle/>
          <a:p>
            <a:fld id="{4A706AEE-E4B8-4315-A38A-5DBF50C52D73}" type="datetimeFigureOut">
              <a:rPr lang="en-US" smtClean="0"/>
              <a:t>9/15/2020</a:t>
            </a:fld>
            <a:endParaRPr lang="en-US"/>
          </a:p>
        </p:txBody>
      </p:sp>
      <p:sp>
        <p:nvSpPr>
          <p:cNvPr id="10" name="Footer Placeholder 9">
            <a:extLst>
              <a:ext uri="{FF2B5EF4-FFF2-40B4-BE49-F238E27FC236}">
                <a16:creationId xmlns:a16="http://schemas.microsoft.com/office/drawing/2014/main" id="{4D4CF198-164A-403B-80C4-44E0196DF56C}"/>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393C20EE-24EE-4FCE-8C00-CBB4F6AEFA3E}"/>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3976997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hoto">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 y="2571"/>
            <a:ext cx="12188952" cy="6852858"/>
          </a:xfrm>
          <a:prstGeom prst="rect">
            <a:avLst/>
          </a:prstGeom>
        </p:spPr>
      </p:pic>
      <p:sp>
        <p:nvSpPr>
          <p:cNvPr id="2" name="Date Placeholder 1"/>
          <p:cNvSpPr>
            <a:spLocks noGrp="1"/>
          </p:cNvSpPr>
          <p:nvPr>
            <p:ph type="dt" sz="half" idx="10"/>
          </p:nvPr>
        </p:nvSpPr>
        <p:spPr/>
        <p:txBody>
          <a:bodyPr/>
          <a:lstStyle/>
          <a:p>
            <a:fld id="{4A706AEE-E4B8-4315-A38A-5DBF50C52D73}" type="datetimeFigureOut">
              <a:rPr lang="en-US" smtClean="0"/>
              <a:t>9/15/2020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a:p>
        </p:txBody>
      </p:sp>
      <p:sp>
        <p:nvSpPr>
          <p:cNvPr id="10" name="Picture Placeholder 9">
            <a:extLst>
              <a:ext uri="{FF2B5EF4-FFF2-40B4-BE49-F238E27FC236}">
                <a16:creationId xmlns:a16="http://schemas.microsoft.com/office/drawing/2014/main" id="{1D4316CC-A48F-4BBE-B42A-217912B9343F}"/>
              </a:ext>
            </a:extLst>
          </p:cNvPr>
          <p:cNvSpPr>
            <a:spLocks noGrp="1" noChangeAspect="1"/>
          </p:cNvSpPr>
          <p:nvPr>
            <p:ph type="pic" sz="quarter" idx="13"/>
          </p:nvPr>
        </p:nvSpPr>
        <p:spPr>
          <a:xfrm>
            <a:off x="0" y="0"/>
            <a:ext cx="12188952" cy="5116945"/>
          </a:xfrm>
        </p:spPr>
        <p:txBody>
          <a:bodyPr anchor="ctr" anchorCtr="0">
            <a:noAutofit/>
          </a:bodyPr>
          <a:lstStyle>
            <a:lvl1pPr marL="0" indent="0" algn="ctr">
              <a:buNone/>
              <a:defRPr/>
            </a:lvl1pPr>
          </a:lstStyle>
          <a:p>
            <a:endParaRPr lang="en-US" dirty="0"/>
          </a:p>
        </p:txBody>
      </p:sp>
      <p:sp>
        <p:nvSpPr>
          <p:cNvPr id="11" name="Title 10">
            <a:extLst>
              <a:ext uri="{FF2B5EF4-FFF2-40B4-BE49-F238E27FC236}">
                <a16:creationId xmlns:a16="http://schemas.microsoft.com/office/drawing/2014/main" id="{18FF99EB-A947-4D83-8F9E-CA5EF676B147}"/>
              </a:ext>
            </a:extLst>
          </p:cNvPr>
          <p:cNvSpPr>
            <a:spLocks noGrp="1"/>
          </p:cNvSpPr>
          <p:nvPr>
            <p:ph type="title"/>
          </p:nvPr>
        </p:nvSpPr>
        <p:spPr>
          <a:xfrm>
            <a:off x="838200" y="5218545"/>
            <a:ext cx="10420927" cy="1003851"/>
          </a:xfrm>
        </p:spPr>
        <p:txBody>
          <a:bodyPr anchor="t">
            <a:normAutofit/>
          </a:bodyPr>
          <a:lstStyle>
            <a:lvl1pPr>
              <a:defRPr sz="3200">
                <a:solidFill>
                  <a:schemeClr val="bg1"/>
                </a:solidFill>
              </a:defRPr>
            </a:lvl1pPr>
          </a:lstStyle>
          <a:p>
            <a:r>
              <a:rPr lang="en-US"/>
              <a:t>Click to edit Master title style</a:t>
            </a:r>
          </a:p>
        </p:txBody>
      </p:sp>
    </p:spTree>
    <p:extLst>
      <p:ext uri="{BB962C8B-B14F-4D97-AF65-F5344CB8AC3E}">
        <p14:creationId xmlns:p14="http://schemas.microsoft.com/office/powerpoint/2010/main" val="307466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Media Placeholder 6">
            <a:extLst>
              <a:ext uri="{FF2B5EF4-FFF2-40B4-BE49-F238E27FC236}">
                <a16:creationId xmlns:a16="http://schemas.microsoft.com/office/drawing/2014/main" id="{D9F3DECE-3D90-46B8-AA48-F29BB31281AC}"/>
              </a:ext>
            </a:extLst>
          </p:cNvPr>
          <p:cNvSpPr>
            <a:spLocks noGrp="1"/>
          </p:cNvSpPr>
          <p:nvPr>
            <p:ph type="media" sz="quarter" idx="14"/>
          </p:nvPr>
        </p:nvSpPr>
        <p:spPr>
          <a:xfrm>
            <a:off x="1134918" y="803563"/>
            <a:ext cx="9922164" cy="4932218"/>
          </a:xfrm>
        </p:spPr>
        <p:txBody>
          <a:bodyPr anchor="ctr" anchorCtr="0"/>
          <a:lstStyle>
            <a:lvl1pPr marL="0" indent="0" algn="ctr">
              <a:buNone/>
              <a:defRPr>
                <a:noFill/>
              </a:defRPr>
            </a:lvl1pPr>
          </a:lstStyle>
          <a:p>
            <a:endParaRPr lang="en-US"/>
          </a:p>
        </p:txBody>
      </p:sp>
      <p:sp>
        <p:nvSpPr>
          <p:cNvPr id="2" name="Date Placeholder 1"/>
          <p:cNvSpPr>
            <a:spLocks noGrp="1"/>
          </p:cNvSpPr>
          <p:nvPr>
            <p:ph type="dt" sz="half" idx="10"/>
          </p:nvPr>
        </p:nvSpPr>
        <p:spPr/>
        <p:txBody>
          <a:bodyPr/>
          <a:lstStyle/>
          <a:p>
            <a:fld id="{4A706AEE-E4B8-4315-A38A-5DBF50C52D73}" type="datetimeFigureOut">
              <a:rPr lang="en-US" smtClean="0"/>
              <a:t>9/15/2020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6454655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457201"/>
            <a:ext cx="6172200" cy="5403850"/>
          </a:xfrm>
          <a:prstGeom prst="rect">
            <a:avLst/>
          </a:prstGeo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9/15/2020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966243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5183188" y="457201"/>
            <a:ext cx="6172200" cy="5403850"/>
          </a:xfrm>
          <a:prstGeom prst="rect">
            <a:avLst/>
          </a:prstGeom>
          <a:noFill/>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9/15/2020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4324243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 consultant information">
    <p:spTree>
      <p:nvGrpSpPr>
        <p:cNvPr id="1" name=""/>
        <p:cNvGrpSpPr/>
        <p:nvPr/>
      </p:nvGrpSpPr>
      <p:grpSpPr>
        <a:xfrm>
          <a:off x="0" y="0"/>
          <a:ext cx="0" cy="0"/>
          <a:chOff x="0" y="0"/>
          <a:chExt cx="0" cy="0"/>
        </a:xfrm>
      </p:grpSpPr>
      <p:pic>
        <p:nvPicPr>
          <p:cNvPr id="7" name="Picture 6" descr="Kansans Can contact page&#10;Kansas State Department of Education&#10;www.ksde.org&#10;#KansansCan&#10;Kansas leads the world in the success of each student.">
            <a:extLst>
              <a:ext uri="{FF2B5EF4-FFF2-40B4-BE49-F238E27FC236}">
                <a16:creationId xmlns:a16="http://schemas.microsoft.com/office/drawing/2014/main" id="{B85CF677-628B-43A7-AA88-9DD0BBB3A0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Date Placeholder 2">
            <a:extLst>
              <a:ext uri="{FF2B5EF4-FFF2-40B4-BE49-F238E27FC236}">
                <a16:creationId xmlns:a16="http://schemas.microsoft.com/office/drawing/2014/main" id="{E5289218-7CB7-4181-8221-C0440523BEC9}"/>
              </a:ext>
            </a:extLst>
          </p:cNvPr>
          <p:cNvSpPr>
            <a:spLocks noGrp="1"/>
          </p:cNvSpPr>
          <p:nvPr>
            <p:ph type="dt" sz="half" idx="10"/>
          </p:nvPr>
        </p:nvSpPr>
        <p:spPr/>
        <p:txBody>
          <a:bodyPr/>
          <a:lstStyle/>
          <a:p>
            <a:fld id="{4A706AEE-E4B8-4315-A38A-5DBF50C52D73}" type="datetimeFigureOut">
              <a:rPr lang="en-US" smtClean="0"/>
              <a:t>9/15/2020</a:t>
            </a:fld>
            <a:endParaRPr lang="en-US"/>
          </a:p>
        </p:txBody>
      </p:sp>
      <p:sp>
        <p:nvSpPr>
          <p:cNvPr id="4" name="Footer Placeholder 3">
            <a:extLst>
              <a:ext uri="{FF2B5EF4-FFF2-40B4-BE49-F238E27FC236}">
                <a16:creationId xmlns:a16="http://schemas.microsoft.com/office/drawing/2014/main" id="{C0DB162A-3F38-40BA-82D2-7C72C64118D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B03C34-34B1-4B5B-AEED-AE92CCC42FD7}"/>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9" name="Content Placeholder 8">
            <a:extLst>
              <a:ext uri="{FF2B5EF4-FFF2-40B4-BE49-F238E27FC236}">
                <a16:creationId xmlns:a16="http://schemas.microsoft.com/office/drawing/2014/main" id="{019EEF34-BD1D-4AD5-89F7-C78D3A3B74B9}"/>
              </a:ext>
            </a:extLst>
          </p:cNvPr>
          <p:cNvSpPr>
            <a:spLocks noGrp="1"/>
          </p:cNvSpPr>
          <p:nvPr>
            <p:ph sz="quarter" idx="13"/>
          </p:nvPr>
        </p:nvSpPr>
        <p:spPr>
          <a:xfrm>
            <a:off x="1244889" y="3168073"/>
            <a:ext cx="4592495" cy="2354046"/>
          </a:xfrm>
        </p:spPr>
        <p:txBody>
          <a:bodyPr anchor="ctr">
            <a:normAutofit/>
          </a:bodyPr>
          <a:lstStyle>
            <a:lvl1pPr marL="0" indent="0">
              <a:buNone/>
              <a:defRPr sz="2000" b="0"/>
            </a:lvl1pPr>
            <a:lvl2pPr marL="457200" indent="0">
              <a:buNone/>
              <a:defRPr sz="2000"/>
            </a:lvl2pPr>
            <a:lvl3pPr marL="914400" indent="0">
              <a:buNone/>
              <a:defRPr/>
            </a:lvl3pPr>
            <a:lvl4pPr marL="1371600" indent="0">
              <a:buNone/>
              <a:defRPr/>
            </a:lvl4pPr>
            <a:lvl5pPr marL="1828800" indent="0">
              <a:buNone/>
              <a:defRPr/>
            </a:lvl5pPr>
          </a:lstStyle>
          <a:p>
            <a:pPr lvl="0"/>
            <a:r>
              <a:rPr lang="en-US" dirty="0"/>
              <a:t>Edit Master text styles</a:t>
            </a:r>
          </a:p>
          <a:p>
            <a:pPr lvl="0"/>
            <a:endParaRPr lang="en-US" dirty="0"/>
          </a:p>
          <a:p>
            <a:pPr lvl="1"/>
            <a:endParaRPr lang="en-US" dirty="0"/>
          </a:p>
        </p:txBody>
      </p:sp>
      <p:sp>
        <p:nvSpPr>
          <p:cNvPr id="13" name="Content Placeholder 8">
            <a:extLst>
              <a:ext uri="{FF2B5EF4-FFF2-40B4-BE49-F238E27FC236}">
                <a16:creationId xmlns:a16="http://schemas.microsoft.com/office/drawing/2014/main" id="{D0AFE5B4-1938-41A0-B0F4-D9FA324FA7EF}"/>
              </a:ext>
            </a:extLst>
          </p:cNvPr>
          <p:cNvSpPr>
            <a:spLocks noGrp="1"/>
          </p:cNvSpPr>
          <p:nvPr>
            <p:ph sz="quarter" idx="14"/>
          </p:nvPr>
        </p:nvSpPr>
        <p:spPr>
          <a:xfrm>
            <a:off x="6338743" y="3168073"/>
            <a:ext cx="4592495" cy="2354046"/>
          </a:xfrm>
        </p:spPr>
        <p:txBody>
          <a:bodyPr anchor="ctr">
            <a:normAutofit/>
          </a:bodyPr>
          <a:lstStyle>
            <a:lvl1pPr marL="0" indent="0">
              <a:buNone/>
              <a:defRPr sz="2000" b="0"/>
            </a:lvl1pPr>
            <a:lvl2pPr marL="457200" indent="0">
              <a:buNone/>
              <a:defRPr sz="2000"/>
            </a:lvl2pPr>
            <a:lvl3pPr marL="914400" indent="0">
              <a:buNone/>
              <a:defRPr/>
            </a:lvl3pPr>
            <a:lvl4pPr marL="1371600" indent="0">
              <a:buNone/>
              <a:defRPr/>
            </a:lvl4pPr>
            <a:lvl5pPr marL="1828800" indent="0">
              <a:buNone/>
              <a:defRPr/>
            </a:lvl5pPr>
          </a:lstStyle>
          <a:p>
            <a:pPr lvl="0"/>
            <a:r>
              <a:rPr lang="en-US" dirty="0"/>
              <a:t>Edit Master text styles</a:t>
            </a:r>
          </a:p>
          <a:p>
            <a:pPr lvl="0"/>
            <a:endParaRPr lang="en-US" dirty="0"/>
          </a:p>
          <a:p>
            <a:pPr lvl="1"/>
            <a:endParaRPr lang="en-US" dirty="0"/>
          </a:p>
        </p:txBody>
      </p:sp>
      <p:sp>
        <p:nvSpPr>
          <p:cNvPr id="14" name="TextBox 13"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a:extLst>
              <a:ext uri="{FF2B5EF4-FFF2-40B4-BE49-F238E27FC236}">
                <a16:creationId xmlns:a16="http://schemas.microsoft.com/office/drawing/2014/main" id="{1A8F5A1F-1699-4EF1-82AF-7354D891452F}"/>
              </a:ext>
            </a:extLst>
          </p:cNvPr>
          <p:cNvSpPr txBox="1"/>
          <p:nvPr userDrawn="1"/>
        </p:nvSpPr>
        <p:spPr>
          <a:xfrm>
            <a:off x="1244889" y="5661891"/>
            <a:ext cx="9686349" cy="507831"/>
          </a:xfrm>
          <a:prstGeom prst="rect">
            <a:avLst/>
          </a:prstGeom>
          <a:noFill/>
        </p:spPr>
        <p:txBody>
          <a:bodyPr wrap="square" rtlCol="0">
            <a:spAutoFit/>
          </a:bodyPr>
          <a:lstStyle/>
          <a:p>
            <a:r>
              <a:rPr lang="en-US" sz="900" dirty="0"/>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p>
        </p:txBody>
      </p:sp>
    </p:spTree>
    <p:extLst>
      <p:ext uri="{BB962C8B-B14F-4D97-AF65-F5344CB8AC3E}">
        <p14:creationId xmlns:p14="http://schemas.microsoft.com/office/powerpoint/2010/main" val="3179874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44073"/>
            <a:ext cx="10515600" cy="4532890"/>
          </a:xfrm>
          <a:prstGeom prst="rect">
            <a:avLst/>
          </a:prstGeom>
        </p:spPr>
        <p:txBody>
          <a:bodyPr ancho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A706AEE-E4B8-4315-A38A-5DBF50C52D73}" type="datetimeFigureOut">
              <a:rPr lang="en-US" smtClean="0"/>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a:p>
        </p:txBody>
      </p:sp>
      <p:sp>
        <p:nvSpPr>
          <p:cNvPr id="7" name="Title 6">
            <a:extLst>
              <a:ext uri="{FF2B5EF4-FFF2-40B4-BE49-F238E27FC236}">
                <a16:creationId xmlns:a16="http://schemas.microsoft.com/office/drawing/2014/main" id="{F4E87B5A-4C30-4ABE-B2BE-71FBF9F2A8B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84393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7" y="668"/>
            <a:ext cx="12189626" cy="6856664"/>
          </a:xfrm>
          <a:prstGeom prst="rect">
            <a:avLst/>
          </a:prstGeom>
        </p:spPr>
      </p:pic>
      <p:sp>
        <p:nvSpPr>
          <p:cNvPr id="2" name="Title 1"/>
          <p:cNvSpPr>
            <a:spLocks noGrp="1"/>
          </p:cNvSpPr>
          <p:nvPr>
            <p:ph type="title"/>
          </p:nvPr>
        </p:nvSpPr>
        <p:spPr>
          <a:xfrm>
            <a:off x="1893456" y="423334"/>
            <a:ext cx="8340436" cy="2713228"/>
          </a:xfrm>
          <a:prstGeom prst="rect">
            <a:avLst/>
          </a:prstGeom>
        </p:spPr>
        <p:txBody>
          <a:bodyPr rIns="457200" anchor="b"/>
          <a:lstStyle>
            <a:lvl1pPr>
              <a:defRPr sz="60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1893456" y="3246268"/>
            <a:ext cx="8340436" cy="1500187"/>
          </a:xfrm>
          <a:prstGeom prst="rect">
            <a:avLst/>
          </a:prstGeom>
        </p:spPr>
        <p:txBody>
          <a:bodyPr tIns="182880" rIns="457200" bIns="182880" anchor="t" anchorCtr="0"/>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4A706AEE-E4B8-4315-A38A-5DBF50C52D73}" type="datetimeFigureOut">
              <a:rPr lang="en-US" smtClean="0"/>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882145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7F37E57-90EB-4392-A853-E6C177DBF2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3" name="Date Placeholder 2">
            <a:extLst>
              <a:ext uri="{FF2B5EF4-FFF2-40B4-BE49-F238E27FC236}">
                <a16:creationId xmlns:a16="http://schemas.microsoft.com/office/drawing/2014/main" id="{EB0C64CA-01BD-460D-89C9-0C2043D580EB}"/>
              </a:ext>
            </a:extLst>
          </p:cNvPr>
          <p:cNvSpPr>
            <a:spLocks noGrp="1"/>
          </p:cNvSpPr>
          <p:nvPr>
            <p:ph type="dt" sz="half" idx="10"/>
          </p:nvPr>
        </p:nvSpPr>
        <p:spPr/>
        <p:txBody>
          <a:bodyPr/>
          <a:lstStyle/>
          <a:p>
            <a:fld id="{4A706AEE-E4B8-4315-A38A-5DBF50C52D73}" type="datetimeFigureOut">
              <a:rPr lang="en-US" smtClean="0"/>
              <a:t>9/15/2020</a:t>
            </a:fld>
            <a:endParaRPr lang="en-US"/>
          </a:p>
        </p:txBody>
      </p:sp>
      <p:sp>
        <p:nvSpPr>
          <p:cNvPr id="4" name="Footer Placeholder 3">
            <a:extLst>
              <a:ext uri="{FF2B5EF4-FFF2-40B4-BE49-F238E27FC236}">
                <a16:creationId xmlns:a16="http://schemas.microsoft.com/office/drawing/2014/main" id="{1583761E-B5D3-45B1-B910-9807F7E1256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9D9092A-2CD1-40F9-B4AA-7D5FC15F2ADE}"/>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8" name="Title 7">
            <a:extLst>
              <a:ext uri="{FF2B5EF4-FFF2-40B4-BE49-F238E27FC236}">
                <a16:creationId xmlns:a16="http://schemas.microsoft.com/office/drawing/2014/main" id="{E1829E2D-5DC0-4E9F-B678-9019679156F8}"/>
              </a:ext>
            </a:extLst>
          </p:cNvPr>
          <p:cNvSpPr>
            <a:spLocks noGrp="1"/>
          </p:cNvSpPr>
          <p:nvPr>
            <p:ph type="title"/>
          </p:nvPr>
        </p:nvSpPr>
        <p:spPr>
          <a:xfrm>
            <a:off x="838200" y="4290581"/>
            <a:ext cx="11353800" cy="891019"/>
          </a:xfrm>
          <a:prstGeom prst="rect">
            <a:avLst/>
          </a:prstGeom>
        </p:spPr>
        <p:txBody>
          <a:bodyPr anchor="t"/>
          <a:lstStyle/>
          <a:p>
            <a:r>
              <a:rPr lang="en-US"/>
              <a:t>Click to edit Master title style</a:t>
            </a:r>
          </a:p>
        </p:txBody>
      </p:sp>
      <p:sp>
        <p:nvSpPr>
          <p:cNvPr id="9" name="Text Placeholder 2">
            <a:extLst>
              <a:ext uri="{FF2B5EF4-FFF2-40B4-BE49-F238E27FC236}">
                <a16:creationId xmlns:a16="http://schemas.microsoft.com/office/drawing/2014/main" id="{4389D740-357F-4BFD-B6E8-D6C74B9D819B}"/>
              </a:ext>
            </a:extLst>
          </p:cNvPr>
          <p:cNvSpPr>
            <a:spLocks noGrp="1"/>
          </p:cNvSpPr>
          <p:nvPr>
            <p:ph type="body" idx="1"/>
          </p:nvPr>
        </p:nvSpPr>
        <p:spPr>
          <a:xfrm>
            <a:off x="3581400" y="5331272"/>
            <a:ext cx="8610600" cy="688099"/>
          </a:xfrm>
          <a:prstGeom prst="rect">
            <a:avLst/>
          </a:prstGeom>
        </p:spPr>
        <p:txBody>
          <a:bodyPr>
            <a:normAutofit/>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073786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706AEE-E4B8-4315-A38A-5DBF50C52D73}" type="datetimeFigureOut">
              <a:rPr lang="en-US" smtClean="0"/>
              <a:t>9/15/2020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
        <p:nvSpPr>
          <p:cNvPr id="8" name="Title 7">
            <a:extLst>
              <a:ext uri="{FF2B5EF4-FFF2-40B4-BE49-F238E27FC236}">
                <a16:creationId xmlns:a16="http://schemas.microsoft.com/office/drawing/2014/main" id="{CD0CFDC3-B650-4CCE-8A51-79C6018F060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50447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D786F29-BF4F-4B2A-B4D2-37C78A859B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2" name="Title 1"/>
          <p:cNvSpPr>
            <a:spLocks noGrp="1"/>
          </p:cNvSpPr>
          <p:nvPr>
            <p:ph type="title"/>
          </p:nvPr>
        </p:nvSpPr>
        <p:spPr>
          <a:xfrm>
            <a:off x="839788" y="365126"/>
            <a:ext cx="10515600" cy="1149350"/>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2"/>
            <a:ext cx="5157787"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671761"/>
            <a:ext cx="5157787" cy="2980893"/>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2"/>
            <a:ext cx="5183188"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671761"/>
            <a:ext cx="5183188" cy="2980894"/>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A706AEE-E4B8-4315-A38A-5DBF50C52D73}" type="datetimeFigureOut">
              <a:rPr lang="en-US" smtClean="0"/>
              <a:t>9/15/2020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449286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9/15/2020</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13" name="Content Placeholder 12">
            <a:extLst>
              <a:ext uri="{FF2B5EF4-FFF2-40B4-BE49-F238E27FC236}">
                <a16:creationId xmlns:a16="http://schemas.microsoft.com/office/drawing/2014/main" id="{8527C91C-D68F-46DB-9618-F4AE37D5AFEF}"/>
              </a:ext>
            </a:extLst>
          </p:cNvPr>
          <p:cNvSpPr>
            <a:spLocks noGrp="1"/>
          </p:cNvSpPr>
          <p:nvPr>
            <p:ph sz="quarter" idx="13"/>
          </p:nvPr>
        </p:nvSpPr>
        <p:spPr>
          <a:xfrm>
            <a:off x="838200" y="1458913"/>
            <a:ext cx="10393363" cy="2817523"/>
          </a:xfrm>
        </p:spPr>
        <p:txBody>
          <a:bodyPr lIns="1645920" tIns="914400" rIns="1645920" bIns="914400" anchor="t" anchorCtr="0">
            <a:normAutofit/>
          </a:bodyPr>
          <a:lstStyle>
            <a:lvl1pPr marL="0" indent="0">
              <a:buNone/>
              <a:defRPr sz="3600" i="1"/>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6" name="Text Placeholder 15">
            <a:extLst>
              <a:ext uri="{FF2B5EF4-FFF2-40B4-BE49-F238E27FC236}">
                <a16:creationId xmlns:a16="http://schemas.microsoft.com/office/drawing/2014/main" id="{40D0A9EE-76F6-42DC-BF8D-A7F378AFACB4}"/>
              </a:ext>
            </a:extLst>
          </p:cNvPr>
          <p:cNvSpPr>
            <a:spLocks noGrp="1"/>
          </p:cNvSpPr>
          <p:nvPr>
            <p:ph type="body" sz="quarter" idx="14"/>
          </p:nvPr>
        </p:nvSpPr>
        <p:spPr>
          <a:xfrm>
            <a:off x="828675" y="4284663"/>
            <a:ext cx="10402888" cy="850900"/>
          </a:xfrm>
        </p:spPr>
        <p:txBody>
          <a:bodyPr anchor="b" anchorCtr="0">
            <a:normAutofit/>
          </a:bodyPr>
          <a:lstStyle>
            <a:lvl1pPr marL="0" indent="0" algn="r">
              <a:buNone/>
              <a:defRPr sz="1800"/>
            </a:lvl1pPr>
            <a:lvl2pPr marL="457200" indent="0" algn="r">
              <a:buNone/>
              <a:defRPr/>
            </a:lvl2pPr>
            <a:lvl3pPr marL="914400" indent="0" algn="r">
              <a:buNone/>
              <a:defRPr/>
            </a:lvl3pPr>
            <a:lvl4pPr marL="1371600" indent="0" algn="r">
              <a:buNone/>
              <a:defRPr/>
            </a:lvl4pPr>
            <a:lvl5pPr marL="1828800" indent="0" algn="r">
              <a:buNone/>
              <a:defRPr/>
            </a:lvl5pPr>
          </a:lstStyle>
          <a:p>
            <a:pPr lvl="0"/>
            <a:endParaRPr lang="en-US" dirty="0"/>
          </a:p>
        </p:txBody>
      </p:sp>
    </p:spTree>
    <p:extLst>
      <p:ext uri="{BB962C8B-B14F-4D97-AF65-F5344CB8AC3E}">
        <p14:creationId xmlns:p14="http://schemas.microsoft.com/office/powerpoint/2010/main" val="2438906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only sta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9/15/2020</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19"/>
            <a:ext cx="10515600"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536804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only log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7" y="1714"/>
            <a:ext cx="12185906"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9/15/2020</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19"/>
            <a:ext cx="10515600"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1963667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6FF858C-D621-4E06-B0BD-3504A86EE01C}"/>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1714"/>
            <a:ext cx="12191999" cy="6854572"/>
          </a:xfrm>
          <a:prstGeom prst="rect">
            <a:avLst/>
          </a:prstGeom>
        </p:spPr>
      </p:pic>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706AEE-E4B8-4315-A38A-5DBF50C52D73}" type="datetimeFigureOut">
              <a:rPr lang="en-US" smtClean="0"/>
              <a:t>9/15/2020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1F73E-0BBA-472D-89D7-AA97411977D3}" type="slidenum">
              <a:rPr lang="en-US" smtClean="0"/>
              <a:t>‹#›</a:t>
            </a:fld>
            <a:endParaRPr lang="en-US"/>
          </a:p>
        </p:txBody>
      </p:sp>
      <p:sp>
        <p:nvSpPr>
          <p:cNvPr id="15" name="Title Placeholder 14">
            <a:extLst>
              <a:ext uri="{FF2B5EF4-FFF2-40B4-BE49-F238E27FC236}">
                <a16:creationId xmlns:a16="http://schemas.microsoft.com/office/drawing/2014/main" id="{C4FFDAAB-CF54-4977-9D64-1D8CF2A8B5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6" name="Text Placeholder 15">
            <a:extLst>
              <a:ext uri="{FF2B5EF4-FFF2-40B4-BE49-F238E27FC236}">
                <a16:creationId xmlns:a16="http://schemas.microsoft.com/office/drawing/2014/main" id="{33C8E99D-C13E-4496-9E45-888ED9E9E8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786089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2" r:id="rId4"/>
    <p:sldLayoutId id="2147483664" r:id="rId5"/>
    <p:sldLayoutId id="2147483665" r:id="rId6"/>
    <p:sldLayoutId id="2147483666" r:id="rId7"/>
    <p:sldLayoutId id="2147483675" r:id="rId8"/>
    <p:sldLayoutId id="2147483676" r:id="rId9"/>
    <p:sldLayoutId id="2147483667" r:id="rId10"/>
    <p:sldLayoutId id="2147483673" r:id="rId11"/>
    <p:sldLayoutId id="2147483668" r:id="rId12"/>
    <p:sldLayoutId id="2147483669" r:id="rId13"/>
    <p:sldLayoutId id="2147483674" r:id="rId14"/>
  </p:sldLayoutIdLst>
  <p:txStyles>
    <p:titleStyle>
      <a:lvl1pPr algn="l" defTabSz="914400" rtl="0" eaLnBrk="1" latinLnBrk="0" hangingPunct="1">
        <a:lnSpc>
          <a:spcPct val="90000"/>
        </a:lnSpc>
        <a:spcBef>
          <a:spcPct val="0"/>
        </a:spcBef>
        <a:buNone/>
        <a:defRPr sz="440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oese.ed.gov/files/2020/09/NAACP-v-DeVos-DDC_Order-granting-Partial-SJ-09-04-2020.pdf" TargetMode="External"/><Relationship Id="rId2" Type="http://schemas.openxmlformats.org/officeDocument/2006/relationships/hyperlink" Target="https://oese.ed.gov/files/2020/09/NAACP-v-DeVos-DDC_Opinion-Granting-Partial-Summary-Judgment.pdf"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ksde.org/Default.aspx?tabid=564#esser"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mailto:ttoedman@ksde.org" TargetMode="External"/><Relationship Id="rId2" Type="http://schemas.openxmlformats.org/officeDocument/2006/relationships/hyperlink" Target="mailto:dboline@ksde.org" TargetMode="External"/><Relationship Id="rId1" Type="http://schemas.openxmlformats.org/officeDocument/2006/relationships/slideLayout" Target="../slideLayouts/slideLayout14.xml"/><Relationship Id="rId4" Type="http://schemas.openxmlformats.org/officeDocument/2006/relationships/hyperlink" Target="mailto:dzajic@ksde.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a:t>CARES Act: Elementary and Secondary School Emergency Relief Funds - UPDATED</a:t>
            </a:r>
          </a:p>
        </p:txBody>
      </p:sp>
      <p:sp>
        <p:nvSpPr>
          <p:cNvPr id="2" name="Text Placeholder 1">
            <a:extLst>
              <a:ext uri="{FF2B5EF4-FFF2-40B4-BE49-F238E27FC236}">
                <a16:creationId xmlns:a16="http://schemas.microsoft.com/office/drawing/2014/main" id="{A5B98CB7-F58E-48B4-BCA9-0210A8428D8F}"/>
              </a:ext>
            </a:extLst>
          </p:cNvPr>
          <p:cNvSpPr>
            <a:spLocks noGrp="1"/>
          </p:cNvSpPr>
          <p:nvPr>
            <p:ph type="body" idx="1"/>
          </p:nvPr>
        </p:nvSpPr>
        <p:spPr>
          <a:xfrm>
            <a:off x="3581400" y="5464437"/>
            <a:ext cx="8610600" cy="688099"/>
          </a:xfrm>
        </p:spPr>
        <p:txBody>
          <a:bodyPr/>
          <a:lstStyle/>
          <a:p>
            <a:r>
              <a:rPr lang="en-US" dirty="0"/>
              <a:t>September 16, 2020</a:t>
            </a:r>
          </a:p>
        </p:txBody>
      </p:sp>
    </p:spTree>
    <p:extLst>
      <p:ext uri="{BB962C8B-B14F-4D97-AF65-F5344CB8AC3E}">
        <p14:creationId xmlns:p14="http://schemas.microsoft.com/office/powerpoint/2010/main" val="430270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4DA559E-894B-42F2-81BF-0522413DEC03}"/>
              </a:ext>
            </a:extLst>
          </p:cNvPr>
          <p:cNvSpPr>
            <a:spLocks noGrp="1"/>
          </p:cNvSpPr>
          <p:nvPr>
            <p:ph idx="1"/>
          </p:nvPr>
        </p:nvSpPr>
        <p:spPr>
          <a:xfrm>
            <a:off x="838200" y="1644073"/>
            <a:ext cx="10089721" cy="4532890"/>
          </a:xfrm>
        </p:spPr>
        <p:txBody>
          <a:bodyPr anchor="ctr"/>
          <a:lstStyle/>
          <a:p>
            <a:pPr marL="0" indent="0">
              <a:buNone/>
            </a:pPr>
            <a:r>
              <a:rPr lang="en-US" b="1" dirty="0"/>
              <a:t>SEC. 18006. </a:t>
            </a:r>
            <a:r>
              <a:rPr lang="en-US" dirty="0"/>
              <a:t>A local educational agency, State, institution of higher education, or other entity that receives funds under ‘‘Education Stabilization Fund’’, shall to the greatest extent practicable, continue to pay its employees and contractors during the period of any disruptions or closures related to coronavirus.</a:t>
            </a:r>
          </a:p>
        </p:txBody>
      </p:sp>
      <p:sp>
        <p:nvSpPr>
          <p:cNvPr id="3" name="Title 2">
            <a:extLst>
              <a:ext uri="{FF2B5EF4-FFF2-40B4-BE49-F238E27FC236}">
                <a16:creationId xmlns:a16="http://schemas.microsoft.com/office/drawing/2014/main" id="{2DF49C92-EF90-4CF0-95D6-92D20318BE45}"/>
              </a:ext>
            </a:extLst>
          </p:cNvPr>
          <p:cNvSpPr>
            <a:spLocks noGrp="1"/>
          </p:cNvSpPr>
          <p:nvPr>
            <p:ph type="title"/>
          </p:nvPr>
        </p:nvSpPr>
        <p:spPr/>
        <p:txBody>
          <a:bodyPr/>
          <a:lstStyle/>
          <a:p>
            <a:r>
              <a:rPr lang="en-US" dirty="0"/>
              <a:t>Special Conditions</a:t>
            </a:r>
          </a:p>
        </p:txBody>
      </p:sp>
    </p:spTree>
    <p:extLst>
      <p:ext uri="{BB962C8B-B14F-4D97-AF65-F5344CB8AC3E}">
        <p14:creationId xmlns:p14="http://schemas.microsoft.com/office/powerpoint/2010/main" val="34482859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20F4479-3906-4C48-9D34-29D5C3269EA3}"/>
              </a:ext>
            </a:extLst>
          </p:cNvPr>
          <p:cNvSpPr>
            <a:spLocks noGrp="1"/>
          </p:cNvSpPr>
          <p:nvPr>
            <p:ph idx="1"/>
          </p:nvPr>
        </p:nvSpPr>
        <p:spPr/>
        <p:txBody>
          <a:bodyPr anchor="ctr"/>
          <a:lstStyle/>
          <a:p>
            <a:r>
              <a:rPr lang="en-US" dirty="0"/>
              <a:t>While the focus now is on expediently getting resources to schools in order to serve students, districts and states should expect robust oversight and reporting requirements.</a:t>
            </a:r>
          </a:p>
          <a:p>
            <a:r>
              <a:rPr lang="en-US" dirty="0"/>
              <a:t>Funds should be tracked separately from other funds.</a:t>
            </a:r>
          </a:p>
          <a:p>
            <a:r>
              <a:rPr lang="en-US" dirty="0"/>
              <a:t>Funds may be used for a wide variety of functions, but in all cases the use should tie back to COVID-19.</a:t>
            </a:r>
          </a:p>
          <a:p>
            <a:endParaRPr lang="en-US" dirty="0"/>
          </a:p>
        </p:txBody>
      </p:sp>
      <p:sp>
        <p:nvSpPr>
          <p:cNvPr id="3" name="Title 2">
            <a:extLst>
              <a:ext uri="{FF2B5EF4-FFF2-40B4-BE49-F238E27FC236}">
                <a16:creationId xmlns:a16="http://schemas.microsoft.com/office/drawing/2014/main" id="{18869BCE-7CD4-40CF-BB78-2917B87C7F87}"/>
              </a:ext>
            </a:extLst>
          </p:cNvPr>
          <p:cNvSpPr>
            <a:spLocks noGrp="1"/>
          </p:cNvSpPr>
          <p:nvPr>
            <p:ph type="title"/>
          </p:nvPr>
        </p:nvSpPr>
        <p:spPr/>
        <p:txBody>
          <a:bodyPr/>
          <a:lstStyle/>
          <a:p>
            <a:r>
              <a:rPr lang="en-US" dirty="0"/>
              <a:t>Reporting Requirements</a:t>
            </a:r>
          </a:p>
        </p:txBody>
      </p:sp>
    </p:spTree>
    <p:extLst>
      <p:ext uri="{BB962C8B-B14F-4D97-AF65-F5344CB8AC3E}">
        <p14:creationId xmlns:p14="http://schemas.microsoft.com/office/powerpoint/2010/main" val="6586190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C10BC1-8BCE-4A3A-993E-D7C8DE3D6F6B}"/>
              </a:ext>
            </a:extLst>
          </p:cNvPr>
          <p:cNvSpPr>
            <a:spLocks noGrp="1"/>
          </p:cNvSpPr>
          <p:nvPr>
            <p:ph type="title"/>
          </p:nvPr>
        </p:nvSpPr>
        <p:spPr/>
        <p:txBody>
          <a:bodyPr/>
          <a:lstStyle/>
          <a:p>
            <a:r>
              <a:rPr lang="en-US" dirty="0" err="1"/>
              <a:t>Equtiable</a:t>
            </a:r>
            <a:r>
              <a:rPr lang="en-US" dirty="0"/>
              <a:t> Services</a:t>
            </a:r>
          </a:p>
        </p:txBody>
      </p:sp>
      <p:sp>
        <p:nvSpPr>
          <p:cNvPr id="5" name="Text Placeholder 4">
            <a:extLst>
              <a:ext uri="{FF2B5EF4-FFF2-40B4-BE49-F238E27FC236}">
                <a16:creationId xmlns:a16="http://schemas.microsoft.com/office/drawing/2014/main" id="{5C471141-0663-48E8-8700-52AFD35A3BD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5087581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5E9F765-BA72-413A-8669-DC6B343C7F41}"/>
              </a:ext>
            </a:extLst>
          </p:cNvPr>
          <p:cNvSpPr>
            <a:spLocks noGrp="1"/>
          </p:cNvSpPr>
          <p:nvPr>
            <p:ph idx="1"/>
          </p:nvPr>
        </p:nvSpPr>
        <p:spPr/>
        <p:txBody>
          <a:bodyPr>
            <a:normAutofit fontScale="92500" lnSpcReduction="10000"/>
          </a:bodyPr>
          <a:lstStyle/>
          <a:p>
            <a:r>
              <a:rPr lang="en-US" dirty="0"/>
              <a:t>(a) In General.—A local educational agency receiving funds under sections 18002 or 18003 of this title shall provide equitable services in the same manner as provided under section 1117 of the ESEA of 1965 to students and teachers in non-public schools, as determined in consultation with representatives of non-public schools.</a:t>
            </a:r>
          </a:p>
          <a:p>
            <a:pPr marL="0" indent="0">
              <a:buNone/>
            </a:pPr>
            <a:r>
              <a:rPr lang="en-US" dirty="0"/>
              <a:t> </a:t>
            </a:r>
          </a:p>
          <a:p>
            <a:r>
              <a:rPr lang="en-US" dirty="0"/>
              <a:t>(b) Public Control of Funds.—The control of funds for the services and assistance provided to a non-public school under subsection (a), and title to materials, equipment, and property purchased with such funds, shall be in a public agency, and a public agency shall administer such funds, materials, equipment, and property and shall provide such services (or may contract for the provision of such services with a public or private entity). </a:t>
            </a:r>
          </a:p>
          <a:p>
            <a:endParaRPr lang="en-US" dirty="0"/>
          </a:p>
        </p:txBody>
      </p:sp>
      <p:sp>
        <p:nvSpPr>
          <p:cNvPr id="4" name="Title 3">
            <a:extLst>
              <a:ext uri="{FF2B5EF4-FFF2-40B4-BE49-F238E27FC236}">
                <a16:creationId xmlns:a16="http://schemas.microsoft.com/office/drawing/2014/main" id="{23420173-0BDE-4913-8029-13893DB49EEE}"/>
              </a:ext>
            </a:extLst>
          </p:cNvPr>
          <p:cNvSpPr>
            <a:spLocks noGrp="1"/>
          </p:cNvSpPr>
          <p:nvPr>
            <p:ph type="title"/>
          </p:nvPr>
        </p:nvSpPr>
        <p:spPr/>
        <p:txBody>
          <a:bodyPr/>
          <a:lstStyle/>
          <a:p>
            <a:r>
              <a:rPr lang="en-US" dirty="0"/>
              <a:t>Section 18005</a:t>
            </a:r>
          </a:p>
        </p:txBody>
      </p:sp>
    </p:spTree>
    <p:extLst>
      <p:ext uri="{BB962C8B-B14F-4D97-AF65-F5344CB8AC3E}">
        <p14:creationId xmlns:p14="http://schemas.microsoft.com/office/powerpoint/2010/main" val="29233767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789B60B-75BA-4218-BBCD-5564FC51D340}"/>
              </a:ext>
            </a:extLst>
          </p:cNvPr>
          <p:cNvSpPr>
            <a:spLocks noGrp="1"/>
          </p:cNvSpPr>
          <p:nvPr>
            <p:ph idx="1"/>
          </p:nvPr>
        </p:nvSpPr>
        <p:spPr/>
        <p:txBody>
          <a:bodyPr>
            <a:normAutofit fontScale="85000" lnSpcReduction="20000"/>
          </a:bodyPr>
          <a:lstStyle/>
          <a:p>
            <a:pPr fontAlgn="base"/>
            <a:r>
              <a:rPr lang="en-US"/>
              <a:t>(c)</a:t>
            </a:r>
            <a:r>
              <a:rPr lang="en-US" dirty="0"/>
              <a:t> </a:t>
            </a:r>
            <a:r>
              <a:rPr lang="en-US" i="1" dirty="0"/>
              <a:t>Consultation.</a:t>
            </a:r>
            <a:r>
              <a:rPr lang="en-US"/>
              <a:t> </a:t>
            </a:r>
          </a:p>
          <a:p>
            <a:pPr fontAlgn="base"/>
            <a:r>
              <a:rPr lang="en-US"/>
              <a:t>(</a:t>
            </a:r>
            <a:r>
              <a:rPr lang="en-US" dirty="0"/>
              <a:t>1) An LEA must promptly consult with representatives of non-public elementary and secondary schools during the design and development of the LEA's plans to spend funds from a CARES Act program and before the LEA makes any decision affecting the opportunities of students and teachers in non-public schools to benefit from those funds. As provided in section 1117(b)(1) of the ESEA, the LEA and non-public school officials shall both have the goal of reaching timely agreement on how to provide equitable and effective programs for non-public school students and teachers.</a:t>
            </a:r>
          </a:p>
          <a:p>
            <a:pPr fontAlgn="base"/>
            <a:r>
              <a:rPr lang="en-US" dirty="0"/>
              <a:t>(2) Consultation must occur in accordance with section 1117(b) of the ESEA, except to the extent inconsistent with the CARES Act and this section, such as section 1117(b)(1)(E) and (J)(ii).</a:t>
            </a:r>
          </a:p>
          <a:p>
            <a:br>
              <a:rPr lang="en-US" dirty="0"/>
            </a:br>
            <a:endParaRPr lang="en-US" dirty="0"/>
          </a:p>
        </p:txBody>
      </p:sp>
      <p:sp>
        <p:nvSpPr>
          <p:cNvPr id="3" name="Title 2">
            <a:extLst>
              <a:ext uri="{FF2B5EF4-FFF2-40B4-BE49-F238E27FC236}">
                <a16:creationId xmlns:a16="http://schemas.microsoft.com/office/drawing/2014/main" id="{FE3558A0-6C37-404F-A2C2-B96562C59246}"/>
              </a:ext>
            </a:extLst>
          </p:cNvPr>
          <p:cNvSpPr>
            <a:spLocks noGrp="1"/>
          </p:cNvSpPr>
          <p:nvPr>
            <p:ph type="title"/>
          </p:nvPr>
        </p:nvSpPr>
        <p:spPr/>
        <p:txBody>
          <a:bodyPr/>
          <a:lstStyle/>
          <a:p>
            <a:r>
              <a:rPr lang="en-US" dirty="0"/>
              <a:t>Section 18005 cont.</a:t>
            </a:r>
          </a:p>
        </p:txBody>
      </p:sp>
    </p:spTree>
    <p:extLst>
      <p:ext uri="{BB962C8B-B14F-4D97-AF65-F5344CB8AC3E}">
        <p14:creationId xmlns:p14="http://schemas.microsoft.com/office/powerpoint/2010/main" val="11753950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B72C23E-9659-4571-B354-93DE341A0502}"/>
              </a:ext>
            </a:extLst>
          </p:cNvPr>
          <p:cNvSpPr>
            <a:spLocks noGrp="1"/>
          </p:cNvSpPr>
          <p:nvPr>
            <p:ph idx="1"/>
          </p:nvPr>
        </p:nvSpPr>
        <p:spPr/>
        <p:txBody>
          <a:bodyPr/>
          <a:lstStyle/>
          <a:p>
            <a:r>
              <a:rPr lang="en-US" dirty="0"/>
              <a:t>On July 1, 2020, the U.S. Department of Education published Interim Final Rule (IFR) 34 CFR 76.665 regarding equitable services under the Coronavirus Aid, Relief, and Economic Security (CARES) Act. On September 4, 2020, in </a:t>
            </a:r>
            <a:r>
              <a:rPr lang="en-US" i="1" dirty="0"/>
              <a:t>NAACP v. DeVos</a:t>
            </a:r>
            <a:r>
              <a:rPr lang="en-US" dirty="0"/>
              <a:t>, the U.S. District Court for the District of Columbia issued an </a:t>
            </a:r>
            <a:r>
              <a:rPr lang="en-US" u="sng" dirty="0">
                <a:hlinkClick r:id="rId2"/>
              </a:rPr>
              <a:t>opinion</a:t>
            </a:r>
            <a:r>
              <a:rPr lang="en-US" dirty="0"/>
              <a:t> and an </a:t>
            </a:r>
            <a:r>
              <a:rPr lang="en-US" u="sng" dirty="0">
                <a:hlinkClick r:id="rId3"/>
              </a:rPr>
              <a:t>order</a:t>
            </a:r>
            <a:r>
              <a:rPr lang="en-US" dirty="0"/>
              <a:t> vacating the IFR. Accordingly, the IFR is no longer in effect.</a:t>
            </a:r>
          </a:p>
          <a:p>
            <a:endParaRPr lang="en-US" dirty="0"/>
          </a:p>
        </p:txBody>
      </p:sp>
      <p:sp>
        <p:nvSpPr>
          <p:cNvPr id="3" name="Title 2">
            <a:extLst>
              <a:ext uri="{FF2B5EF4-FFF2-40B4-BE49-F238E27FC236}">
                <a16:creationId xmlns:a16="http://schemas.microsoft.com/office/drawing/2014/main" id="{8D0793D2-4722-4B71-9838-22859BD73A87}"/>
              </a:ext>
            </a:extLst>
          </p:cNvPr>
          <p:cNvSpPr>
            <a:spLocks noGrp="1"/>
          </p:cNvSpPr>
          <p:nvPr>
            <p:ph type="title"/>
          </p:nvPr>
        </p:nvSpPr>
        <p:spPr/>
        <p:txBody>
          <a:bodyPr/>
          <a:lstStyle/>
          <a:p>
            <a:r>
              <a:rPr lang="en-US" dirty="0"/>
              <a:t>Court Opinion and Order</a:t>
            </a:r>
          </a:p>
        </p:txBody>
      </p:sp>
    </p:spTree>
    <p:extLst>
      <p:ext uri="{BB962C8B-B14F-4D97-AF65-F5344CB8AC3E}">
        <p14:creationId xmlns:p14="http://schemas.microsoft.com/office/powerpoint/2010/main" val="13696366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476B54D-9177-48BF-A5AC-D11AB516CE6D}"/>
              </a:ext>
            </a:extLst>
          </p:cNvPr>
          <p:cNvSpPr>
            <a:spLocks noGrp="1"/>
          </p:cNvSpPr>
          <p:nvPr>
            <p:ph idx="1"/>
          </p:nvPr>
        </p:nvSpPr>
        <p:spPr/>
        <p:txBody>
          <a:bodyPr/>
          <a:lstStyle/>
          <a:p>
            <a:pPr lvl="0"/>
            <a:r>
              <a:rPr lang="en-US" dirty="0"/>
              <a:t>Local Education Agencies (LEAs) should immediately cease using the ESSER and ESSER-SPED equitable share method described in 34 CFR 76.665, and disregard prior guidance from the Kansas State Department of Education on the use of this method.</a:t>
            </a:r>
          </a:p>
          <a:p>
            <a:pPr lvl="0"/>
            <a:r>
              <a:rPr lang="en-US" dirty="0"/>
              <a:t>LEAs will use poverty data as the method outlined in section 1117 of the Elementary and Secondary Education Act (ESEA) to determine the private school proportional share of ESSER or ESSER-SPED funds to be used to provide equitable services to participating private schools.</a:t>
            </a:r>
          </a:p>
          <a:p>
            <a:endParaRPr lang="en-US" dirty="0"/>
          </a:p>
        </p:txBody>
      </p:sp>
      <p:sp>
        <p:nvSpPr>
          <p:cNvPr id="3" name="Title 2">
            <a:extLst>
              <a:ext uri="{FF2B5EF4-FFF2-40B4-BE49-F238E27FC236}">
                <a16:creationId xmlns:a16="http://schemas.microsoft.com/office/drawing/2014/main" id="{CF93436C-301A-485F-BE0C-FDA87F60CEE7}"/>
              </a:ext>
            </a:extLst>
          </p:cNvPr>
          <p:cNvSpPr>
            <a:spLocks noGrp="1"/>
          </p:cNvSpPr>
          <p:nvPr>
            <p:ph type="title"/>
          </p:nvPr>
        </p:nvSpPr>
        <p:spPr/>
        <p:txBody>
          <a:bodyPr/>
          <a:lstStyle/>
          <a:p>
            <a:r>
              <a:rPr lang="en-US" dirty="0"/>
              <a:t>What does this mean?</a:t>
            </a:r>
          </a:p>
        </p:txBody>
      </p:sp>
    </p:spTree>
    <p:extLst>
      <p:ext uri="{BB962C8B-B14F-4D97-AF65-F5344CB8AC3E}">
        <p14:creationId xmlns:p14="http://schemas.microsoft.com/office/powerpoint/2010/main" val="10766278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B112FA2-EBB4-4EB8-A8CE-245328F7F45E}"/>
              </a:ext>
            </a:extLst>
          </p:cNvPr>
          <p:cNvSpPr>
            <a:spLocks noGrp="1"/>
          </p:cNvSpPr>
          <p:nvPr>
            <p:ph idx="1"/>
          </p:nvPr>
        </p:nvSpPr>
        <p:spPr/>
        <p:txBody>
          <a:bodyPr/>
          <a:lstStyle/>
          <a:p>
            <a:pPr lvl="0"/>
            <a:r>
              <a:rPr lang="en-US" dirty="0"/>
              <a:t>Neither public, nor private schools will be penalized for providing services in accordance with the now vacated US Department of Education regulations and guidance, while they were in effect.  But all entities should retain documentation related to services, consultation, and any other activities provided during that period.</a:t>
            </a:r>
          </a:p>
          <a:p>
            <a:pPr lvl="0"/>
            <a:r>
              <a:rPr lang="en-US" dirty="0"/>
              <a:t>Private schools may participate in equitable ESSER and ESSER-SPED services, even if they did not participate in Title I or other federal equitable services.</a:t>
            </a:r>
          </a:p>
          <a:p>
            <a:endParaRPr lang="en-US" dirty="0"/>
          </a:p>
        </p:txBody>
      </p:sp>
      <p:sp>
        <p:nvSpPr>
          <p:cNvPr id="3" name="Title 2">
            <a:extLst>
              <a:ext uri="{FF2B5EF4-FFF2-40B4-BE49-F238E27FC236}">
                <a16:creationId xmlns:a16="http://schemas.microsoft.com/office/drawing/2014/main" id="{9AA9B8BD-2154-4679-9E30-7EF934D8BCCD}"/>
              </a:ext>
            </a:extLst>
          </p:cNvPr>
          <p:cNvSpPr>
            <a:spLocks noGrp="1"/>
          </p:cNvSpPr>
          <p:nvPr>
            <p:ph type="title"/>
          </p:nvPr>
        </p:nvSpPr>
        <p:spPr/>
        <p:txBody>
          <a:bodyPr/>
          <a:lstStyle/>
          <a:p>
            <a:r>
              <a:rPr lang="en-US" dirty="0"/>
              <a:t>What does this mean? (cont.)</a:t>
            </a:r>
          </a:p>
        </p:txBody>
      </p:sp>
    </p:spTree>
    <p:extLst>
      <p:ext uri="{BB962C8B-B14F-4D97-AF65-F5344CB8AC3E}">
        <p14:creationId xmlns:p14="http://schemas.microsoft.com/office/powerpoint/2010/main" val="18058687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204ADC8-25C3-4754-84F6-2AA77420163C}"/>
              </a:ext>
            </a:extLst>
          </p:cNvPr>
          <p:cNvSpPr>
            <a:spLocks noGrp="1"/>
          </p:cNvSpPr>
          <p:nvPr>
            <p:ph idx="1"/>
          </p:nvPr>
        </p:nvSpPr>
        <p:spPr/>
        <p:txBody>
          <a:bodyPr/>
          <a:lstStyle/>
          <a:p>
            <a:pPr lvl="0"/>
            <a:r>
              <a:rPr lang="en-US" dirty="0"/>
              <a:t>Private schools that already received services, but no longer wish to participate, or that received more benefit than they were entitled to under ESEA 1117 will have services discontinued, and will remit public property back to the public school, as necessary.</a:t>
            </a:r>
          </a:p>
          <a:p>
            <a:pPr lvl="0"/>
            <a:r>
              <a:rPr lang="en-US" dirty="0"/>
              <a:t>Private schools that are no longer participating, or that received more benefit than they were entitled do not need to reimburse the public schools.</a:t>
            </a:r>
          </a:p>
          <a:p>
            <a:endParaRPr lang="en-US" dirty="0"/>
          </a:p>
        </p:txBody>
      </p:sp>
      <p:sp>
        <p:nvSpPr>
          <p:cNvPr id="3" name="Title 2">
            <a:extLst>
              <a:ext uri="{FF2B5EF4-FFF2-40B4-BE49-F238E27FC236}">
                <a16:creationId xmlns:a16="http://schemas.microsoft.com/office/drawing/2014/main" id="{C4309634-F6AD-4EB9-B555-00418722DBCF}"/>
              </a:ext>
            </a:extLst>
          </p:cNvPr>
          <p:cNvSpPr>
            <a:spLocks noGrp="1"/>
          </p:cNvSpPr>
          <p:nvPr>
            <p:ph type="title"/>
          </p:nvPr>
        </p:nvSpPr>
        <p:spPr/>
        <p:txBody>
          <a:bodyPr/>
          <a:lstStyle/>
          <a:p>
            <a:r>
              <a:rPr lang="en-US" dirty="0"/>
              <a:t>What does this mean? (cont.)</a:t>
            </a:r>
          </a:p>
        </p:txBody>
      </p:sp>
    </p:spTree>
    <p:extLst>
      <p:ext uri="{BB962C8B-B14F-4D97-AF65-F5344CB8AC3E}">
        <p14:creationId xmlns:p14="http://schemas.microsoft.com/office/powerpoint/2010/main" val="36687803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ADAF55E-09C8-4F95-8E04-BC1ADE484462}"/>
              </a:ext>
            </a:extLst>
          </p:cNvPr>
          <p:cNvSpPr>
            <a:spLocks noGrp="1"/>
          </p:cNvSpPr>
          <p:nvPr>
            <p:ph idx="1"/>
          </p:nvPr>
        </p:nvSpPr>
        <p:spPr/>
        <p:txBody>
          <a:bodyPr/>
          <a:lstStyle/>
          <a:p>
            <a:r>
              <a:rPr lang="en-US" dirty="0"/>
              <a:t>Public schools cannot reduce the amount of equitable services for a private school below what the private school is entitled to under the ESEA 1117 method, even if the public school provided an “excess” of services to other private schools during the time that the regulation 34 CFR 76.665 was in effect.</a:t>
            </a:r>
          </a:p>
          <a:p>
            <a:pPr marL="0" indent="0">
              <a:buNone/>
            </a:pPr>
            <a:endParaRPr lang="en-US" dirty="0"/>
          </a:p>
        </p:txBody>
      </p:sp>
      <p:sp>
        <p:nvSpPr>
          <p:cNvPr id="3" name="Title 2">
            <a:extLst>
              <a:ext uri="{FF2B5EF4-FFF2-40B4-BE49-F238E27FC236}">
                <a16:creationId xmlns:a16="http://schemas.microsoft.com/office/drawing/2014/main" id="{83FA8651-73EC-49A6-ACC6-3ECFE2EED00C}"/>
              </a:ext>
            </a:extLst>
          </p:cNvPr>
          <p:cNvSpPr>
            <a:spLocks noGrp="1"/>
          </p:cNvSpPr>
          <p:nvPr>
            <p:ph type="title"/>
          </p:nvPr>
        </p:nvSpPr>
        <p:spPr/>
        <p:txBody>
          <a:bodyPr/>
          <a:lstStyle/>
          <a:p>
            <a:r>
              <a:rPr lang="en-US" dirty="0"/>
              <a:t>What does this mean? (cont.)</a:t>
            </a:r>
          </a:p>
        </p:txBody>
      </p:sp>
    </p:spTree>
    <p:extLst>
      <p:ext uri="{BB962C8B-B14F-4D97-AF65-F5344CB8AC3E}">
        <p14:creationId xmlns:p14="http://schemas.microsoft.com/office/powerpoint/2010/main" val="29640917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12771B2-892A-4FAF-8C0C-039363B93ADA}"/>
              </a:ext>
            </a:extLst>
          </p:cNvPr>
          <p:cNvSpPr>
            <a:spLocks noGrp="1"/>
          </p:cNvSpPr>
          <p:nvPr>
            <p:ph type="title"/>
          </p:nvPr>
        </p:nvSpPr>
        <p:spPr/>
        <p:txBody>
          <a:bodyPr/>
          <a:lstStyle/>
          <a:p>
            <a:r>
              <a:rPr lang="en-US" dirty="0"/>
              <a:t>What is ESSER?</a:t>
            </a:r>
          </a:p>
        </p:txBody>
      </p:sp>
      <p:sp>
        <p:nvSpPr>
          <p:cNvPr id="9" name="Text Placeholder 8">
            <a:extLst>
              <a:ext uri="{FF2B5EF4-FFF2-40B4-BE49-F238E27FC236}">
                <a16:creationId xmlns:a16="http://schemas.microsoft.com/office/drawing/2014/main" id="{9BE171D2-2072-40C7-82B9-59EAEB3B8EBD}"/>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65393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F9D37FD-4F83-4D30-8E07-C522E8AE1C78}"/>
              </a:ext>
            </a:extLst>
          </p:cNvPr>
          <p:cNvSpPr>
            <a:spLocks noGrp="1"/>
          </p:cNvSpPr>
          <p:nvPr>
            <p:ph idx="1"/>
          </p:nvPr>
        </p:nvSpPr>
        <p:spPr/>
        <p:txBody>
          <a:bodyPr/>
          <a:lstStyle/>
          <a:p>
            <a:r>
              <a:rPr lang="en-US" dirty="0"/>
              <a:t>The number of children, ages 5 through 17, who attend each non-public school in the LEA that will participate under a CARES Act program and are from low-income families compared to the total number of children, ages 5 through 17, who are from low-income families in both public elementary and secondary schools and participating non-public elementary and secondary schools in the LEA.</a:t>
            </a:r>
          </a:p>
        </p:txBody>
      </p:sp>
      <p:sp>
        <p:nvSpPr>
          <p:cNvPr id="3" name="Title 2">
            <a:extLst>
              <a:ext uri="{FF2B5EF4-FFF2-40B4-BE49-F238E27FC236}">
                <a16:creationId xmlns:a16="http://schemas.microsoft.com/office/drawing/2014/main" id="{190B8DD0-B162-4028-BCB5-E642568878DA}"/>
              </a:ext>
            </a:extLst>
          </p:cNvPr>
          <p:cNvSpPr>
            <a:spLocks noGrp="1"/>
          </p:cNvSpPr>
          <p:nvPr>
            <p:ph type="title"/>
          </p:nvPr>
        </p:nvSpPr>
        <p:spPr/>
        <p:txBody>
          <a:bodyPr/>
          <a:lstStyle/>
          <a:p>
            <a:r>
              <a:rPr lang="en-US" dirty="0"/>
              <a:t>How do I calculate proportional share?</a:t>
            </a:r>
          </a:p>
        </p:txBody>
      </p:sp>
    </p:spTree>
    <p:extLst>
      <p:ext uri="{BB962C8B-B14F-4D97-AF65-F5344CB8AC3E}">
        <p14:creationId xmlns:p14="http://schemas.microsoft.com/office/powerpoint/2010/main" val="14525224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FB4F7BD-BB4F-4DE2-9994-F0963D9844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7250" y="1540886"/>
            <a:ext cx="2857500" cy="2857500"/>
          </a:xfrm>
          <a:prstGeom prst="rect">
            <a:avLst/>
          </a:prstGeom>
        </p:spPr>
      </p:pic>
      <p:sp>
        <p:nvSpPr>
          <p:cNvPr id="2" name="Content Placeholder 1">
            <a:extLst>
              <a:ext uri="{FF2B5EF4-FFF2-40B4-BE49-F238E27FC236}">
                <a16:creationId xmlns:a16="http://schemas.microsoft.com/office/drawing/2014/main" id="{C2BB7461-F41F-41E8-BF51-9C473502625F}"/>
              </a:ext>
            </a:extLst>
          </p:cNvPr>
          <p:cNvSpPr>
            <a:spLocks noGrp="1"/>
          </p:cNvSpPr>
          <p:nvPr>
            <p:ph idx="1"/>
          </p:nvPr>
        </p:nvSpPr>
        <p:spPr/>
        <p:txBody>
          <a:bodyPr>
            <a:normAutofit fontScale="92500" lnSpcReduction="10000"/>
          </a:bodyPr>
          <a:lstStyle/>
          <a:p>
            <a:endParaRPr lang="en-US" dirty="0">
              <a:hlinkClick r:id="rId4"/>
            </a:endParaRPr>
          </a:p>
          <a:p>
            <a:endParaRPr lang="en-US" dirty="0">
              <a:hlinkClick r:id="rId4"/>
            </a:endParaRPr>
          </a:p>
          <a:p>
            <a:endParaRPr lang="en-US" dirty="0">
              <a:hlinkClick r:id="rId4"/>
            </a:endParaRPr>
          </a:p>
          <a:p>
            <a:endParaRPr lang="en-US" dirty="0">
              <a:hlinkClick r:id="rId4"/>
            </a:endParaRPr>
          </a:p>
          <a:p>
            <a:endParaRPr lang="en-US" dirty="0">
              <a:hlinkClick r:id="rId4"/>
            </a:endParaRPr>
          </a:p>
          <a:p>
            <a:endParaRPr lang="en-US" dirty="0">
              <a:hlinkClick r:id="rId4"/>
            </a:endParaRPr>
          </a:p>
          <a:p>
            <a:pPr marL="0" indent="0" algn="ctr">
              <a:buNone/>
            </a:pPr>
            <a:r>
              <a:rPr lang="en-US" dirty="0">
                <a:hlinkClick r:id="rId4"/>
              </a:rPr>
              <a:t>https://www.ksde.org/Default.aspx?tabid=564#esser</a:t>
            </a:r>
            <a:endParaRPr lang="en-US" dirty="0"/>
          </a:p>
          <a:p>
            <a:pPr marL="0" indent="0" algn="ctr">
              <a:buNone/>
            </a:pPr>
            <a:endParaRPr lang="en-US" dirty="0"/>
          </a:p>
          <a:p>
            <a:pPr marL="0" indent="0" algn="ctr">
              <a:buNone/>
            </a:pPr>
            <a:r>
              <a:rPr lang="en-US" b="1" dirty="0"/>
              <a:t>Details on the ESSER funds, including application, allowable uses, and other requirements will continue to be posted to the KSDE website.</a:t>
            </a:r>
            <a:endParaRPr lang="en-US" dirty="0"/>
          </a:p>
          <a:p>
            <a:endParaRPr lang="en-US" dirty="0"/>
          </a:p>
        </p:txBody>
      </p:sp>
      <p:sp>
        <p:nvSpPr>
          <p:cNvPr id="3" name="Title 2">
            <a:extLst>
              <a:ext uri="{FF2B5EF4-FFF2-40B4-BE49-F238E27FC236}">
                <a16:creationId xmlns:a16="http://schemas.microsoft.com/office/drawing/2014/main" id="{E54295DB-5E23-4C70-8635-2A8E277DCFC7}"/>
              </a:ext>
            </a:extLst>
          </p:cNvPr>
          <p:cNvSpPr>
            <a:spLocks noGrp="1"/>
          </p:cNvSpPr>
          <p:nvPr>
            <p:ph type="title"/>
          </p:nvPr>
        </p:nvSpPr>
        <p:spPr/>
        <p:txBody>
          <a:bodyPr/>
          <a:lstStyle/>
          <a:p>
            <a:r>
              <a:rPr lang="en-US" dirty="0"/>
              <a:t>ESSER and ESSER-SPED Resources:</a:t>
            </a:r>
          </a:p>
        </p:txBody>
      </p:sp>
    </p:spTree>
    <p:extLst>
      <p:ext uri="{BB962C8B-B14F-4D97-AF65-F5344CB8AC3E}">
        <p14:creationId xmlns:p14="http://schemas.microsoft.com/office/powerpoint/2010/main" val="18638102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5F6F58-03F6-412A-9DB9-410457B38E7C}"/>
              </a:ext>
            </a:extLst>
          </p:cNvPr>
          <p:cNvSpPr>
            <a:spLocks noGrp="1"/>
          </p:cNvSpPr>
          <p:nvPr>
            <p:ph type="title"/>
          </p:nvPr>
        </p:nvSpPr>
        <p:spPr/>
        <p:txBody>
          <a:bodyPr/>
          <a:lstStyle/>
          <a:p>
            <a:r>
              <a:rPr lang="en-US" dirty="0"/>
              <a:t>Questions?</a:t>
            </a:r>
          </a:p>
        </p:txBody>
      </p:sp>
      <p:sp>
        <p:nvSpPr>
          <p:cNvPr id="5" name="Text Placeholder 4">
            <a:extLst>
              <a:ext uri="{FF2B5EF4-FFF2-40B4-BE49-F238E27FC236}">
                <a16:creationId xmlns:a16="http://schemas.microsoft.com/office/drawing/2014/main" id="{B159E41A-92A3-48A1-8BBF-0352113D765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7231399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324788" y="3168073"/>
            <a:ext cx="9507767" cy="2354046"/>
          </a:xfrm>
          <a:ln>
            <a:noFill/>
          </a:ln>
        </p:spPr>
        <p:txBody>
          <a:bodyPr numCol="3"/>
          <a:lstStyle/>
          <a:p>
            <a:pPr lvl="1"/>
            <a:r>
              <a:rPr lang="en-US" dirty="0"/>
              <a:t>Doug Boline</a:t>
            </a:r>
            <a:br>
              <a:rPr lang="en-US" dirty="0"/>
            </a:br>
            <a:r>
              <a:rPr lang="en-US" dirty="0"/>
              <a:t>Assistant Director</a:t>
            </a:r>
          </a:p>
          <a:p>
            <a:pPr lvl="1">
              <a:spcBef>
                <a:spcPts val="0"/>
              </a:spcBef>
            </a:pPr>
            <a:r>
              <a:rPr lang="en-US" dirty="0"/>
              <a:t>Special Education and Title Services</a:t>
            </a:r>
            <a:br>
              <a:rPr lang="en-US" dirty="0"/>
            </a:br>
            <a:r>
              <a:rPr lang="en-US" dirty="0"/>
              <a:t>(785) 296-2600</a:t>
            </a:r>
            <a:br>
              <a:rPr lang="en-US" dirty="0"/>
            </a:br>
            <a:r>
              <a:rPr lang="en-US" dirty="0">
                <a:hlinkClick r:id="rId2"/>
              </a:rPr>
              <a:t>dboline@ksde.org</a:t>
            </a:r>
            <a:endParaRPr lang="en-US" dirty="0"/>
          </a:p>
          <a:p>
            <a:pPr lvl="1">
              <a:buClr>
                <a:srgbClr val="FFA400"/>
              </a:buClr>
            </a:pPr>
            <a:endParaRPr lang="en-US" dirty="0">
              <a:solidFill>
                <a:srgbClr val="12284C"/>
              </a:solidFill>
            </a:endParaRPr>
          </a:p>
          <a:p>
            <a:pPr lvl="1">
              <a:buClr>
                <a:srgbClr val="FFA400"/>
              </a:buClr>
            </a:pPr>
            <a:r>
              <a:rPr lang="en-US" dirty="0">
                <a:solidFill>
                  <a:srgbClr val="12284C"/>
                </a:solidFill>
              </a:rPr>
              <a:t>Tate Toedman</a:t>
            </a:r>
            <a:br>
              <a:rPr lang="en-US" dirty="0">
                <a:solidFill>
                  <a:srgbClr val="12284C"/>
                </a:solidFill>
              </a:rPr>
            </a:br>
            <a:r>
              <a:rPr lang="en-US" dirty="0">
                <a:solidFill>
                  <a:srgbClr val="12284C"/>
                </a:solidFill>
              </a:rPr>
              <a:t>Assistant Director</a:t>
            </a:r>
          </a:p>
          <a:p>
            <a:pPr lvl="1">
              <a:spcBef>
                <a:spcPts val="0"/>
              </a:spcBef>
              <a:buClr>
                <a:srgbClr val="FFA400"/>
              </a:buClr>
            </a:pPr>
            <a:r>
              <a:rPr lang="en-US" dirty="0">
                <a:solidFill>
                  <a:srgbClr val="12284C"/>
                </a:solidFill>
              </a:rPr>
              <a:t>Special Education and Title Services</a:t>
            </a:r>
            <a:br>
              <a:rPr lang="en-US" dirty="0">
                <a:solidFill>
                  <a:srgbClr val="12284C"/>
                </a:solidFill>
              </a:rPr>
            </a:br>
            <a:r>
              <a:rPr lang="en-US" dirty="0">
                <a:solidFill>
                  <a:srgbClr val="12284C"/>
                </a:solidFill>
              </a:rPr>
              <a:t>(785) 296-6714</a:t>
            </a:r>
            <a:br>
              <a:rPr lang="en-US" dirty="0">
                <a:solidFill>
                  <a:srgbClr val="12284C"/>
                </a:solidFill>
              </a:rPr>
            </a:br>
            <a:r>
              <a:rPr lang="en-US" dirty="0">
                <a:solidFill>
                  <a:srgbClr val="12284C"/>
                </a:solidFill>
                <a:hlinkClick r:id="rId3"/>
              </a:rPr>
              <a:t>ttoedman@ksde.org</a:t>
            </a:r>
            <a:endParaRPr lang="en-US" dirty="0"/>
          </a:p>
          <a:p>
            <a:pPr lvl="1">
              <a:buClr>
                <a:srgbClr val="FFA400"/>
              </a:buClr>
            </a:pPr>
            <a:endParaRPr lang="en-US" dirty="0">
              <a:solidFill>
                <a:srgbClr val="12284C"/>
              </a:solidFill>
            </a:endParaRPr>
          </a:p>
          <a:p>
            <a:pPr lvl="1">
              <a:buClr>
                <a:srgbClr val="FFA400"/>
              </a:buClr>
            </a:pPr>
            <a:r>
              <a:rPr lang="en-US" dirty="0">
                <a:solidFill>
                  <a:srgbClr val="12284C"/>
                </a:solidFill>
              </a:rPr>
              <a:t>Dean Zajic</a:t>
            </a:r>
            <a:br>
              <a:rPr lang="en-US" dirty="0">
                <a:solidFill>
                  <a:srgbClr val="12284C"/>
                </a:solidFill>
              </a:rPr>
            </a:br>
            <a:r>
              <a:rPr lang="en-US" dirty="0">
                <a:solidFill>
                  <a:srgbClr val="12284C"/>
                </a:solidFill>
              </a:rPr>
              <a:t>Coordinator</a:t>
            </a:r>
          </a:p>
          <a:p>
            <a:pPr lvl="1">
              <a:spcBef>
                <a:spcPts val="0"/>
              </a:spcBef>
              <a:buClr>
                <a:srgbClr val="FFA400"/>
              </a:buClr>
            </a:pPr>
            <a:r>
              <a:rPr lang="en-US" dirty="0">
                <a:solidFill>
                  <a:srgbClr val="12284C"/>
                </a:solidFill>
              </a:rPr>
              <a:t>Special Education and Title Services</a:t>
            </a:r>
            <a:br>
              <a:rPr lang="en-US" dirty="0">
                <a:solidFill>
                  <a:srgbClr val="12284C"/>
                </a:solidFill>
              </a:rPr>
            </a:br>
            <a:r>
              <a:rPr lang="en-US" dirty="0">
                <a:solidFill>
                  <a:srgbClr val="12284C"/>
                </a:solidFill>
              </a:rPr>
              <a:t>(785) 296-2425</a:t>
            </a:r>
            <a:br>
              <a:rPr lang="en-US" dirty="0">
                <a:solidFill>
                  <a:srgbClr val="12284C"/>
                </a:solidFill>
              </a:rPr>
            </a:br>
            <a:r>
              <a:rPr lang="en-US" dirty="0">
                <a:solidFill>
                  <a:srgbClr val="12284C"/>
                </a:solidFill>
                <a:hlinkClick r:id="rId4"/>
              </a:rPr>
              <a:t>dzajic@ksde.org</a:t>
            </a:r>
            <a:endParaRPr lang="en-US" dirty="0">
              <a:solidFill>
                <a:srgbClr val="12284C"/>
              </a:solidFill>
            </a:endParaRPr>
          </a:p>
        </p:txBody>
      </p:sp>
    </p:spTree>
    <p:extLst>
      <p:ext uri="{BB962C8B-B14F-4D97-AF65-F5344CB8AC3E}">
        <p14:creationId xmlns:p14="http://schemas.microsoft.com/office/powerpoint/2010/main" val="1334721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FDC4556-DE86-403F-AAA9-63945965D4A1}"/>
              </a:ext>
            </a:extLst>
          </p:cNvPr>
          <p:cNvSpPr>
            <a:spLocks noGrp="1"/>
          </p:cNvSpPr>
          <p:nvPr>
            <p:ph idx="1"/>
          </p:nvPr>
        </p:nvSpPr>
        <p:spPr/>
        <p:txBody>
          <a:bodyPr/>
          <a:lstStyle/>
          <a:p>
            <a:r>
              <a:rPr lang="en-US" dirty="0"/>
              <a:t>The Coronavirus Aid, Relief, and Economic Security (CARES) Act was enacted on March 27, 2020, and included Elementary and Secondary School Emergency Relief (ESSER) Funds for K-12 schools.  These ESSER grants will provide school districts with emergency relief funds to address the impact COVID-19 has had on elementary and secondary schools.</a:t>
            </a:r>
          </a:p>
          <a:p>
            <a:endParaRPr lang="en-US" dirty="0"/>
          </a:p>
        </p:txBody>
      </p:sp>
      <p:sp>
        <p:nvSpPr>
          <p:cNvPr id="4" name="Title 3">
            <a:extLst>
              <a:ext uri="{FF2B5EF4-FFF2-40B4-BE49-F238E27FC236}">
                <a16:creationId xmlns:a16="http://schemas.microsoft.com/office/drawing/2014/main" id="{888A0168-EF6A-4EBB-A43E-8B98551AF708}"/>
              </a:ext>
            </a:extLst>
          </p:cNvPr>
          <p:cNvSpPr>
            <a:spLocks noGrp="1"/>
          </p:cNvSpPr>
          <p:nvPr>
            <p:ph type="title"/>
          </p:nvPr>
        </p:nvSpPr>
        <p:spPr/>
        <p:txBody>
          <a:bodyPr/>
          <a:lstStyle/>
          <a:p>
            <a:r>
              <a:rPr lang="en-US" dirty="0"/>
              <a:t>What is ESSER?</a:t>
            </a:r>
          </a:p>
        </p:txBody>
      </p:sp>
    </p:spTree>
    <p:extLst>
      <p:ext uri="{BB962C8B-B14F-4D97-AF65-F5344CB8AC3E}">
        <p14:creationId xmlns:p14="http://schemas.microsoft.com/office/powerpoint/2010/main" val="2587262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CF4C095-D9C7-4524-9249-5A37FD9D13F7}"/>
              </a:ext>
            </a:extLst>
          </p:cNvPr>
          <p:cNvSpPr>
            <a:spLocks noGrp="1"/>
          </p:cNvSpPr>
          <p:nvPr>
            <p:ph idx="1"/>
          </p:nvPr>
        </p:nvSpPr>
        <p:spPr/>
        <p:txBody>
          <a:bodyPr/>
          <a:lstStyle/>
          <a:p>
            <a:r>
              <a:rPr lang="en-US" dirty="0"/>
              <a:t>All Kansas school districts are eligible to receive this grant and funds will be distributed to districts in the same proportion as the 2019-20 ESEA Title I funds.</a:t>
            </a:r>
          </a:p>
          <a:p>
            <a:endParaRPr lang="en-US" dirty="0"/>
          </a:p>
        </p:txBody>
      </p:sp>
      <p:sp>
        <p:nvSpPr>
          <p:cNvPr id="3" name="Title 2">
            <a:extLst>
              <a:ext uri="{FF2B5EF4-FFF2-40B4-BE49-F238E27FC236}">
                <a16:creationId xmlns:a16="http://schemas.microsoft.com/office/drawing/2014/main" id="{A48BD0E9-2A02-420F-A49B-DC3C9F4BD16F}"/>
              </a:ext>
            </a:extLst>
          </p:cNvPr>
          <p:cNvSpPr>
            <a:spLocks noGrp="1"/>
          </p:cNvSpPr>
          <p:nvPr>
            <p:ph type="title"/>
          </p:nvPr>
        </p:nvSpPr>
        <p:spPr/>
        <p:txBody>
          <a:bodyPr/>
          <a:lstStyle/>
          <a:p>
            <a:r>
              <a:rPr lang="en-US" dirty="0"/>
              <a:t>Who is eligible?</a:t>
            </a:r>
          </a:p>
        </p:txBody>
      </p:sp>
    </p:spTree>
    <p:extLst>
      <p:ext uri="{BB962C8B-B14F-4D97-AF65-F5344CB8AC3E}">
        <p14:creationId xmlns:p14="http://schemas.microsoft.com/office/powerpoint/2010/main" val="1873009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B0A83D2E-452E-4C0E-8BB8-613DEBD2CCB2}"/>
              </a:ext>
            </a:extLst>
          </p:cNvPr>
          <p:cNvGraphicFramePr>
            <a:graphicFrameLocks noGrp="1"/>
          </p:cNvGraphicFramePr>
          <p:nvPr>
            <p:ph idx="1"/>
            <p:extLst>
              <p:ext uri="{D42A27DB-BD31-4B8C-83A1-F6EECF244321}">
                <p14:modId xmlns:p14="http://schemas.microsoft.com/office/powerpoint/2010/main" val="3683068951"/>
              </p:ext>
            </p:extLst>
          </p:nvPr>
        </p:nvGraphicFramePr>
        <p:xfrm>
          <a:off x="838200" y="1644073"/>
          <a:ext cx="10515600" cy="45328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F60F71CC-0020-4B48-86B6-8FAEB8BFE369}"/>
              </a:ext>
            </a:extLst>
          </p:cNvPr>
          <p:cNvSpPr>
            <a:spLocks noGrp="1"/>
          </p:cNvSpPr>
          <p:nvPr>
            <p:ph type="title"/>
          </p:nvPr>
        </p:nvSpPr>
        <p:spPr/>
        <p:txBody>
          <a:bodyPr/>
          <a:lstStyle/>
          <a:p>
            <a:r>
              <a:rPr lang="en-US" dirty="0"/>
              <a:t>Timeline</a:t>
            </a:r>
          </a:p>
        </p:txBody>
      </p:sp>
    </p:spTree>
    <p:extLst>
      <p:ext uri="{BB962C8B-B14F-4D97-AF65-F5344CB8AC3E}">
        <p14:creationId xmlns:p14="http://schemas.microsoft.com/office/powerpoint/2010/main" val="545117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0FC13B-E985-47CA-8108-06881891F36D}"/>
              </a:ext>
            </a:extLst>
          </p:cNvPr>
          <p:cNvSpPr>
            <a:spLocks noGrp="1"/>
          </p:cNvSpPr>
          <p:nvPr>
            <p:ph type="title"/>
          </p:nvPr>
        </p:nvSpPr>
        <p:spPr/>
        <p:txBody>
          <a:bodyPr/>
          <a:lstStyle/>
          <a:p>
            <a:r>
              <a:rPr lang="en-US" dirty="0"/>
              <a:t>Uses and Conditions</a:t>
            </a:r>
          </a:p>
        </p:txBody>
      </p:sp>
      <p:sp>
        <p:nvSpPr>
          <p:cNvPr id="5" name="Text Placeholder 4">
            <a:extLst>
              <a:ext uri="{FF2B5EF4-FFF2-40B4-BE49-F238E27FC236}">
                <a16:creationId xmlns:a16="http://schemas.microsoft.com/office/drawing/2014/main" id="{363F7C24-7409-48FD-B36E-05322F5F5A0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688897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26300C2-E5DA-4D3A-B26E-09CAE2D87DDB}"/>
              </a:ext>
            </a:extLst>
          </p:cNvPr>
          <p:cNvSpPr>
            <a:spLocks noGrp="1"/>
          </p:cNvSpPr>
          <p:nvPr>
            <p:ph idx="1"/>
          </p:nvPr>
        </p:nvSpPr>
        <p:spPr/>
        <p:txBody>
          <a:bodyPr numCol="2">
            <a:normAutofit/>
          </a:bodyPr>
          <a:lstStyle/>
          <a:p>
            <a:pPr marL="174625" lvl="0" indent="-174625">
              <a:buFont typeface="+mj-lt"/>
              <a:buAutoNum type="arabicPeriod"/>
            </a:pPr>
            <a:r>
              <a:rPr lang="en-US" sz="1400" b="1" dirty="0"/>
              <a:t>Any activity authorized by the ESEA of 1965, including the Native Hawaiian Education Act and the Alaska Native Educational Equity, Support, and Assistance Act (20 U.S.C. 6301 et seq.), the Individuals with Disabilities Education Act (20 U.S.C. 1400 et seq.) (‘‘IDEA’’), the Adult Education and Family Literacy Act (20 U.S.C. 1400 et seq.), the Carl D. Perkins Career and Technical Education Act of 2006 (20 U.S.C. 2301 et seq.) (‘‘the Perkins Act’’), or subtitle B of title VII of the McKinney-Vento Homeless Assistance Act (42 U.S.C. 11431 et seq.).</a:t>
            </a:r>
          </a:p>
          <a:p>
            <a:pPr marL="174625" indent="-174625">
              <a:buFont typeface="+mj-lt"/>
              <a:buAutoNum type="arabicPeriod"/>
            </a:pPr>
            <a:endParaRPr lang="en-US" sz="1400" b="1" dirty="0"/>
          </a:p>
          <a:p>
            <a:pPr marL="174625" lvl="0" indent="-174625">
              <a:buFont typeface="+mj-lt"/>
              <a:buAutoNum type="arabicPeriod"/>
            </a:pPr>
            <a:r>
              <a:rPr lang="en-US" sz="1400" b="1" dirty="0"/>
              <a:t>Coordination of preparedness and response efforts of local educational agencies with State, local, Tribal, and territorial public health departments, and other relevant agencies, to improve coordinated responses among such entities to prevent, prepare for, and respond to coronavirus.</a:t>
            </a:r>
          </a:p>
          <a:p>
            <a:pPr marL="174625" indent="-174625">
              <a:buFont typeface="+mj-lt"/>
              <a:buAutoNum type="arabicPeriod"/>
            </a:pPr>
            <a:endParaRPr lang="en-US" sz="1400" b="1" dirty="0"/>
          </a:p>
          <a:p>
            <a:pPr marL="174625" lvl="0" indent="-174625">
              <a:buFont typeface="+mj-lt"/>
              <a:buAutoNum type="arabicPeriod"/>
            </a:pPr>
            <a:r>
              <a:rPr lang="en-US" sz="1400" b="1" dirty="0"/>
              <a:t>Providing principals and others school leaders with the resources necessary to address the needs of their individual schools.</a:t>
            </a:r>
          </a:p>
          <a:p>
            <a:pPr marL="174625" lvl="0" indent="-174625">
              <a:buFont typeface="+mj-lt"/>
              <a:buAutoNum type="arabicPeriod"/>
            </a:pPr>
            <a:r>
              <a:rPr lang="en-US" sz="1400" b="1" dirty="0"/>
              <a:t>Activities to address the unique needs of low-income children or students, children with disabilities, English learners, racial and ethnic minorities, students experiencing homelessness, and foster care youth, including how outreach and service delivery will meet the needs of each population.</a:t>
            </a:r>
          </a:p>
          <a:p>
            <a:pPr marL="174625" indent="-174625">
              <a:buFont typeface="+mj-lt"/>
              <a:buAutoNum type="arabicPeriod"/>
            </a:pPr>
            <a:endParaRPr lang="en-US" sz="1400" b="1" dirty="0"/>
          </a:p>
          <a:p>
            <a:pPr marL="174625" lvl="0" indent="-174625">
              <a:buFont typeface="+mj-lt"/>
              <a:buAutoNum type="arabicPeriod"/>
            </a:pPr>
            <a:r>
              <a:rPr lang="en-US" sz="1400" b="1" dirty="0"/>
              <a:t>Developing and implementing procedures and systems to improve the preparedness and response efforts of local educational agencies.</a:t>
            </a:r>
          </a:p>
          <a:p>
            <a:pPr marL="174625" indent="-174625">
              <a:buFont typeface="+mj-lt"/>
              <a:buAutoNum type="arabicPeriod"/>
            </a:pPr>
            <a:endParaRPr lang="en-US" sz="1400" b="1" dirty="0"/>
          </a:p>
          <a:p>
            <a:pPr marL="174625" lvl="0" indent="-174625">
              <a:buFont typeface="+mj-lt"/>
              <a:buAutoNum type="arabicPeriod"/>
            </a:pPr>
            <a:r>
              <a:rPr lang="en-US" sz="1400" b="1" dirty="0"/>
              <a:t>Training and professional development for staff of the local educational agency on sanitation and minimizing the spread of infectious diseases.</a:t>
            </a:r>
          </a:p>
        </p:txBody>
      </p:sp>
      <p:sp>
        <p:nvSpPr>
          <p:cNvPr id="3" name="Title 2">
            <a:extLst>
              <a:ext uri="{FF2B5EF4-FFF2-40B4-BE49-F238E27FC236}">
                <a16:creationId xmlns:a16="http://schemas.microsoft.com/office/drawing/2014/main" id="{4E272E1A-6816-4F21-97B7-F9FAB9A1F6DA}"/>
              </a:ext>
            </a:extLst>
          </p:cNvPr>
          <p:cNvSpPr>
            <a:spLocks noGrp="1"/>
          </p:cNvSpPr>
          <p:nvPr>
            <p:ph type="title"/>
          </p:nvPr>
        </p:nvSpPr>
        <p:spPr/>
        <p:txBody>
          <a:bodyPr/>
          <a:lstStyle/>
          <a:p>
            <a:r>
              <a:rPr lang="en-US" dirty="0"/>
              <a:t>Allowable Uses</a:t>
            </a:r>
          </a:p>
        </p:txBody>
      </p:sp>
    </p:spTree>
    <p:extLst>
      <p:ext uri="{BB962C8B-B14F-4D97-AF65-F5344CB8AC3E}">
        <p14:creationId xmlns:p14="http://schemas.microsoft.com/office/powerpoint/2010/main" val="1211166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26300C2-E5DA-4D3A-B26E-09CAE2D87DDB}"/>
              </a:ext>
            </a:extLst>
          </p:cNvPr>
          <p:cNvSpPr>
            <a:spLocks noGrp="1"/>
          </p:cNvSpPr>
          <p:nvPr>
            <p:ph idx="1"/>
          </p:nvPr>
        </p:nvSpPr>
        <p:spPr/>
        <p:txBody>
          <a:bodyPr numCol="2">
            <a:normAutofit/>
          </a:bodyPr>
          <a:lstStyle/>
          <a:p>
            <a:pPr marL="112713" lvl="0" indent="-112713">
              <a:buFont typeface="+mj-lt"/>
              <a:buAutoNum type="arabicPeriod" startAt="7"/>
            </a:pPr>
            <a:r>
              <a:rPr lang="en-US" sz="1400" b="1" dirty="0"/>
              <a:t>Purchasing supplies to sanitize and clean the facilities of a local educational agency, including buildings operated by such agency.</a:t>
            </a:r>
          </a:p>
          <a:p>
            <a:pPr marL="112713" indent="-112713">
              <a:buFont typeface="+mj-lt"/>
              <a:buAutoNum type="arabicPeriod" startAt="7"/>
            </a:pPr>
            <a:endParaRPr lang="en-US" sz="1400" b="1" dirty="0"/>
          </a:p>
          <a:p>
            <a:pPr marL="112713" lvl="0" indent="-112713">
              <a:buFont typeface="+mj-lt"/>
              <a:buAutoNum type="arabicPeriod" startAt="7"/>
            </a:pPr>
            <a:r>
              <a:rPr lang="en-US" sz="1400" b="1" dirty="0"/>
              <a:t>Planning for and coordinating during long-term closures, including for how to provide meals to eligible students, how to provide technology for online learning to all students, how to provide guidance for carrying out requirements under the Individuals with Disabilities Education Act (20 U.S.C. 1401 et seq.) and how to ensure other educational services can continue to be provided consistent with all Federal, State, and local requirements.</a:t>
            </a:r>
          </a:p>
          <a:p>
            <a:pPr marL="112713" indent="-112713">
              <a:buFont typeface="+mj-lt"/>
              <a:buAutoNum type="arabicPeriod" startAt="7"/>
            </a:pPr>
            <a:endParaRPr lang="en-US" sz="1400" b="1" dirty="0"/>
          </a:p>
          <a:p>
            <a:pPr marL="112713" lvl="0" indent="-112713">
              <a:buFont typeface="+mj-lt"/>
              <a:buAutoNum type="arabicPeriod" startAt="7"/>
            </a:pPr>
            <a:r>
              <a:rPr lang="en-US" sz="1400" b="1" dirty="0"/>
              <a:t>Purchasing educational technology (including hardware, software, and connectivity) for students who are served by the local educational agency that aids in regular and substantive educational interaction between students and their classroom instructors, including low-income students and students with disabilities, which may include assistive technology or adaptive equipment.</a:t>
            </a:r>
          </a:p>
          <a:p>
            <a:pPr marL="112713" lvl="0" indent="-112713">
              <a:buFont typeface="+mj-lt"/>
              <a:buAutoNum type="arabicPeriod" startAt="7"/>
            </a:pPr>
            <a:r>
              <a:rPr lang="en-US" sz="1400" b="1" dirty="0"/>
              <a:t>Providing mental health services and supports.</a:t>
            </a:r>
          </a:p>
          <a:p>
            <a:pPr marL="112713" indent="-112713">
              <a:buFont typeface="+mj-lt"/>
              <a:buAutoNum type="arabicPeriod" startAt="7"/>
            </a:pPr>
            <a:endParaRPr lang="en-US" sz="1400" b="1" dirty="0"/>
          </a:p>
          <a:p>
            <a:pPr marL="112713" lvl="0" indent="-112713">
              <a:buFont typeface="+mj-lt"/>
              <a:buAutoNum type="arabicPeriod" startAt="7"/>
            </a:pPr>
            <a:r>
              <a:rPr lang="en-US" sz="1400" b="1" dirty="0"/>
              <a:t>Planning and implementing activities related to summer learning and supplemental afterschool programs, including providing classroom instruction or online learning during the summer months and addressing the needs of low income students, students with disabilities, English learners, migrant students, students experiencing homelessness, and children in foster care.</a:t>
            </a:r>
          </a:p>
          <a:p>
            <a:pPr marL="112713" indent="-112713">
              <a:buFont typeface="+mj-lt"/>
              <a:buAutoNum type="arabicPeriod" startAt="7"/>
            </a:pPr>
            <a:endParaRPr lang="en-US" sz="1400" b="1" dirty="0"/>
          </a:p>
          <a:p>
            <a:pPr marL="112713" lvl="0" indent="-112713">
              <a:buFont typeface="+mj-lt"/>
              <a:buAutoNum type="arabicPeriod" startAt="7"/>
            </a:pPr>
            <a:r>
              <a:rPr lang="en-US" sz="1400" b="1" dirty="0"/>
              <a:t>Other activities that are necessary to maintain the operation of and continuity of services in local educational agencies and continuing to employ existing staff of the local educational agency.</a:t>
            </a:r>
          </a:p>
        </p:txBody>
      </p:sp>
      <p:sp>
        <p:nvSpPr>
          <p:cNvPr id="3" name="Title 2">
            <a:extLst>
              <a:ext uri="{FF2B5EF4-FFF2-40B4-BE49-F238E27FC236}">
                <a16:creationId xmlns:a16="http://schemas.microsoft.com/office/drawing/2014/main" id="{4E272E1A-6816-4F21-97B7-F9FAB9A1F6DA}"/>
              </a:ext>
            </a:extLst>
          </p:cNvPr>
          <p:cNvSpPr>
            <a:spLocks noGrp="1"/>
          </p:cNvSpPr>
          <p:nvPr>
            <p:ph type="title"/>
          </p:nvPr>
        </p:nvSpPr>
        <p:spPr/>
        <p:txBody>
          <a:bodyPr/>
          <a:lstStyle/>
          <a:p>
            <a:r>
              <a:rPr lang="en-US" dirty="0"/>
              <a:t>Allowable Uses (continued)</a:t>
            </a:r>
          </a:p>
        </p:txBody>
      </p:sp>
    </p:spTree>
    <p:extLst>
      <p:ext uri="{BB962C8B-B14F-4D97-AF65-F5344CB8AC3E}">
        <p14:creationId xmlns:p14="http://schemas.microsoft.com/office/powerpoint/2010/main" val="2543695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4DA559E-894B-42F2-81BF-0522413DEC03}"/>
              </a:ext>
            </a:extLst>
          </p:cNvPr>
          <p:cNvSpPr>
            <a:spLocks noGrp="1"/>
          </p:cNvSpPr>
          <p:nvPr>
            <p:ph idx="1"/>
          </p:nvPr>
        </p:nvSpPr>
        <p:spPr>
          <a:xfrm>
            <a:off x="838200" y="1905711"/>
            <a:ext cx="10089721" cy="3168843"/>
          </a:xfrm>
        </p:spPr>
        <p:txBody>
          <a:bodyPr anchor="ctr"/>
          <a:lstStyle/>
          <a:p>
            <a:pPr marL="0" indent="0">
              <a:buNone/>
            </a:pPr>
            <a:r>
              <a:rPr lang="en-US" b="1" dirty="0"/>
              <a:t>Expenditures must meet both of two tests:</a:t>
            </a:r>
          </a:p>
          <a:p>
            <a:pPr marL="0" indent="0">
              <a:buNone/>
            </a:pPr>
            <a:endParaRPr lang="en-US" b="1" dirty="0"/>
          </a:p>
          <a:p>
            <a:pPr marL="0" indent="0">
              <a:buNone/>
            </a:pPr>
            <a:r>
              <a:rPr lang="en-US" b="1" dirty="0"/>
              <a:t>1. Must be used to provide special education services; and</a:t>
            </a:r>
          </a:p>
          <a:p>
            <a:pPr marL="0" indent="0">
              <a:buNone/>
            </a:pPr>
            <a:endParaRPr lang="en-US" b="1" dirty="0"/>
          </a:p>
          <a:p>
            <a:pPr marL="0" indent="0">
              <a:buNone/>
            </a:pPr>
            <a:r>
              <a:rPr lang="en-US" b="1" dirty="0"/>
              <a:t>2. Be necessary due to the COVID-19 interruption</a:t>
            </a:r>
            <a:endParaRPr lang="en-US" dirty="0"/>
          </a:p>
        </p:txBody>
      </p:sp>
      <p:sp>
        <p:nvSpPr>
          <p:cNvPr id="3" name="Title 2">
            <a:extLst>
              <a:ext uri="{FF2B5EF4-FFF2-40B4-BE49-F238E27FC236}">
                <a16:creationId xmlns:a16="http://schemas.microsoft.com/office/drawing/2014/main" id="{2DF49C92-EF90-4CF0-95D6-92D20318BE45}"/>
              </a:ext>
            </a:extLst>
          </p:cNvPr>
          <p:cNvSpPr>
            <a:spLocks noGrp="1"/>
          </p:cNvSpPr>
          <p:nvPr>
            <p:ph type="title"/>
          </p:nvPr>
        </p:nvSpPr>
        <p:spPr/>
        <p:txBody>
          <a:bodyPr/>
          <a:lstStyle/>
          <a:p>
            <a:r>
              <a:rPr lang="en-US" dirty="0"/>
              <a:t>ESSER-SPED: Additional Requirements</a:t>
            </a:r>
          </a:p>
        </p:txBody>
      </p:sp>
    </p:spTree>
    <p:extLst>
      <p:ext uri="{BB962C8B-B14F-4D97-AF65-F5344CB8AC3E}">
        <p14:creationId xmlns:p14="http://schemas.microsoft.com/office/powerpoint/2010/main" val="3195972684"/>
      </p:ext>
    </p:extLst>
  </p:cSld>
  <p:clrMapOvr>
    <a:masterClrMapping/>
  </p:clrMapOvr>
</p:sld>
</file>

<file path=ppt/theme/theme1.xml><?xml version="1.0" encoding="utf-8"?>
<a:theme xmlns:a="http://schemas.openxmlformats.org/drawingml/2006/main" name="Custom Design">
  <a:themeElements>
    <a:clrScheme name="KSDE">
      <a:dk1>
        <a:srgbClr val="12284C"/>
      </a:dk1>
      <a:lt1>
        <a:sysClr val="window" lastClr="FFFFFF"/>
      </a:lt1>
      <a:dk2>
        <a:srgbClr val="12284C"/>
      </a:dk2>
      <a:lt2>
        <a:srgbClr val="E7E6E6"/>
      </a:lt2>
      <a:accent1>
        <a:srgbClr val="FFA400"/>
      </a:accent1>
      <a:accent2>
        <a:srgbClr val="12284C"/>
      </a:accent2>
      <a:accent3>
        <a:srgbClr val="00B796"/>
      </a:accent3>
      <a:accent4>
        <a:srgbClr val="005587"/>
      </a:accent4>
      <a:accent5>
        <a:srgbClr val="D50032"/>
      </a:accent5>
      <a:accent6>
        <a:srgbClr val="3E4043"/>
      </a:accent6>
      <a:hlink>
        <a:srgbClr val="12284C"/>
      </a:hlink>
      <a:folHlink>
        <a:srgbClr val="53565A"/>
      </a:folHlink>
    </a:clrScheme>
    <a:fontScheme name="KSDE Open Sans">
      <a:majorFont>
        <a:latin typeface="Open Sans"/>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3809B7AE0769C40BC7FC10221A5AC4C" ma:contentTypeVersion="13" ma:contentTypeDescription="Create a new document." ma:contentTypeScope="" ma:versionID="03782e99ea337d9c03786a540780c58d">
  <xsd:schema xmlns:xsd="http://www.w3.org/2001/XMLSchema" xmlns:xs="http://www.w3.org/2001/XMLSchema" xmlns:p="http://schemas.microsoft.com/office/2006/metadata/properties" xmlns:ns3="6c663d95-8238-4b2d-b922-a74f82e5df6f" xmlns:ns4="d5501a87-0b31-43b9-bb13-8dd2b743a206" targetNamespace="http://schemas.microsoft.com/office/2006/metadata/properties" ma:root="true" ma:fieldsID="b35b21a765e947f079320b3ea7b9868f" ns3:_="" ns4:_="">
    <xsd:import namespace="6c663d95-8238-4b2d-b922-a74f82e5df6f"/>
    <xsd:import namespace="d5501a87-0b31-43b9-bb13-8dd2b743a20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663d95-8238-4b2d-b922-a74f82e5df6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5501a87-0b31-43b9-bb13-8dd2b743a206"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1989B36-3905-4D71-9AD1-EDCFAD04EC31}">
  <ds:schemaRefs>
    <ds:schemaRef ds:uri="http://schemas.microsoft.com/office/2006/documentManagement/types"/>
    <ds:schemaRef ds:uri="http://purl.org/dc/terms/"/>
    <ds:schemaRef ds:uri="http://purl.org/dc/elements/1.1/"/>
    <ds:schemaRef ds:uri="http://schemas.microsoft.com/office/infopath/2007/PartnerControls"/>
    <ds:schemaRef ds:uri="6c663d95-8238-4b2d-b922-a74f82e5df6f"/>
    <ds:schemaRef ds:uri="http://purl.org/dc/dcmitype/"/>
    <ds:schemaRef ds:uri="http://www.w3.org/XML/1998/namespace"/>
    <ds:schemaRef ds:uri="http://schemas.openxmlformats.org/package/2006/metadata/core-properties"/>
    <ds:schemaRef ds:uri="d5501a87-0b31-43b9-bb13-8dd2b743a206"/>
    <ds:schemaRef ds:uri="http://schemas.microsoft.com/office/2006/metadata/properties"/>
  </ds:schemaRefs>
</ds:datastoreItem>
</file>

<file path=customXml/itemProps2.xml><?xml version="1.0" encoding="utf-8"?>
<ds:datastoreItem xmlns:ds="http://schemas.openxmlformats.org/officeDocument/2006/customXml" ds:itemID="{4445BADF-2F2F-4D81-ACB9-DB6A1A4D4889}">
  <ds:schemaRefs>
    <ds:schemaRef ds:uri="http://schemas.microsoft.com/sharepoint/v3/contenttype/forms"/>
  </ds:schemaRefs>
</ds:datastoreItem>
</file>

<file path=customXml/itemProps3.xml><?xml version="1.0" encoding="utf-8"?>
<ds:datastoreItem xmlns:ds="http://schemas.openxmlformats.org/officeDocument/2006/customXml" ds:itemID="{41F5BFCA-A647-4DE5-B38D-51814DA7F1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663d95-8238-4b2d-b922-a74f82e5df6f"/>
    <ds:schemaRef ds:uri="d5501a87-0b31-43b9-bb13-8dd2b743a2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2972</TotalTime>
  <Words>1790</Words>
  <Application>Microsoft Office PowerPoint</Application>
  <PresentationFormat>Widescreen</PresentationFormat>
  <Paragraphs>105</Paragraphs>
  <Slides>23</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Open Sans Light</vt:lpstr>
      <vt:lpstr>Open Sans Semibold</vt:lpstr>
      <vt:lpstr>Calibri</vt:lpstr>
      <vt:lpstr>Arial</vt:lpstr>
      <vt:lpstr>Custom Design</vt:lpstr>
      <vt:lpstr>CARES Act: Elementary and Secondary School Emergency Relief Funds - UPDATED</vt:lpstr>
      <vt:lpstr>What is ESSER?</vt:lpstr>
      <vt:lpstr>What is ESSER?</vt:lpstr>
      <vt:lpstr>Who is eligible?</vt:lpstr>
      <vt:lpstr>Timeline</vt:lpstr>
      <vt:lpstr>Uses and Conditions</vt:lpstr>
      <vt:lpstr>Allowable Uses</vt:lpstr>
      <vt:lpstr>Allowable Uses (continued)</vt:lpstr>
      <vt:lpstr>ESSER-SPED: Additional Requirements</vt:lpstr>
      <vt:lpstr>Special Conditions</vt:lpstr>
      <vt:lpstr>Reporting Requirements</vt:lpstr>
      <vt:lpstr>Equtiable Services</vt:lpstr>
      <vt:lpstr>Section 18005</vt:lpstr>
      <vt:lpstr>Section 18005 cont.</vt:lpstr>
      <vt:lpstr>Court Opinion and Order</vt:lpstr>
      <vt:lpstr>What does this mean?</vt:lpstr>
      <vt:lpstr>What does this mean? (cont.)</vt:lpstr>
      <vt:lpstr>What does this mean? (cont.)</vt:lpstr>
      <vt:lpstr>What does this mean? (cont.)</vt:lpstr>
      <vt:lpstr>How do I calculate proportional share?</vt:lpstr>
      <vt:lpstr>ESSER and ESSER-SPED Resources:</vt:lpstr>
      <vt:lpstr>Questions?</vt:lpstr>
      <vt:lpstr>PowerPoint Presentation</vt:lpstr>
    </vt:vector>
  </TitlesOfParts>
  <Company>KSDE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M. Manville</dc:creator>
  <cp:lastModifiedBy>Doug L. Boline</cp:lastModifiedBy>
  <cp:revision>54</cp:revision>
  <dcterms:created xsi:type="dcterms:W3CDTF">2017-11-21T21:33:09Z</dcterms:created>
  <dcterms:modified xsi:type="dcterms:W3CDTF">2020-09-16T12:59:45Z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0x01010063809B7AE0769C40BC7FC10221A5AC4C</vt:lpwstr>
  </property>
</Properties>
</file>