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90" r:id="rId4"/>
    <p:sldId id="293" r:id="rId5"/>
    <p:sldId id="298" r:id="rId6"/>
    <p:sldId id="302" r:id="rId7"/>
    <p:sldId id="288" r:id="rId8"/>
    <p:sldId id="299" r:id="rId9"/>
    <p:sldId id="303" r:id="rId10"/>
    <p:sldId id="300" r:id="rId11"/>
    <p:sldId id="294" r:id="rId12"/>
    <p:sldId id="301" r:id="rId13"/>
    <p:sldId id="287" r:id="rId14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68" autoAdjust="0"/>
  </p:normalViewPr>
  <p:slideViewPr>
    <p:cSldViewPr>
      <p:cViewPr varScale="1">
        <p:scale>
          <a:sx n="121" d="100"/>
          <a:sy n="121" d="100"/>
        </p:scale>
        <p:origin x="96" y="3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0279C-F81B-4DDE-ABAE-B7E7893826A4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0248-BC34-466C-982E-BB4783F89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5EC7F-DB4B-4494-9501-A9D059560793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4B256-2617-4B37-BC3C-46AC2F08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9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4800" baseline="0">
                <a:ln>
                  <a:noFill/>
                </a:ln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82696" y="1990725"/>
            <a:ext cx="3775711" cy="365760"/>
          </a:xfrm>
          <a:prstGeom prst="rect">
            <a:avLst/>
          </a:prstGeom>
        </p:spPr>
        <p:txBody>
          <a:bodyPr/>
          <a:lstStyle/>
          <a:p>
            <a:fld id="{8ECD3C92-FE55-402B-A268-19B3D6B37428}" type="slidenum">
              <a:rPr lang="en-US" smtClean="0"/>
              <a:pPr/>
              <a:t>‹#›</a:t>
            </a:fld>
            <a:r>
              <a:rPr lang="en-US" dirty="0" smtClean="0"/>
              <a:t>    February 2, 2015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99" y="3486150"/>
            <a:ext cx="1671985" cy="128016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spcAft>
                <a:spcPts val="0"/>
              </a:spcAft>
              <a:defRPr/>
            </a:lvl3pPr>
            <a:lvl4pPr>
              <a:spcBef>
                <a:spcPts val="600"/>
              </a:spcBef>
              <a:spcAft>
                <a:spcPts val="0"/>
              </a:spcAft>
              <a:defRPr/>
            </a:lvl4pPr>
            <a:lvl5pPr>
              <a:spcBef>
                <a:spcPts val="6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 marL="182880">
              <a:defRPr sz="2400"/>
            </a:lvl1pPr>
            <a:lvl2pPr marL="457200">
              <a:defRPr sz="2000"/>
            </a:lvl2pPr>
            <a:lvl3pPr marL="731520">
              <a:defRPr sz="2000"/>
            </a:lvl3pPr>
            <a:lvl4pPr marL="1005840">
              <a:defRPr sz="1800"/>
            </a:lvl4pPr>
            <a:lvl5pPr marL="128016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 marL="182880">
              <a:defRPr sz="2400"/>
            </a:lvl1pPr>
            <a:lvl2pPr marL="457200">
              <a:defRPr sz="2000"/>
            </a:lvl2pPr>
            <a:lvl3pPr marL="731520">
              <a:defRPr sz="2000"/>
            </a:lvl3pPr>
            <a:lvl4pPr marL="1005840">
              <a:defRPr sz="1800"/>
            </a:lvl4pPr>
            <a:lvl5pPr marL="128016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649" y="4080510"/>
            <a:ext cx="404901" cy="54864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458198" y="4610695"/>
            <a:ext cx="685799" cy="461665"/>
          </a:xfrm>
          <a:prstGeom prst="rect">
            <a:avLst/>
          </a:prstGeom>
          <a:noFill/>
        </p:spPr>
        <p:txBody>
          <a:bodyPr wrap="square" lIns="182880" rtlCol="0">
            <a:spAutoFit/>
          </a:bodyPr>
          <a:lstStyle/>
          <a:p>
            <a:pPr algn="just"/>
            <a:r>
              <a:rPr lang="en-US" sz="600" spc="50" baseline="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Kansas</a:t>
            </a:r>
            <a:r>
              <a:rPr lang="en-US" sz="600" spc="-100" baseline="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 </a:t>
            </a:r>
            <a:r>
              <a:rPr lang="en-US" sz="600" spc="50" baseline="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State Department of Education</a:t>
            </a:r>
          </a:p>
          <a:p>
            <a:r>
              <a:rPr lang="en-US" sz="600" i="1" spc="50" baseline="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www.ksde.org</a:t>
            </a:r>
            <a:endParaRPr lang="en-US" sz="600" i="1" spc="50" baseline="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chemeClr val="accent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de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8151"/>
            <a:ext cx="7543800" cy="2936082"/>
          </a:xfrm>
        </p:spPr>
        <p:txBody>
          <a:bodyPr anchor="t"/>
          <a:lstStyle/>
          <a:p>
            <a:pPr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dirty="0" smtClean="0">
                <a:ea typeface="ＭＳ Ｐゴシック" charset="0"/>
              </a:rPr>
              <a:t>Kansas </a:t>
            </a:r>
            <a:r>
              <a:rPr lang="en-US" dirty="0" smtClean="0">
                <a:ea typeface="ＭＳ Ｐゴシック" charset="0"/>
              </a:rPr>
              <a:t>Student Data Privacy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90750"/>
            <a:ext cx="6461760" cy="20383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Current Privacy Legislation</a:t>
            </a:r>
          </a:p>
          <a:p>
            <a:r>
              <a:rPr lang="en-US" sz="2800" dirty="0" smtClean="0"/>
              <a:t>KSDE </a:t>
            </a:r>
            <a:r>
              <a:rPr lang="en-US" sz="2800" dirty="0" smtClean="0"/>
              <a:t>Policy </a:t>
            </a:r>
            <a:r>
              <a:rPr lang="en-US" sz="2800" dirty="0" smtClean="0"/>
              <a:t>and Practice</a:t>
            </a:r>
          </a:p>
          <a:p>
            <a:r>
              <a:rPr lang="en-US" sz="2800" dirty="0" smtClean="0"/>
              <a:t>April 17, 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0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772400" cy="4267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4</a:t>
            </a:r>
            <a:r>
              <a:rPr lang="en-US" sz="2400" dirty="0" smtClean="0">
                <a:solidFill>
                  <a:schemeClr val="accent2"/>
                </a:solidFill>
              </a:rPr>
              <a:t>.) </a:t>
            </a:r>
            <a:r>
              <a:rPr lang="en-US" sz="2400" dirty="0" smtClean="0">
                <a:solidFill>
                  <a:schemeClr val="accent2"/>
                </a:solidFill>
              </a:rPr>
              <a:t>Data Governance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000" dirty="0" smtClean="0"/>
              <a:t>KSDE has a mature Data </a:t>
            </a:r>
            <a:r>
              <a:rPr lang="en-US" sz="2000" dirty="0"/>
              <a:t>Governance </a:t>
            </a:r>
            <a:r>
              <a:rPr lang="en-US" sz="2000" dirty="0" smtClean="0"/>
              <a:t>program, </a:t>
            </a:r>
            <a:r>
              <a:rPr lang="en-US" sz="2000" dirty="0"/>
              <a:t>began in 2008 </a:t>
            </a:r>
            <a:endParaRPr lang="en-US" sz="2000" dirty="0" smtClean="0"/>
          </a:p>
          <a:p>
            <a:r>
              <a:rPr lang="en-US" sz="2000" dirty="0" smtClean="0"/>
              <a:t>Model </a:t>
            </a:r>
            <a:r>
              <a:rPr lang="en-US" sz="2000" dirty="0"/>
              <a:t>data governance program for the National Education </a:t>
            </a:r>
            <a:r>
              <a:rPr lang="en-US" sz="2000" dirty="0" smtClean="0"/>
              <a:t>Community</a:t>
            </a:r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2400" dirty="0" smtClean="0"/>
              <a:t>Data Governance Program </a:t>
            </a:r>
            <a:r>
              <a:rPr lang="en-US" sz="2400" dirty="0"/>
              <a:t>Overview</a:t>
            </a:r>
            <a:r>
              <a:rPr lang="en-US" sz="240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Formal structure for decision making and authority for data related matters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Establishes roles and responsibilities concerning data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Ensures compliance, security and ethical standards for data use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 smtClean="0"/>
              <a:t>Data Compliance Officer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KSDE recently reallocated an existing FTE to create this position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600" i="1" dirty="0" smtClean="0"/>
          </a:p>
          <a:p>
            <a:pPr lvl="1"/>
            <a:endParaRPr lang="en-US" sz="1600" i="1" dirty="0"/>
          </a:p>
          <a:p>
            <a:pPr marL="411480" lvl="1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en-US" sz="2200" b="1" dirty="0">
              <a:latin typeface="Cambria" panose="02040503050406030204" pitchFamily="18" charset="0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2077">
            <a:off x="6508235" y="142406"/>
            <a:ext cx="1683901" cy="11261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302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620000" cy="4267200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accent2"/>
                </a:solidFill>
              </a:rPr>
              <a:t>5</a:t>
            </a:r>
            <a:r>
              <a:rPr lang="en-US" dirty="0" smtClean="0">
                <a:solidFill>
                  <a:schemeClr val="accent2"/>
                </a:solidFill>
              </a:rPr>
              <a:t>.) </a:t>
            </a:r>
            <a:r>
              <a:rPr lang="en-US" dirty="0" smtClean="0">
                <a:solidFill>
                  <a:schemeClr val="accent2"/>
                </a:solidFill>
              </a:rPr>
              <a:t>Training</a:t>
            </a:r>
          </a:p>
          <a:p>
            <a:r>
              <a:rPr lang="en-US" dirty="0" smtClean="0"/>
              <a:t>KSDE Data Quality Certification Program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School District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focused i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nstruction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on general data quality practices, including an overview of the Student Data Privacy Act and FERPA, as well as intensive role-based training with the KSDE web-based applications, including the Kansas Individual Data on Students (KIDS) system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/>
              <a:t>KSDE </a:t>
            </a:r>
            <a:r>
              <a:rPr lang="en-US" dirty="0"/>
              <a:t>Security Awareness Metric (SAM) </a:t>
            </a:r>
            <a:endParaRPr lang="en-US" dirty="0">
              <a:solidFill>
                <a:schemeClr val="accent2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KSDE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employees and contractors are required to complete the Security Awareness Metric (SAM) within the first two days of employment.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Results reviewed and tracked by agency IT Security staff.</a:t>
            </a:r>
          </a:p>
          <a:p>
            <a:r>
              <a:rPr lang="en-US" dirty="0"/>
              <a:t>Security Awareness and Data Security Training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All KSDE </a:t>
            </a:r>
            <a:r>
              <a:rPr lang="en-US" sz="1900" dirty="0" smtClean="0">
                <a:solidFill>
                  <a:schemeClr val="accent2">
                    <a:lumMod val="75000"/>
                  </a:schemeClr>
                </a:solidFill>
              </a:rPr>
              <a:t>staff</a:t>
            </a:r>
            <a:r>
              <a:rPr lang="en-US" sz="19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are required to attend these updated sessions annually.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1900" dirty="0" smtClean="0">
                <a:solidFill>
                  <a:schemeClr val="accent2">
                    <a:lumMod val="75000"/>
                  </a:schemeClr>
                </a:solidFill>
              </a:rPr>
              <a:t>hese 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requirements are reported and tracked by agency IT Security staff.</a:t>
            </a:r>
          </a:p>
          <a:p>
            <a:pPr marL="11430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</a:p>
        </p:txBody>
      </p:sp>
    </p:spTree>
    <p:extLst>
      <p:ext uri="{BB962C8B-B14F-4D97-AF65-F5344CB8AC3E}">
        <p14:creationId xmlns:p14="http://schemas.microsoft.com/office/powerpoint/2010/main" val="9963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620000" cy="42672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6</a:t>
            </a:r>
            <a:r>
              <a:rPr lang="en-US" sz="2400" dirty="0" smtClean="0">
                <a:solidFill>
                  <a:schemeClr val="accent2"/>
                </a:solidFill>
              </a:rPr>
              <a:t>.) </a:t>
            </a:r>
            <a:r>
              <a:rPr lang="en-US" sz="2400" dirty="0" smtClean="0">
                <a:solidFill>
                  <a:schemeClr val="accent2"/>
                </a:solidFill>
              </a:rPr>
              <a:t>Resources and awareness</a:t>
            </a:r>
          </a:p>
          <a:p>
            <a:r>
              <a:rPr lang="en-US" dirty="0" smtClean="0"/>
              <a:t>KSDE Public Website </a:t>
            </a:r>
            <a:r>
              <a:rPr lang="en-US" dirty="0" smtClean="0">
                <a:hlinkClick r:id="rId2"/>
              </a:rPr>
              <a:t>www.ksde.org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Information on data collection and security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Applicable laws and regulations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State of Kansas Specific Policies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Student Data Privacy Resources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Training information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KSDE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Data Policy and Practice</a:t>
            </a:r>
          </a:p>
        </p:txBody>
      </p:sp>
    </p:spTree>
    <p:extLst>
      <p:ext uri="{BB962C8B-B14F-4D97-AF65-F5344CB8AC3E}">
        <p14:creationId xmlns:p14="http://schemas.microsoft.com/office/powerpoint/2010/main" val="38644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Contact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Lane Wiley </a:t>
            </a:r>
            <a:br>
              <a:rPr lang="en-US" sz="2400" dirty="0"/>
            </a:br>
            <a:r>
              <a:rPr lang="en-US" sz="2400" dirty="0" smtClean="0"/>
              <a:t>KSDE Director </a:t>
            </a:r>
            <a:r>
              <a:rPr lang="en-US" sz="2400" dirty="0"/>
              <a:t>of Information Technology</a:t>
            </a:r>
            <a:br>
              <a:rPr lang="en-US" sz="2400" dirty="0"/>
            </a:br>
            <a:r>
              <a:rPr lang="en-US" sz="2400" dirty="0"/>
              <a:t>785-296-7931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Questions?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6131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Kansas </a:t>
            </a:r>
            <a:r>
              <a:rPr lang="en-US" dirty="0">
                <a:latin typeface="Cambria" panose="02040503050406030204" pitchFamily="18" charset="0"/>
              </a:rPr>
              <a:t>Data Privacy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57600"/>
          </a:xfrm>
        </p:spPr>
        <p:txBody>
          <a:bodyPr>
            <a:normAutofit/>
          </a:bodyPr>
          <a:lstStyle/>
          <a:p>
            <a:pPr lvl="0"/>
            <a:r>
              <a:rPr lang="en-US" sz="2600" b="1" dirty="0" smtClean="0">
                <a:latin typeface="Cambria" panose="02040503050406030204" pitchFamily="18" charset="0"/>
              </a:rPr>
              <a:t>KS Student Data Privacy Act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In effect as of July 1, 2014</a:t>
            </a:r>
          </a:p>
          <a:p>
            <a:pPr marL="411480" lvl="1" indent="0">
              <a:buNone/>
            </a:pPr>
            <a:endParaRPr lang="en-US" sz="1800" b="1" dirty="0" smtClean="0">
              <a:latin typeface="Cambria" panose="02040503050406030204" pitchFamily="18" charset="0"/>
            </a:endParaRP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SDPA Legislation </a:t>
            </a:r>
            <a:r>
              <a:rPr lang="en-US" sz="2600" dirty="0">
                <a:ea typeface="ＭＳ Ｐゴシック" charset="0"/>
              </a:rPr>
              <a:t>Highlights</a:t>
            </a:r>
            <a:r>
              <a:rPr lang="en-US" sz="2600" dirty="0" smtClean="0">
                <a:ea typeface="ＭＳ Ｐゴシック" charset="0"/>
              </a:rPr>
              <a:t>:</a:t>
            </a:r>
          </a:p>
          <a:p>
            <a:pPr marL="857250" lvl="1" indent="-457200">
              <a:buFont typeface="Arial"/>
              <a:buChar char="•"/>
              <a:defRPr/>
            </a:pPr>
            <a:r>
              <a:rPr lang="en-US" dirty="0">
                <a:solidFill>
                  <a:srgbClr val="0070C0"/>
                </a:solidFill>
                <a:ea typeface="ＭＳ Ｐゴシック" charset="-128"/>
              </a:rPr>
              <a:t>Provides restrictions for disclosing student data</a:t>
            </a:r>
          </a:p>
          <a:p>
            <a:pPr marL="1257300" lvl="2" indent="-457200">
              <a:buFont typeface="Courier New"/>
              <a:buChar char="o"/>
              <a:defRPr/>
            </a:pPr>
            <a:r>
              <a:rPr lang="en-US" dirty="0">
                <a:ea typeface="ＭＳ Ｐゴシック" charset="-128"/>
              </a:rPr>
              <a:t>Applies to education entities (both school districts and KSDE)</a:t>
            </a:r>
          </a:p>
          <a:p>
            <a:pPr marL="1257300" lvl="2" indent="-457200">
              <a:buFont typeface="Courier New"/>
              <a:buChar char="o"/>
              <a:defRPr/>
            </a:pPr>
            <a:r>
              <a:rPr lang="en-US" dirty="0">
                <a:ea typeface="ＭＳ Ｐゴシック" charset="-128"/>
              </a:rPr>
              <a:t>Applies to </a:t>
            </a:r>
            <a:r>
              <a:rPr lang="en-US" dirty="0" smtClean="0">
                <a:ea typeface="ＭＳ Ｐゴシック" charset="-128"/>
              </a:rPr>
              <a:t>all student </a:t>
            </a:r>
            <a:r>
              <a:rPr lang="en-US" dirty="0">
                <a:ea typeface="ＭＳ Ｐゴシック" charset="-128"/>
              </a:rPr>
              <a:t>data </a:t>
            </a:r>
            <a:r>
              <a:rPr lang="en-US" dirty="0" smtClean="0">
                <a:ea typeface="ＭＳ Ｐゴシック" charset="-128"/>
              </a:rPr>
              <a:t>collected by KSDE</a:t>
            </a:r>
            <a:endParaRPr lang="en-US" dirty="0">
              <a:ea typeface="ＭＳ Ｐゴシック" charset="-128"/>
            </a:endParaRPr>
          </a:p>
          <a:p>
            <a:pPr marL="41148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411480" lvl="1" indent="0">
              <a:buNone/>
            </a:pPr>
            <a:endParaRPr lang="en-US" sz="1800" b="1" dirty="0" smtClean="0">
              <a:latin typeface="Cambria" panose="02040503050406030204" pitchFamily="18" charset="0"/>
            </a:endParaRPr>
          </a:p>
          <a:p>
            <a:pPr marL="411480" lvl="1" indent="0">
              <a:buNone/>
            </a:pPr>
            <a:endParaRPr lang="en-US" sz="1800" b="1" dirty="0"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10577"/>
            <a:ext cx="1600200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18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6131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Kansas </a:t>
            </a:r>
            <a:r>
              <a:rPr lang="en-US" dirty="0">
                <a:latin typeface="Cambria" panose="02040503050406030204" pitchFamily="18" charset="0"/>
              </a:rPr>
              <a:t>Data Privacy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8077200" cy="4267200"/>
          </a:xfrm>
        </p:spPr>
        <p:txBody>
          <a:bodyPr>
            <a:normAutofit fontScale="85000" lnSpcReduction="10000"/>
          </a:bodyPr>
          <a:lstStyle/>
          <a:p>
            <a:pPr marL="857250" lvl="1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70C0"/>
                </a:solidFill>
                <a:ea typeface="ＭＳ Ｐゴシック" charset="-128"/>
              </a:rPr>
              <a:t>Disclosure </a:t>
            </a:r>
            <a:r>
              <a:rPr lang="en-US" sz="2800" dirty="0">
                <a:solidFill>
                  <a:srgbClr val="0070C0"/>
                </a:solidFill>
                <a:ea typeface="ＭＳ Ｐゴシック" charset="-128"/>
              </a:rPr>
              <a:t>of student data </a:t>
            </a:r>
            <a:r>
              <a:rPr lang="en-US" sz="2800" dirty="0" smtClean="0">
                <a:solidFill>
                  <a:srgbClr val="0070C0"/>
                </a:solidFill>
                <a:ea typeface="ＭＳ Ｐゴシック" charset="-128"/>
              </a:rPr>
              <a:t>is allowed</a:t>
            </a:r>
            <a:endParaRPr lang="en-US" sz="2800" dirty="0">
              <a:solidFill>
                <a:srgbClr val="0070C0"/>
              </a:solidFill>
              <a:ea typeface="ＭＳ Ｐゴシック" charset="-128"/>
            </a:endParaRPr>
          </a:p>
          <a:p>
            <a:pPr marL="1257300" lvl="2" indent="-457200">
              <a:buFont typeface="Courier New"/>
              <a:buChar char="o"/>
              <a:defRPr/>
            </a:pP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to the student and the student’s parents.</a:t>
            </a:r>
            <a:endParaRPr lang="en-US" sz="22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1257300" lvl="2" indent="-457200">
              <a:buFont typeface="Courier New"/>
              <a:buChar char="o"/>
              <a:defRPr/>
            </a:pPr>
            <a:r>
              <a:rPr lang="en-US" sz="2200" dirty="0">
                <a:solidFill>
                  <a:schemeClr val="tx2"/>
                </a:solidFill>
                <a:ea typeface="ＭＳ Ｐゴシック" charset="-128"/>
              </a:rPr>
              <a:t>t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o anyone when an adult </a:t>
            </a:r>
            <a:r>
              <a:rPr lang="en-US" sz="2200" dirty="0">
                <a:solidFill>
                  <a:schemeClr val="tx2"/>
                </a:solidFill>
                <a:ea typeface="ＭＳ Ｐゴシック" charset="-128"/>
              </a:rPr>
              <a:t>student / parent consents in writing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.</a:t>
            </a:r>
            <a:endParaRPr lang="en-US" sz="2200" dirty="0">
              <a:solidFill>
                <a:schemeClr val="tx2"/>
              </a:solidFill>
              <a:ea typeface="ＭＳ Ｐゴシック" charset="-128"/>
            </a:endParaRPr>
          </a:p>
          <a:p>
            <a:pPr marL="1257300" lvl="2" indent="-457200">
              <a:buFont typeface="Courier New"/>
              <a:buChar char="o"/>
              <a:defRPr/>
            </a:pPr>
            <a:r>
              <a:rPr lang="en-US" sz="2200" dirty="0">
                <a:solidFill>
                  <a:schemeClr val="tx2"/>
                </a:solidFill>
                <a:ea typeface="ＭＳ Ｐゴシック" charset="-128"/>
              </a:rPr>
              <a:t>to authorized personnel of school districts, KSDE, 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and </a:t>
            </a:r>
            <a:r>
              <a:rPr lang="en-US" sz="2200" dirty="0">
                <a:solidFill>
                  <a:schemeClr val="tx2"/>
                </a:solidFill>
                <a:ea typeface="ＭＳ Ｐゴシック" charset="-128"/>
              </a:rPr>
              <a:t>KBOR as required to perform assigned 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duties.</a:t>
            </a:r>
            <a:endParaRPr lang="en-US" sz="2200" dirty="0">
              <a:solidFill>
                <a:schemeClr val="tx2"/>
              </a:solidFill>
              <a:ea typeface="ＭＳ Ｐゴシック" charset="-128"/>
            </a:endParaRPr>
          </a:p>
          <a:p>
            <a:pPr marL="1257300" lvl="2" indent="-457200">
              <a:buFont typeface="Courier New"/>
              <a:buChar char="o"/>
              <a:defRPr/>
            </a:pPr>
            <a:r>
              <a:rPr lang="en-US" sz="2200" dirty="0">
                <a:solidFill>
                  <a:schemeClr val="tx2"/>
                </a:solidFill>
                <a:ea typeface="ＭＳ Ｐゴシック" charset="-128"/>
              </a:rPr>
              <a:t>to authorized personnel of any state agency or to service providers (contractors) working for state agencies or school districts (</a:t>
            </a:r>
            <a:r>
              <a:rPr lang="en-US" sz="2200" u="sng" dirty="0">
                <a:solidFill>
                  <a:schemeClr val="tx2"/>
                </a:solidFill>
                <a:ea typeface="ＭＳ Ｐゴシック" charset="-128"/>
              </a:rPr>
              <a:t>REQUIRES </a:t>
            </a:r>
            <a:r>
              <a:rPr lang="en-US" sz="2200" u="sng" dirty="0" smtClean="0">
                <a:solidFill>
                  <a:schemeClr val="tx2"/>
                </a:solidFill>
                <a:ea typeface="ＭＳ Ｐゴシック" charset="-128"/>
              </a:rPr>
              <a:t>Data Sharing Agreements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) 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specifically </a:t>
            </a: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for </a:t>
            </a:r>
            <a:r>
              <a:rPr lang="en-US" sz="2200" i="1" dirty="0">
                <a:solidFill>
                  <a:schemeClr val="tx2"/>
                </a:solidFill>
                <a:ea typeface="ＭＳ Ｐゴシック" charset="-128"/>
              </a:rPr>
              <a:t>instruction, assessment, or longitudinal </a:t>
            </a:r>
            <a:r>
              <a:rPr lang="en-US" sz="2200" i="1" dirty="0" smtClean="0">
                <a:solidFill>
                  <a:schemeClr val="tx2"/>
                </a:solidFill>
                <a:ea typeface="ＭＳ Ｐゴシック" charset="-128"/>
              </a:rPr>
              <a:t>reporting.</a:t>
            </a:r>
          </a:p>
          <a:p>
            <a:pPr marL="1257300" lvl="2" indent="-457200">
              <a:buFont typeface="Courier New"/>
              <a:buChar char="o"/>
              <a:defRPr/>
            </a:pPr>
            <a:r>
              <a:rPr lang="en-US" sz="2200" dirty="0" smtClean="0">
                <a:solidFill>
                  <a:schemeClr val="tx2"/>
                </a:solidFill>
                <a:ea typeface="ＭＳ Ｐゴシック" charset="-128"/>
              </a:rPr>
              <a:t>Comply with subpoena or court order and to public health officials in compliance with health statutes.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To enhancement vendors providing photography services, class ring services, yearbook publishing services, memorabilia services, or similar services.</a:t>
            </a:r>
          </a:p>
          <a:p>
            <a:pPr marL="777240" lvl="2" indent="0">
              <a:buNone/>
            </a:pPr>
            <a:endParaRPr lang="en-US" sz="1500" dirty="0"/>
          </a:p>
          <a:p>
            <a:pPr marL="1257300" lvl="2" indent="-457200">
              <a:buFont typeface="Courier New"/>
              <a:buChar char="o"/>
              <a:defRPr/>
            </a:pPr>
            <a:endParaRPr lang="en-US" sz="22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1257300" lvl="2" indent="-457200">
              <a:buFont typeface="Courier New"/>
              <a:buChar char="o"/>
              <a:defRPr/>
            </a:pPr>
            <a:endParaRPr lang="en-US" sz="22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41148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411480" lvl="1" indent="0">
              <a:buNone/>
            </a:pPr>
            <a:endParaRPr lang="en-US" sz="1800" b="1" dirty="0" smtClean="0">
              <a:latin typeface="Cambria" panose="02040503050406030204" pitchFamily="18" charset="0"/>
            </a:endParaRPr>
          </a:p>
          <a:p>
            <a:pPr marL="411480" lvl="1" indent="0">
              <a:buNone/>
            </a:pPr>
            <a:endParaRPr lang="en-US" sz="1800" b="1" dirty="0">
              <a:latin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2077">
            <a:off x="6530874" y="69743"/>
            <a:ext cx="2054737" cy="13741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8248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6131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Kansas </a:t>
            </a:r>
            <a:r>
              <a:rPr lang="en-US" dirty="0">
                <a:latin typeface="Cambria" panose="02040503050406030204" pitchFamily="18" charset="0"/>
              </a:rPr>
              <a:t>Data Privacy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7620000" cy="4038600"/>
          </a:xfrm>
        </p:spPr>
        <p:txBody>
          <a:bodyPr>
            <a:normAutofit lnSpcReduction="10000"/>
          </a:bodyPr>
          <a:lstStyle/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Grants </a:t>
            </a: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enforcement authority to 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the KS Attorney </a:t>
            </a:r>
          </a:p>
          <a:p>
            <a:pPr marL="411480" lvl="1" indent="0">
              <a:buNone/>
              <a:defRPr/>
            </a:pP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	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General </a:t>
            </a: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or any 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District Attorney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.</a:t>
            </a:r>
          </a:p>
          <a:p>
            <a:pPr marL="411480" lvl="1" indent="0">
              <a:buNone/>
              <a:defRPr/>
            </a:pPr>
            <a:endParaRPr lang="en-US" dirty="0">
              <a:solidFill>
                <a:schemeClr val="tx2"/>
              </a:solidFill>
              <a:ea typeface="ＭＳ Ｐゴシック" charset="-128"/>
            </a:endParaRP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Requires notification to affected party of unauthorized disclosure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.</a:t>
            </a: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endParaRPr lang="en-US" dirty="0">
              <a:solidFill>
                <a:schemeClr val="tx2"/>
              </a:solidFill>
              <a:ea typeface="ＭＳ Ｐゴシック" charset="-128"/>
            </a:endParaRP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Requires Kansas education boards to adopt a policy in accordance with SDPA in addition to applicable federal laws and regulations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.</a:t>
            </a: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endParaRPr lang="en-US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Note: D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isclosure </a:t>
            </a:r>
            <a:r>
              <a:rPr lang="en-US" dirty="0">
                <a:solidFill>
                  <a:schemeClr val="tx2"/>
                </a:solidFill>
                <a:ea typeface="ＭＳ Ｐゴシック" charset="-128"/>
              </a:rPr>
              <a:t>and management of student data must </a:t>
            </a:r>
            <a:r>
              <a:rPr lang="en-US" dirty="0" smtClean="0">
                <a:solidFill>
                  <a:schemeClr val="tx2"/>
                </a:solidFill>
                <a:ea typeface="ＭＳ Ｐゴシック" charset="-128"/>
              </a:rPr>
              <a:t>follow both FERPA and SDPA guidelines.</a:t>
            </a:r>
            <a:endParaRPr lang="en-US" dirty="0">
              <a:solidFill>
                <a:schemeClr val="tx2"/>
              </a:solidFill>
              <a:ea typeface="ＭＳ Ｐゴシック" charset="-128"/>
            </a:endParaRPr>
          </a:p>
          <a:p>
            <a:pPr marL="742950" lvl="1" indent="-342900">
              <a:buFont typeface="Courier New" panose="02070309020205020404" pitchFamily="49" charset="0"/>
              <a:buChar char="o"/>
              <a:defRPr/>
            </a:pPr>
            <a:endParaRPr lang="en-US" dirty="0">
              <a:ea typeface="ＭＳ Ｐゴシック" charset="-128"/>
            </a:endParaRPr>
          </a:p>
          <a:p>
            <a:pPr marL="411480" lvl="1" indent="0">
              <a:buNone/>
              <a:defRPr/>
            </a:pPr>
            <a:endParaRPr lang="en-US" dirty="0">
              <a:ea typeface="ＭＳ Ｐゴシック" charset="-128"/>
            </a:endParaRPr>
          </a:p>
          <a:p>
            <a:pPr marL="41148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411480" lvl="1" indent="0">
              <a:buNone/>
            </a:pPr>
            <a:endParaRPr lang="en-US" sz="1800" b="1" dirty="0" smtClean="0">
              <a:latin typeface="Cambria" panose="02040503050406030204" pitchFamily="18" charset="0"/>
            </a:endParaRPr>
          </a:p>
          <a:p>
            <a:pPr marL="411480" lvl="1" indent="0">
              <a:buNone/>
            </a:pPr>
            <a:endParaRPr lang="en-US" sz="1800" b="1" dirty="0">
              <a:latin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92184"/>
            <a:ext cx="1066800" cy="16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699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6131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Kansas </a:t>
            </a:r>
            <a:r>
              <a:rPr lang="en-US" dirty="0">
                <a:latin typeface="Cambria" panose="02040503050406030204" pitchFamily="18" charset="0"/>
              </a:rPr>
              <a:t>Data Privacy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620000" cy="419100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sz="2400" dirty="0" smtClean="0">
                <a:ea typeface="ＭＳ Ｐゴシック" charset="0"/>
              </a:rPr>
              <a:t>KSDE shall </a:t>
            </a:r>
            <a:r>
              <a:rPr lang="en-US" sz="2400" dirty="0">
                <a:ea typeface="ＭＳ Ｐゴシック" charset="0"/>
              </a:rPr>
              <a:t>annually publish on its website the categories of student data that are submitted to and maintained in any </a:t>
            </a:r>
            <a:r>
              <a:rPr lang="en-US" sz="2400" dirty="0" smtClean="0">
                <a:ea typeface="ＭＳ Ｐゴシック" charset="0"/>
              </a:rPr>
              <a:t>statewide longitudinal student data system. </a:t>
            </a:r>
            <a:r>
              <a:rPr lang="en-US" sz="2400" dirty="0">
                <a:ea typeface="ＭＳ Ｐゴシック" charset="0"/>
              </a:rPr>
              <a:t>Publications required by this section shall be published with an easily identifiable link located on the department's website homepage.</a:t>
            </a:r>
          </a:p>
          <a:p>
            <a:pPr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r>
              <a:rPr lang="en-US" sz="2400" dirty="0">
                <a:ea typeface="ＭＳ Ｐゴシック" charset="0"/>
              </a:rPr>
              <a:t>Annual report to governor and legislature. On or before May 15, 2015, and each year thereafter, the state board shall submit to the governor and the legislature a written report. The report shall include, but not be limited </a:t>
            </a:r>
            <a:r>
              <a:rPr lang="en-US" sz="2400" dirty="0" smtClean="0">
                <a:ea typeface="ＭＳ Ｐゴシック" charset="0"/>
              </a:rPr>
              <a:t>to the </a:t>
            </a:r>
            <a:r>
              <a:rPr lang="en-US" sz="2400" dirty="0">
                <a:ea typeface="ＭＳ Ｐゴシック" charset="0"/>
              </a:rPr>
              <a:t>following information:</a:t>
            </a:r>
          </a:p>
          <a:p>
            <a:pPr>
              <a:defRPr/>
            </a:pPr>
            <a:endParaRPr lang="en-US" sz="2400" dirty="0">
              <a:ea typeface="ＭＳ Ｐゴシック" charset="0"/>
            </a:endParaRP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500" dirty="0">
                <a:ea typeface="ＭＳ Ｐゴシック" charset="0"/>
              </a:rPr>
              <a:t>(a) Any categories of student data collected for the statewide longitudinal student data system that are not otherwise described as student data under K.S.A. 2014 Supp. 72-6216, and amendments thereto;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500" dirty="0">
              <a:ea typeface="ＭＳ Ｐゴシック" charset="0"/>
            </a:endParaRP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500" dirty="0">
                <a:ea typeface="ＭＳ Ｐゴシック" charset="0"/>
              </a:rPr>
              <a:t>(b) any changes to existing data collections, which includes changes to federal reporting requirements by the secretary of the United States department of education;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500" dirty="0">
              <a:ea typeface="ＭＳ Ｐゴシック" charset="0"/>
            </a:endParaRP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500" dirty="0">
                <a:ea typeface="ＭＳ Ｐゴシック" charset="0"/>
              </a:rPr>
              <a:t>(c) an explanation of any exceptions provided by the state board in the preceding calendar year regarding the release or transfer of student data; and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500" dirty="0">
              <a:ea typeface="ＭＳ Ｐゴシック" charset="0"/>
            </a:endParaRP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500" dirty="0">
                <a:ea typeface="ＭＳ Ｐゴシック" charset="0"/>
              </a:rPr>
              <a:t>(d) the scope and nature of any privacy or security audits completed in the preceding calendar year.</a:t>
            </a:r>
            <a:endParaRPr lang="en-US" sz="2500" dirty="0">
              <a:ea typeface="ＭＳ Ｐゴシック" charset="-128"/>
            </a:endParaRPr>
          </a:p>
          <a:p>
            <a:pPr marL="411480" lvl="1" indent="0">
              <a:buNone/>
            </a:pPr>
            <a:endParaRPr lang="en-US" sz="1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666750"/>
            <a:ext cx="8029903" cy="4419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600" dirty="0" smtClean="0"/>
              <a:t>KSDE </a:t>
            </a:r>
            <a:r>
              <a:rPr lang="en-US" sz="2600" dirty="0" smtClean="0"/>
              <a:t>Data Privacy </a:t>
            </a:r>
            <a:r>
              <a:rPr lang="en-US" sz="2600" dirty="0" smtClean="0"/>
              <a:t>Compliance</a:t>
            </a:r>
            <a:endParaRPr lang="en-US" sz="2600" dirty="0"/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Transparency</a:t>
            </a:r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Security </a:t>
            </a:r>
            <a:r>
              <a:rPr lang="en-US" sz="3200" dirty="0" smtClean="0">
                <a:solidFill>
                  <a:schemeClr val="accent2"/>
                </a:solidFill>
              </a:rPr>
              <a:t>Policies</a:t>
            </a:r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Technical Architecture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Data Governance</a:t>
            </a:r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Training</a:t>
            </a:r>
          </a:p>
          <a:p>
            <a:pPr marL="628650" indent="-514350">
              <a:buAutoNum type="arabicParenR"/>
            </a:pPr>
            <a:r>
              <a:rPr lang="en-US" sz="3200" dirty="0" smtClean="0">
                <a:solidFill>
                  <a:schemeClr val="accent2"/>
                </a:solidFill>
              </a:rPr>
              <a:t>Resources </a:t>
            </a:r>
          </a:p>
          <a:p>
            <a:pPr marL="114300" indent="0">
              <a:buNone/>
            </a:pPr>
            <a:endParaRPr lang="en-US" sz="2600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en-US" sz="2600" dirty="0" smtClean="0">
              <a:solidFill>
                <a:schemeClr val="accent2"/>
              </a:solidFill>
            </a:endParaRPr>
          </a:p>
          <a:p>
            <a:pPr lvl="0"/>
            <a:endParaRPr lang="en-US" sz="2400" b="1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9820"/>
            <a:ext cx="7725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049" y="1581150"/>
            <a:ext cx="3273454" cy="333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7848600" cy="4419600"/>
          </a:xfrm>
        </p:spPr>
        <p:txBody>
          <a:bodyPr>
            <a:normAutofit fontScale="77500" lnSpcReduction="20000"/>
          </a:bodyPr>
          <a:lstStyle/>
          <a:p>
            <a:pPr marL="628650" indent="-514350">
              <a:buAutoNum type="arabicParenR"/>
            </a:pPr>
            <a:r>
              <a:rPr lang="en-US" sz="2600" dirty="0" smtClean="0">
                <a:solidFill>
                  <a:schemeClr val="accent2"/>
                </a:solidFill>
              </a:rPr>
              <a:t>Transparency</a:t>
            </a:r>
          </a:p>
          <a:p>
            <a:pPr marL="114300" indent="0">
              <a:buNone/>
            </a:pPr>
            <a:r>
              <a:rPr lang="en-US" sz="2200" b="1" dirty="0" smtClean="0">
                <a:latin typeface="Cambria" panose="02040503050406030204" pitchFamily="18" charset="0"/>
              </a:rPr>
              <a:t>KSDE publishes </a:t>
            </a:r>
            <a:r>
              <a:rPr lang="en-US" sz="2200" b="1" dirty="0">
                <a:latin typeface="Cambria" panose="02040503050406030204" pitchFamily="18" charset="0"/>
              </a:rPr>
              <a:t>d</a:t>
            </a:r>
            <a:r>
              <a:rPr lang="en-US" sz="2200" b="1" dirty="0" smtClean="0">
                <a:latin typeface="Cambria" panose="02040503050406030204" pitchFamily="18" charset="0"/>
              </a:rPr>
              <a:t>ata collection information publicly</a:t>
            </a:r>
          </a:p>
          <a:p>
            <a:pPr marL="114300" indent="0">
              <a:buNone/>
            </a:pPr>
            <a:r>
              <a:rPr lang="en-US" sz="1800" b="1" dirty="0" smtClean="0">
                <a:latin typeface="Cambria" panose="02040503050406030204" pitchFamily="18" charset="0"/>
              </a:rPr>
              <a:t>Reasons for collection include: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Public, State and federal reporting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Calculations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state funding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Administering state assessments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School accountability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Early childhood school readiness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To monitor and to improve programs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inform instruction</a:t>
            </a:r>
          </a:p>
          <a:p>
            <a:pPr marL="114300" indent="0">
              <a:buNone/>
            </a:pPr>
            <a:r>
              <a:rPr lang="en-US" sz="2200" b="1" dirty="0" smtClean="0">
                <a:latin typeface="Cambria" panose="02040503050406030204" pitchFamily="18" charset="0"/>
              </a:rPr>
              <a:t>Program </a:t>
            </a:r>
            <a:r>
              <a:rPr lang="en-US" sz="2200" b="1" dirty="0">
                <a:latin typeface="Cambria" panose="02040503050406030204" pitchFamily="18" charset="0"/>
              </a:rPr>
              <a:t>Participation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Free/Reduced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Lunch, Virtual Education, Child of Military Family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Special Ed: Primary Disability / Gifted / accommodations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English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for Speakers of Other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Languages (ESOL)</a:t>
            </a:r>
          </a:p>
          <a:p>
            <a:pPr marL="411480" lvl="1" indent="0">
              <a:buNone/>
            </a:pPr>
            <a:r>
              <a:rPr lang="en-US" sz="2200" b="1" dirty="0" smtClean="0">
                <a:latin typeface="Cambria" panose="02040503050406030204" pitchFamily="18" charset="0"/>
              </a:rPr>
              <a:t>Course Outcomes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Course Identifier, Completion status /Educator 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Letter/Percent/Pass-Fail</a:t>
            </a:r>
          </a:p>
          <a:p>
            <a:pPr lvl="0"/>
            <a:endParaRPr lang="en-US" sz="2400" b="1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9820"/>
            <a:ext cx="7725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4271">
            <a:off x="5734311" y="780560"/>
            <a:ext cx="2468880" cy="1645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654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620000" cy="4267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2.) Security Policies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400" dirty="0" smtClean="0"/>
              <a:t>State </a:t>
            </a:r>
            <a:r>
              <a:rPr lang="en-US" sz="2400" dirty="0"/>
              <a:t>of Kansas IT Security Policies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Information Technology Executive Counsel 7230A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 smtClean="0"/>
              <a:t>Family Educational Rights and Privacy Act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FERPA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400" dirty="0" smtClean="0"/>
              <a:t>Data </a:t>
            </a:r>
            <a:r>
              <a:rPr lang="en-US" sz="2400" dirty="0"/>
              <a:t>Sharing agreements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Ex: KS Board of Regents, Department of Children and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Families,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Department of Health and Environment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Department of Agriculture, National Student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Clearinghouse</a:t>
            </a:r>
          </a:p>
          <a:p>
            <a:r>
              <a:rPr lang="en-US" dirty="0" smtClean="0"/>
              <a:t>KSDE Security Policies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Incorporates State and Federal requirements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411480" lvl="1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en-US" sz="2200" b="1" dirty="0">
              <a:latin typeface="Cambria" panose="02040503050406030204" pitchFamily="18" charset="0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590550"/>
            <a:ext cx="2386739" cy="106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41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7772400" cy="4267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3</a:t>
            </a:r>
            <a:r>
              <a:rPr lang="en-US" sz="2400" dirty="0" smtClean="0">
                <a:solidFill>
                  <a:schemeClr val="accent2"/>
                </a:solidFill>
              </a:rPr>
              <a:t>.) </a:t>
            </a:r>
            <a:r>
              <a:rPr lang="en-US" sz="2400" dirty="0" smtClean="0">
                <a:solidFill>
                  <a:schemeClr val="accent2"/>
                </a:solidFill>
              </a:rPr>
              <a:t>Technical Architecture </a:t>
            </a:r>
          </a:p>
          <a:p>
            <a:pPr indent="-342900"/>
            <a:r>
              <a:rPr lang="en-US" sz="2400" dirty="0" smtClean="0"/>
              <a:t>Security </a:t>
            </a:r>
            <a:r>
              <a:rPr lang="en-US" sz="2400" dirty="0"/>
              <a:t>based network </a:t>
            </a:r>
            <a:r>
              <a:rPr lang="en-US" sz="2400" dirty="0" smtClean="0"/>
              <a:t>design</a:t>
            </a:r>
          </a:p>
          <a:p>
            <a:pPr indent="-342900"/>
            <a:r>
              <a:rPr lang="en-US" sz="2400" dirty="0" smtClean="0"/>
              <a:t>Enterprise Class Technologies</a:t>
            </a:r>
          </a:p>
          <a:p>
            <a:r>
              <a:rPr lang="en-US" sz="2400" dirty="0" smtClean="0"/>
              <a:t>Industry Recognized Best Practices</a:t>
            </a:r>
          </a:p>
          <a:p>
            <a:r>
              <a:rPr lang="en-US" sz="2400" dirty="0" smtClean="0"/>
              <a:t>Device and Student </a:t>
            </a:r>
            <a:r>
              <a:rPr lang="en-US" sz="2400" dirty="0" smtClean="0"/>
              <a:t>Data </a:t>
            </a:r>
            <a:r>
              <a:rPr lang="en-US" sz="2400" dirty="0" smtClean="0"/>
              <a:t>Encryption</a:t>
            </a:r>
            <a:endParaRPr lang="en-US" sz="2400" dirty="0"/>
          </a:p>
          <a:p>
            <a:r>
              <a:rPr lang="en-US" sz="2400" dirty="0" smtClean="0"/>
              <a:t>AAA (Authentication, Authorization and Accounting)</a:t>
            </a:r>
            <a:endParaRPr lang="en-US" sz="2400" dirty="0" smtClean="0"/>
          </a:p>
          <a:p>
            <a:r>
              <a:rPr lang="en-US" sz="2400" dirty="0" smtClean="0"/>
              <a:t>(COOP) </a:t>
            </a:r>
            <a:r>
              <a:rPr lang="en-US" sz="2400" dirty="0" smtClean="0"/>
              <a:t>Continuity of Operations Planning</a:t>
            </a:r>
          </a:p>
          <a:p>
            <a:r>
              <a:rPr lang="en-US" sz="2400" dirty="0"/>
              <a:t>External </a:t>
            </a:r>
            <a:r>
              <a:rPr lang="en-US" sz="2400" dirty="0" smtClean="0"/>
              <a:t>Auditing</a:t>
            </a:r>
            <a:endParaRPr lang="en-US" sz="1600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en-US" sz="2400" dirty="0" smtClean="0"/>
          </a:p>
          <a:p>
            <a:endParaRPr lang="en-US" sz="1600" i="1" dirty="0" smtClean="0"/>
          </a:p>
          <a:p>
            <a:pPr lvl="1"/>
            <a:endParaRPr lang="en-US" sz="1600" i="1" dirty="0"/>
          </a:p>
          <a:p>
            <a:pPr marL="411480" lvl="1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en-US" sz="2200" b="1" dirty="0">
              <a:latin typeface="Cambria" panose="02040503050406030204" pitchFamily="18" charset="0"/>
            </a:endParaRP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437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KSDE Data Policy and Practice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2077">
            <a:off x="6508235" y="142406"/>
            <a:ext cx="1683901" cy="11261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41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KSDE">
      <a:dk1>
        <a:srgbClr val="000000"/>
      </a:dk1>
      <a:lt1>
        <a:srgbClr val="FFFFFF"/>
      </a:lt1>
      <a:dk2>
        <a:srgbClr val="000000"/>
      </a:dk2>
      <a:lt2>
        <a:srgbClr val="FFEEC8"/>
      </a:lt2>
      <a:accent1>
        <a:srgbClr val="B4A59F"/>
      </a:accent1>
      <a:accent2>
        <a:srgbClr val="0081C6"/>
      </a:accent2>
      <a:accent3>
        <a:srgbClr val="FFFFFF"/>
      </a:accent3>
      <a:accent4>
        <a:srgbClr val="E5A04D"/>
      </a:accent4>
      <a:accent5>
        <a:srgbClr val="BC9B6A"/>
      </a:accent5>
      <a:accent6>
        <a:srgbClr val="6386A8"/>
      </a:accent6>
      <a:hlink>
        <a:srgbClr val="008BB0"/>
      </a:hlink>
      <a:folHlink>
        <a:srgbClr val="77787B"/>
      </a:folHlink>
    </a:clrScheme>
    <a:fontScheme name="PP_block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2872</TotalTime>
  <Words>669</Words>
  <Application>Microsoft Office PowerPoint</Application>
  <PresentationFormat>On-screen Show (16:9)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Agency FB</vt:lpstr>
      <vt:lpstr>Arial</vt:lpstr>
      <vt:lpstr>Calibri</vt:lpstr>
      <vt:lpstr>Cambria</vt:lpstr>
      <vt:lpstr>Courier New</vt:lpstr>
      <vt:lpstr>Adjacency</vt:lpstr>
      <vt:lpstr>Kansas Student Data Privacy</vt:lpstr>
      <vt:lpstr>Kansas Data Privacy Legislation</vt:lpstr>
      <vt:lpstr>Kansas Data Privacy Legislation</vt:lpstr>
      <vt:lpstr>Kansas Data Privacy Legislation</vt:lpstr>
      <vt:lpstr>Kansas Data Privacy Legislation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</vt:lpstr>
    </vt:vector>
  </TitlesOfParts>
  <Company>KSDE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Franklin</dc:creator>
  <cp:lastModifiedBy>Lane Wiley</cp:lastModifiedBy>
  <cp:revision>170</cp:revision>
  <cp:lastPrinted>2015-04-15T13:28:02Z</cp:lastPrinted>
  <dcterms:created xsi:type="dcterms:W3CDTF">2015-02-02T15:35:36Z</dcterms:created>
  <dcterms:modified xsi:type="dcterms:W3CDTF">2015-04-16T13:55:23Z</dcterms:modified>
</cp:coreProperties>
</file>