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9"/>
  </p:notesMasterIdLst>
  <p:sldIdLst>
    <p:sldId id="261" r:id="rId5"/>
    <p:sldId id="265" r:id="rId6"/>
    <p:sldId id="290" r:id="rId7"/>
    <p:sldId id="280" r:id="rId8"/>
    <p:sldId id="320"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279"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Open Sans Light" panose="020B0306030504020204" pitchFamily="34" charset="0"/>
      <p:regular r:id="rId44"/>
      <p:italic r:id="rId45"/>
    </p:embeddedFont>
    <p:embeddedFont>
      <p:font typeface="Open Sans Semibold" panose="020B0706030804020204" pitchFamily="34" charset="0"/>
      <p:bold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Kelso\Desktop\Chronic%20Absenteeism\CA%20by%20ye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Kelso\Desktop\Chronic%20Absenteeism\CA%20by%20yea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2017-2021 ADA vs Chronic Absenteeism</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4.3130167322834652E-2"/>
          <c:y val="0.57181390252375208"/>
          <c:w val="0.22353649934383202"/>
          <c:h val="0.32850113829537508"/>
        </c:manualLayout>
      </c:layout>
      <c:lineChart>
        <c:grouping val="standard"/>
        <c:varyColors val="0"/>
        <c:dLbls>
          <c:showLegendKey val="0"/>
          <c:showVal val="0"/>
          <c:showCatName val="0"/>
          <c:showSerName val="0"/>
          <c:showPercent val="0"/>
          <c:showBubbleSize val="0"/>
        </c:dLbls>
        <c:marker val="1"/>
        <c:smooth val="0"/>
        <c:axId val="2119780895"/>
        <c:axId val="1"/>
      </c:lineChart>
      <c:catAx>
        <c:axId val="2119780895"/>
        <c:scaling>
          <c:orientation val="minMax"/>
        </c:scaling>
        <c:delete val="1"/>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1"/>
        <c:axPos val="l"/>
        <c:numFmt formatCode="0.00" sourceLinked="1"/>
        <c:majorTickMark val="none"/>
        <c:minorTickMark val="none"/>
        <c:tickLblPos val="nextTo"/>
        <c:crossAx val="2119780895"/>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dirty="0"/>
              <a:t>2017 - 2023</a:t>
            </a:r>
          </a:p>
          <a:p>
            <a:pPr>
              <a:defRPr/>
            </a:pPr>
            <a:r>
              <a:rPr lang="en-US" dirty="0"/>
              <a:t>Average Daily Attendance vs Chronic Absenteeism</a:t>
            </a:r>
          </a:p>
          <a:p>
            <a:pPr>
              <a:defRPr/>
            </a:pPr>
            <a:endParaRPr lang="en-US" dirty="0"/>
          </a:p>
        </c:rich>
      </c:tx>
      <c:overlay val="0"/>
      <c:spPr>
        <a:noFill/>
        <a:ln>
          <a:noFill/>
        </a:ln>
        <a:effectLst/>
      </c:spPr>
      <c:txPr>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n-US"/>
        </a:p>
      </c:txPr>
    </c:title>
    <c:autoTitleDeleted val="0"/>
    <c:plotArea>
      <c:layout/>
      <c:lineChart>
        <c:grouping val="standard"/>
        <c:varyColors val="0"/>
        <c:ser>
          <c:idx val="0"/>
          <c:order val="0"/>
          <c:tx>
            <c:strRef>
              <c:f>'2017-2023'!$B$15</c:f>
              <c:strCache>
                <c:ptCount val="1"/>
                <c:pt idx="0">
                  <c:v>ADA</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'2017-2023'!$A$16:$A$22</c:f>
              <c:numCache>
                <c:formatCode>General</c:formatCode>
                <c:ptCount val="7"/>
                <c:pt idx="0">
                  <c:v>2017</c:v>
                </c:pt>
                <c:pt idx="1">
                  <c:v>2018</c:v>
                </c:pt>
                <c:pt idx="2">
                  <c:v>2019</c:v>
                </c:pt>
                <c:pt idx="3">
                  <c:v>2020</c:v>
                </c:pt>
                <c:pt idx="4">
                  <c:v>2021</c:v>
                </c:pt>
                <c:pt idx="5">
                  <c:v>2022</c:v>
                </c:pt>
                <c:pt idx="6">
                  <c:v>2023</c:v>
                </c:pt>
              </c:numCache>
            </c:numRef>
          </c:cat>
          <c:val>
            <c:numRef>
              <c:f>'2017-2023'!$B$16:$B$22</c:f>
              <c:numCache>
                <c:formatCode>General</c:formatCode>
                <c:ptCount val="7"/>
                <c:pt idx="0">
                  <c:v>94.7</c:v>
                </c:pt>
                <c:pt idx="1">
                  <c:v>94.5</c:v>
                </c:pt>
                <c:pt idx="2">
                  <c:v>94.5</c:v>
                </c:pt>
                <c:pt idx="3">
                  <c:v>94.5</c:v>
                </c:pt>
                <c:pt idx="4">
                  <c:v>93.8</c:v>
                </c:pt>
                <c:pt idx="5">
                  <c:v>92.14</c:v>
                </c:pt>
                <c:pt idx="6">
                  <c:v>92.8</c:v>
                </c:pt>
              </c:numCache>
            </c:numRef>
          </c:val>
          <c:smooth val="0"/>
          <c:extLst>
            <c:ext xmlns:c16="http://schemas.microsoft.com/office/drawing/2014/chart" uri="{C3380CC4-5D6E-409C-BE32-E72D297353CC}">
              <c16:uniqueId val="{00000000-B41B-47C1-9D6D-3E0B6D0216CD}"/>
            </c:ext>
          </c:extLst>
        </c:ser>
        <c:ser>
          <c:idx val="1"/>
          <c:order val="1"/>
          <c:tx>
            <c:strRef>
              <c:f>'2017-2023'!$C$15</c:f>
              <c:strCache>
                <c:ptCount val="1"/>
                <c:pt idx="0">
                  <c:v>CA</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'2017-2023'!$A$16:$A$22</c:f>
              <c:numCache>
                <c:formatCode>General</c:formatCode>
                <c:ptCount val="7"/>
                <c:pt idx="0">
                  <c:v>2017</c:v>
                </c:pt>
                <c:pt idx="1">
                  <c:v>2018</c:v>
                </c:pt>
                <c:pt idx="2">
                  <c:v>2019</c:v>
                </c:pt>
                <c:pt idx="3">
                  <c:v>2020</c:v>
                </c:pt>
                <c:pt idx="4">
                  <c:v>2021</c:v>
                </c:pt>
                <c:pt idx="5">
                  <c:v>2022</c:v>
                </c:pt>
                <c:pt idx="6">
                  <c:v>2023</c:v>
                </c:pt>
              </c:numCache>
            </c:numRef>
          </c:cat>
          <c:val>
            <c:numRef>
              <c:f>'2017-2023'!$C$16:$C$22</c:f>
              <c:numCache>
                <c:formatCode>0.00</c:formatCode>
                <c:ptCount val="7"/>
                <c:pt idx="0">
                  <c:v>13.7</c:v>
                </c:pt>
                <c:pt idx="1">
                  <c:v>13.9</c:v>
                </c:pt>
                <c:pt idx="2" formatCode="General">
                  <c:v>13.93</c:v>
                </c:pt>
                <c:pt idx="3" formatCode="General">
                  <c:v>13.9</c:v>
                </c:pt>
                <c:pt idx="4">
                  <c:v>17.54</c:v>
                </c:pt>
                <c:pt idx="5" formatCode="General">
                  <c:v>24.51</c:v>
                </c:pt>
                <c:pt idx="6" formatCode="General">
                  <c:v>21.82</c:v>
                </c:pt>
              </c:numCache>
            </c:numRef>
          </c:val>
          <c:smooth val="0"/>
          <c:extLst>
            <c:ext xmlns:c16="http://schemas.microsoft.com/office/drawing/2014/chart" uri="{C3380CC4-5D6E-409C-BE32-E72D297353CC}">
              <c16:uniqueId val="{00000001-B41B-47C1-9D6D-3E0B6D0216CD}"/>
            </c:ext>
          </c:extLst>
        </c:ser>
        <c:dLbls>
          <c:dLblPos val="ctr"/>
          <c:showLegendKey val="0"/>
          <c:showVal val="1"/>
          <c:showCatName val="0"/>
          <c:showSerName val="0"/>
          <c:showPercent val="0"/>
          <c:showBubbleSize val="0"/>
        </c:dLbls>
        <c:marker val="1"/>
        <c:smooth val="0"/>
        <c:axId val="857242847"/>
        <c:axId val="856280639"/>
      </c:lineChart>
      <c:catAx>
        <c:axId val="857242847"/>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856280639"/>
        <c:crosses val="autoZero"/>
        <c:auto val="1"/>
        <c:lblAlgn val="ctr"/>
        <c:lblOffset val="100"/>
        <c:noMultiLvlLbl val="0"/>
      </c:catAx>
      <c:valAx>
        <c:axId val="856280639"/>
        <c:scaling>
          <c:orientation val="minMax"/>
        </c:scaling>
        <c:delete val="1"/>
        <c:axPos val="l"/>
        <c:numFmt formatCode="General" sourceLinked="1"/>
        <c:majorTickMark val="none"/>
        <c:minorTickMark val="none"/>
        <c:tickLblPos val="nextTo"/>
        <c:crossAx val="85724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lumMod val="65000"/>
                    <a:lumOff val="35000"/>
                  </a:sysClr>
                </a:solidFill>
                <a:latin typeface="+mn-lt"/>
                <a:ea typeface="+mn-ea"/>
                <a:cs typeface="+mn-cs"/>
              </a:defRPr>
            </a:pPr>
            <a:r>
              <a:rPr lang="en-US" sz="1400" b="1" i="0" u="none" strike="noStrike" kern="1200" spc="0" baseline="0">
                <a:solidFill>
                  <a:sysClr val="windowText" lastClr="000000">
                    <a:lumMod val="65000"/>
                    <a:lumOff val="35000"/>
                  </a:sysClr>
                </a:solidFill>
              </a:rPr>
              <a:t>State Chronic Absentee Comparison 2021-2023</a:t>
            </a:r>
          </a:p>
          <a:p>
            <a:pPr marL="0" marR="0" lvl="0" indent="0" algn="ctr" defTabSz="914400" rtl="0" eaLnBrk="1" fontAlgn="auto" latinLnBrk="0" hangingPunct="1">
              <a:lnSpc>
                <a:spcPct val="100000"/>
              </a:lnSpc>
              <a:spcBef>
                <a:spcPts val="0"/>
              </a:spcBef>
              <a:spcAft>
                <a:spcPts val="0"/>
              </a:spcAft>
              <a:buClrTx/>
              <a:buSzTx/>
              <a:buFontTx/>
              <a:buNone/>
              <a:tabLst/>
              <a:defRPr b="1">
                <a:solidFill>
                  <a:sysClr val="windowText" lastClr="000000">
                    <a:lumMod val="65000"/>
                    <a:lumOff val="35000"/>
                  </a:sysClr>
                </a:solidFill>
              </a:defRPr>
            </a:pPr>
            <a:endParaRPr lang="en-US" b="1"/>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'2017-2023'!$B$54</c:f>
              <c:strCache>
                <c:ptCount val="1"/>
                <c:pt idx="0">
                  <c:v>2021</c:v>
                </c:pt>
              </c:strCache>
            </c:strRef>
          </c:tx>
          <c:spPr>
            <a:solidFill>
              <a:schemeClr val="accent1"/>
            </a:solidFill>
            <a:ln>
              <a:noFill/>
            </a:ln>
            <a:effectLst/>
          </c:spPr>
          <c:invertIfNegative val="0"/>
          <c:cat>
            <c:strRef>
              <c:f>'2017-2023'!$A$55:$A$67</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'2017-2023'!$B$55:$B$67</c:f>
              <c:numCache>
                <c:formatCode>0.00</c:formatCode>
                <c:ptCount val="13"/>
                <c:pt idx="0">
                  <c:v>15.17</c:v>
                </c:pt>
                <c:pt idx="1">
                  <c:v>13.84</c:v>
                </c:pt>
                <c:pt idx="2">
                  <c:v>12.83</c:v>
                </c:pt>
                <c:pt idx="3">
                  <c:v>12.86</c:v>
                </c:pt>
                <c:pt idx="4">
                  <c:v>12.74</c:v>
                </c:pt>
                <c:pt idx="5">
                  <c:v>14.08</c:v>
                </c:pt>
                <c:pt idx="6">
                  <c:v>14.9</c:v>
                </c:pt>
                <c:pt idx="7">
                  <c:v>17.46</c:v>
                </c:pt>
                <c:pt idx="8">
                  <c:v>18.170000000000002</c:v>
                </c:pt>
                <c:pt idx="9">
                  <c:v>21.72</c:v>
                </c:pt>
                <c:pt idx="10">
                  <c:v>23.21</c:v>
                </c:pt>
                <c:pt idx="11">
                  <c:v>24.22</c:v>
                </c:pt>
                <c:pt idx="12">
                  <c:v>25.92</c:v>
                </c:pt>
              </c:numCache>
            </c:numRef>
          </c:val>
          <c:extLst>
            <c:ext xmlns:c16="http://schemas.microsoft.com/office/drawing/2014/chart" uri="{C3380CC4-5D6E-409C-BE32-E72D297353CC}">
              <c16:uniqueId val="{00000000-71AA-4B7D-B8BA-06360D79DE59}"/>
            </c:ext>
          </c:extLst>
        </c:ser>
        <c:ser>
          <c:idx val="1"/>
          <c:order val="1"/>
          <c:tx>
            <c:strRef>
              <c:f>'2017-2023'!$C$54</c:f>
              <c:strCache>
                <c:ptCount val="1"/>
                <c:pt idx="0">
                  <c:v>2022</c:v>
                </c:pt>
              </c:strCache>
            </c:strRef>
          </c:tx>
          <c:spPr>
            <a:solidFill>
              <a:schemeClr val="accent2"/>
            </a:solidFill>
            <a:ln>
              <a:noFill/>
            </a:ln>
            <a:effectLst/>
          </c:spPr>
          <c:invertIfNegative val="0"/>
          <c:cat>
            <c:strRef>
              <c:f>'2017-2023'!$A$55:$A$67</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'2017-2023'!$C$55:$C$67</c:f>
              <c:numCache>
                <c:formatCode>0.00</c:formatCode>
                <c:ptCount val="13"/>
                <c:pt idx="0">
                  <c:v>26.26</c:v>
                </c:pt>
                <c:pt idx="1">
                  <c:v>22.4</c:v>
                </c:pt>
                <c:pt idx="2">
                  <c:v>20.38</c:v>
                </c:pt>
                <c:pt idx="3">
                  <c:v>19.41</c:v>
                </c:pt>
                <c:pt idx="4">
                  <c:v>19.46</c:v>
                </c:pt>
                <c:pt idx="5">
                  <c:v>19.45</c:v>
                </c:pt>
                <c:pt idx="6">
                  <c:v>22.32</c:v>
                </c:pt>
                <c:pt idx="7">
                  <c:v>23.99</c:v>
                </c:pt>
                <c:pt idx="8">
                  <c:v>26</c:v>
                </c:pt>
                <c:pt idx="9">
                  <c:v>28.94</c:v>
                </c:pt>
                <c:pt idx="10">
                  <c:v>31.25</c:v>
                </c:pt>
                <c:pt idx="11">
                  <c:v>33.44</c:v>
                </c:pt>
                <c:pt idx="12">
                  <c:v>36.07</c:v>
                </c:pt>
              </c:numCache>
            </c:numRef>
          </c:val>
          <c:extLst>
            <c:ext xmlns:c16="http://schemas.microsoft.com/office/drawing/2014/chart" uri="{C3380CC4-5D6E-409C-BE32-E72D297353CC}">
              <c16:uniqueId val="{00000001-71AA-4B7D-B8BA-06360D79DE59}"/>
            </c:ext>
          </c:extLst>
        </c:ser>
        <c:ser>
          <c:idx val="2"/>
          <c:order val="2"/>
          <c:tx>
            <c:strRef>
              <c:f>'2017-2023'!$D$54</c:f>
              <c:strCache>
                <c:ptCount val="1"/>
                <c:pt idx="0">
                  <c:v>2023</c:v>
                </c:pt>
              </c:strCache>
            </c:strRef>
          </c:tx>
          <c:spPr>
            <a:solidFill>
              <a:schemeClr val="accent3"/>
            </a:solidFill>
            <a:ln>
              <a:noFill/>
            </a:ln>
            <a:effectLst/>
          </c:spPr>
          <c:invertIfNegative val="0"/>
          <c:cat>
            <c:strRef>
              <c:f>'2017-2023'!$A$55:$A$67</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'2017-2023'!$D$55:$D$67</c:f>
              <c:numCache>
                <c:formatCode>General</c:formatCode>
                <c:ptCount val="13"/>
                <c:pt idx="0">
                  <c:v>23.54</c:v>
                </c:pt>
                <c:pt idx="1">
                  <c:v>19.170000000000002</c:v>
                </c:pt>
                <c:pt idx="2">
                  <c:v>16.829999999999998</c:v>
                </c:pt>
                <c:pt idx="3">
                  <c:v>15.44</c:v>
                </c:pt>
                <c:pt idx="4">
                  <c:v>15.68</c:v>
                </c:pt>
                <c:pt idx="5">
                  <c:v>16.36</c:v>
                </c:pt>
                <c:pt idx="6">
                  <c:v>17.68</c:v>
                </c:pt>
                <c:pt idx="7">
                  <c:v>20.78</c:v>
                </c:pt>
                <c:pt idx="8">
                  <c:v>23.01</c:v>
                </c:pt>
                <c:pt idx="9">
                  <c:v>25.09</c:v>
                </c:pt>
                <c:pt idx="10">
                  <c:v>27.72</c:v>
                </c:pt>
                <c:pt idx="11">
                  <c:v>29.36</c:v>
                </c:pt>
                <c:pt idx="12">
                  <c:v>31.73</c:v>
                </c:pt>
              </c:numCache>
            </c:numRef>
          </c:val>
          <c:extLst>
            <c:ext xmlns:c16="http://schemas.microsoft.com/office/drawing/2014/chart" uri="{C3380CC4-5D6E-409C-BE32-E72D297353CC}">
              <c16:uniqueId val="{00000002-71AA-4B7D-B8BA-06360D79DE59}"/>
            </c:ext>
          </c:extLst>
        </c:ser>
        <c:dLbls>
          <c:showLegendKey val="0"/>
          <c:showVal val="0"/>
          <c:showCatName val="0"/>
          <c:showSerName val="0"/>
          <c:showPercent val="0"/>
          <c:showBubbleSize val="0"/>
        </c:dLbls>
        <c:gapWidth val="219"/>
        <c:overlap val="-27"/>
        <c:axId val="834899391"/>
        <c:axId val="852706927"/>
      </c:barChart>
      <c:catAx>
        <c:axId val="83489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2706927"/>
        <c:crosses val="autoZero"/>
        <c:auto val="1"/>
        <c:lblAlgn val="ctr"/>
        <c:lblOffset val="100"/>
        <c:noMultiLvlLbl val="0"/>
      </c:catAx>
      <c:valAx>
        <c:axId val="8527069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899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8BC30-29EA-4684-B868-AC5963BA276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137309F5-25EF-4912-B6D7-3F5C586D84B4}">
      <dgm:prSet phldrT="[Text]"/>
      <dgm:spPr/>
      <dgm:t>
        <a:bodyPr/>
        <a:lstStyle/>
        <a:p>
          <a:r>
            <a:rPr lang="en-US" dirty="0"/>
            <a:t>Barriers</a:t>
          </a:r>
        </a:p>
      </dgm:t>
      <dgm:extLst>
        <a:ext uri="{E40237B7-FDA0-4F09-8148-C483321AD2D9}">
          <dgm14:cNvPr xmlns:dgm14="http://schemas.microsoft.com/office/drawing/2010/diagram" id="0" name="" descr="Barriers&#10; Lack of access to health or dental care&#10; Chronic illness&#10; Trauma&#10; No school path to school&#10; Poor transportation&#10; Housing instability&#10; High mobility&#10; Involvement with child welfare or juvenile justice system&#10;Aversion&#10; Struggling academically or socially&#10; Bullying&#10; Ineffective/exclusionary school discipline&#10; Parents had negative school experience&#10; Undiagnosed disability&#10;Disengagement&#10; Lack of encouraging and culturally relevant instruction&#10; No meaningful relationships with adults in school&#10; Vulnerable to being with peers out of school vs. in school&#10; Poor school climate&#10; Discouraged due to lack of credits"/>
        </a:ext>
      </dgm:extLst>
    </dgm:pt>
    <dgm:pt modelId="{A2E3874D-5D21-482B-A3B4-84A299F6B08D}" type="parTrans" cxnId="{0CDB9D5F-4636-4277-A68D-3E4B71579B95}">
      <dgm:prSet/>
      <dgm:spPr/>
      <dgm:t>
        <a:bodyPr/>
        <a:lstStyle/>
        <a:p>
          <a:endParaRPr lang="en-US"/>
        </a:p>
      </dgm:t>
    </dgm:pt>
    <dgm:pt modelId="{9E1F868F-F04D-4864-9985-728A3E54BFC8}" type="sibTrans" cxnId="{0CDB9D5F-4636-4277-A68D-3E4B71579B95}">
      <dgm:prSet/>
      <dgm:spPr/>
      <dgm:t>
        <a:bodyPr/>
        <a:lstStyle/>
        <a:p>
          <a:endParaRPr lang="en-US"/>
        </a:p>
      </dgm:t>
    </dgm:pt>
    <dgm:pt modelId="{A292804A-2230-41BF-90B7-B05B046E4C48}">
      <dgm:prSet phldrT="[Text]"/>
      <dgm:spPr/>
      <dgm:t>
        <a:bodyPr/>
        <a:lstStyle/>
        <a:p>
          <a:r>
            <a:rPr lang="en-US" dirty="0"/>
            <a:t>Lack of access to health or dental care</a:t>
          </a:r>
        </a:p>
      </dgm:t>
      <dgm:extLst>
        <a:ext uri="{E40237B7-FDA0-4F09-8148-C483321AD2D9}">
          <dgm14:cNvPr xmlns:dgm14="http://schemas.microsoft.com/office/drawing/2010/diagram" id="0" name="" descr="Barriers&#10; Lack of access to health or dental care&#10; Chronic illness&#10; Trauma&#10; No school path to school&#10; Poor transportation&#10; Housing instability&#10; High mobility&#10; Involvement with child welfare or juvenile justice system&#10;Aversion&#10; Struggling academically or socially&#10; Bullying&#10; Ineffective/exclusionary school discipline&#10; Parents had negative school experience&#10; Undiagnosed disability&#10;Disengagement&#10; Lack of encouraging and culturally relevant instruction&#10; No meaningful relationships with adults in school&#10; Vulnerable to being with peers out of school vs. in school&#10; Poor school climate&#10; Discouraged due to lack of credits"/>
        </a:ext>
      </dgm:extLst>
    </dgm:pt>
    <dgm:pt modelId="{B3ACCF8E-9B03-47A6-AEC0-9D7AB75A0F1C}" type="parTrans" cxnId="{4B4724C2-7B74-4B8D-B136-BFD051751072}">
      <dgm:prSet/>
      <dgm:spPr/>
      <dgm:t>
        <a:bodyPr/>
        <a:lstStyle/>
        <a:p>
          <a:endParaRPr lang="en-US"/>
        </a:p>
      </dgm:t>
    </dgm:pt>
    <dgm:pt modelId="{0F60E586-EF6D-47E7-B1B4-A61ACB5D2986}" type="sibTrans" cxnId="{4B4724C2-7B74-4B8D-B136-BFD051751072}">
      <dgm:prSet/>
      <dgm:spPr/>
      <dgm:t>
        <a:bodyPr/>
        <a:lstStyle/>
        <a:p>
          <a:endParaRPr lang="en-US"/>
        </a:p>
      </dgm:t>
    </dgm:pt>
    <dgm:pt modelId="{69287B11-6EBE-4666-9E67-478E0E48A7BA}">
      <dgm:prSet phldrT="[Text]"/>
      <dgm:spPr/>
      <dgm:t>
        <a:bodyPr/>
        <a:lstStyle/>
        <a:p>
          <a:r>
            <a:rPr lang="en-US" dirty="0"/>
            <a:t>Aversion</a:t>
          </a:r>
        </a:p>
      </dgm:t>
      <dgm:extLst>
        <a:ext uri="{E40237B7-FDA0-4F09-8148-C483321AD2D9}">
          <dgm14:cNvPr xmlns:dgm14="http://schemas.microsoft.com/office/drawing/2010/diagram" id="0" name="" descr="Barriers&#10; Lack of access to health or dental care&#10; Chronic illness&#10; Trauma&#10; No school path to school&#10; Poor transportation&#10; Housing instability&#10; High mobility&#10; Involvement with child welfare or juvenile justice system&#10;Aversion&#10; Struggling academically or socially&#10; Bullying&#10; Ineffective/exclusionary school discipline&#10; Parents had negative school experience&#10; Undiagnosed disability&#10;Disengagement&#10; Lack of encouraging and culturally relevant instruction&#10; No meaningful relationships with adults in school&#10; Vulnerable to being with peers out of school vs. in school&#10; Poor school climate&#10; Discouraged due to lack of credits"/>
        </a:ext>
      </dgm:extLst>
    </dgm:pt>
    <dgm:pt modelId="{BC6FE24D-0F03-4058-9950-9B4BA699D02A}" type="parTrans" cxnId="{4BC4FB3D-7D45-4FC6-B3BD-4ABA82FCE7F9}">
      <dgm:prSet/>
      <dgm:spPr/>
      <dgm:t>
        <a:bodyPr/>
        <a:lstStyle/>
        <a:p>
          <a:endParaRPr lang="en-US"/>
        </a:p>
      </dgm:t>
    </dgm:pt>
    <dgm:pt modelId="{D7E48CEF-D017-4A0E-AF05-73A4C7417BDF}" type="sibTrans" cxnId="{4BC4FB3D-7D45-4FC6-B3BD-4ABA82FCE7F9}">
      <dgm:prSet/>
      <dgm:spPr/>
      <dgm:t>
        <a:bodyPr/>
        <a:lstStyle/>
        <a:p>
          <a:endParaRPr lang="en-US"/>
        </a:p>
      </dgm:t>
    </dgm:pt>
    <dgm:pt modelId="{1E7B63B2-BA5A-48BD-AF7A-85D190107074}">
      <dgm:prSet phldrT="[Text]"/>
      <dgm:spPr/>
      <dgm:t>
        <a:bodyPr/>
        <a:lstStyle/>
        <a:p>
          <a:r>
            <a:rPr lang="en-US" dirty="0"/>
            <a:t>Struggling academically or socially</a:t>
          </a:r>
        </a:p>
      </dgm:t>
      <dgm:extLst>
        <a:ext uri="{E40237B7-FDA0-4F09-8148-C483321AD2D9}">
          <dgm14:cNvPr xmlns:dgm14="http://schemas.microsoft.com/office/drawing/2010/diagram" id="0" name="" descr="Barriers&#10; Lack of access to health or dental care&#10; Chronic illness&#10; Trauma&#10; No school path to school&#10; Poor transportation&#10; Housing instability&#10; High mobility&#10; Involvement with child welfare or juvenile justice system&#10;Aversion&#10; Struggling academically or socially&#10; Bullying&#10; Ineffective/exclusionary school discipline&#10; Parents had negative school experience&#10; Undiagnosed disability&#10;Disengagement&#10; Lack of encouraging and culturally relevant instruction&#10; No meaningful relationships with adults in school&#10; Vulnerable to being with peers out of school vs. in school&#10; Poor school climate&#10; Discouraged due to lack of credits"/>
        </a:ext>
      </dgm:extLst>
    </dgm:pt>
    <dgm:pt modelId="{9D522C91-3077-48DA-952F-51B112C28D83}" type="parTrans" cxnId="{7693062C-8263-4104-B12E-F9EEA9744601}">
      <dgm:prSet/>
      <dgm:spPr/>
      <dgm:t>
        <a:bodyPr/>
        <a:lstStyle/>
        <a:p>
          <a:endParaRPr lang="en-US"/>
        </a:p>
      </dgm:t>
    </dgm:pt>
    <dgm:pt modelId="{AAFCDA62-0C22-4F9B-ADA1-F8D18C17D460}" type="sibTrans" cxnId="{7693062C-8263-4104-B12E-F9EEA9744601}">
      <dgm:prSet/>
      <dgm:spPr/>
      <dgm:t>
        <a:bodyPr/>
        <a:lstStyle/>
        <a:p>
          <a:endParaRPr lang="en-US"/>
        </a:p>
      </dgm:t>
    </dgm:pt>
    <dgm:pt modelId="{D5E03E73-E31E-4870-B095-187CA9FC4A8C}">
      <dgm:prSet phldrT="[Text]"/>
      <dgm:spPr/>
      <dgm:t>
        <a:bodyPr/>
        <a:lstStyle/>
        <a:p>
          <a:r>
            <a:rPr lang="en-US" dirty="0"/>
            <a:t>Bullying</a:t>
          </a:r>
        </a:p>
      </dgm:t>
    </dgm:pt>
    <dgm:pt modelId="{B1316B51-9568-4E55-8636-2B10367B1156}" type="parTrans" cxnId="{1C71D9D0-4977-4D98-A6E8-1E81FEF1BDDE}">
      <dgm:prSet/>
      <dgm:spPr/>
      <dgm:t>
        <a:bodyPr/>
        <a:lstStyle/>
        <a:p>
          <a:endParaRPr lang="en-US"/>
        </a:p>
      </dgm:t>
    </dgm:pt>
    <dgm:pt modelId="{D2D6162D-26CB-4B9A-898D-C232D814BCCD}" type="sibTrans" cxnId="{1C71D9D0-4977-4D98-A6E8-1E81FEF1BDDE}">
      <dgm:prSet/>
      <dgm:spPr/>
      <dgm:t>
        <a:bodyPr/>
        <a:lstStyle/>
        <a:p>
          <a:endParaRPr lang="en-US"/>
        </a:p>
      </dgm:t>
    </dgm:pt>
    <dgm:pt modelId="{EF484361-E948-49C6-89DA-169D0E66F141}">
      <dgm:prSet phldrT="[Text]"/>
      <dgm:spPr/>
      <dgm:t>
        <a:bodyPr/>
        <a:lstStyle/>
        <a:p>
          <a:r>
            <a:rPr lang="en-US" dirty="0"/>
            <a:t>Disengagement</a:t>
          </a:r>
        </a:p>
      </dgm:t>
      <dgm:extLst>
        <a:ext uri="{E40237B7-FDA0-4F09-8148-C483321AD2D9}">
          <dgm14:cNvPr xmlns:dgm14="http://schemas.microsoft.com/office/drawing/2010/diagram" id="0" name="" descr="Barriers&#10; Lack of access to health or dental care&#10; Chronic illness&#10; Trauma&#10; No school path to school&#10; Poor transportation&#10; Housing instability&#10; High mobility&#10; Involvement with child welfare or juvenile justice system&#10;Aversion&#10; Struggling academically or socially&#10; Bullying&#10; Ineffective/exclusionary school discipline&#10; Parents had negative school experience&#10; Undiagnosed disability&#10;Disengagement&#10; Lack of encouraging and culturally relevant instruction&#10; No meaningful relationships with adults in school&#10; Vulnerable to being with peers out of school vs. in school&#10; Poor school climate&#10; Discouraged due to lack of credits"/>
        </a:ext>
      </dgm:extLst>
    </dgm:pt>
    <dgm:pt modelId="{4E3EF89B-3FB5-4352-AB5F-8790D56E80D4}" type="parTrans" cxnId="{149C5F78-B3F0-4E99-943D-EE3D28A918E1}">
      <dgm:prSet/>
      <dgm:spPr/>
      <dgm:t>
        <a:bodyPr/>
        <a:lstStyle/>
        <a:p>
          <a:endParaRPr lang="en-US"/>
        </a:p>
      </dgm:t>
    </dgm:pt>
    <dgm:pt modelId="{8EF1B2AE-909C-4586-9917-4AAD4B91FEA2}" type="sibTrans" cxnId="{149C5F78-B3F0-4E99-943D-EE3D28A918E1}">
      <dgm:prSet/>
      <dgm:spPr/>
      <dgm:t>
        <a:bodyPr/>
        <a:lstStyle/>
        <a:p>
          <a:endParaRPr lang="en-US"/>
        </a:p>
      </dgm:t>
    </dgm:pt>
    <dgm:pt modelId="{5C3635F1-026B-427B-A550-692CBA91F37A}">
      <dgm:prSet phldrT="[Text]"/>
      <dgm:spPr/>
      <dgm:t>
        <a:bodyPr/>
        <a:lstStyle/>
        <a:p>
          <a:r>
            <a:rPr lang="en-US" dirty="0"/>
            <a:t>Lack of encouraging and culturally relevant instruction</a:t>
          </a:r>
        </a:p>
      </dgm:t>
      <dgm:extLst>
        <a:ext uri="{E40237B7-FDA0-4F09-8148-C483321AD2D9}">
          <dgm14:cNvPr xmlns:dgm14="http://schemas.microsoft.com/office/drawing/2010/diagram" id="0" name="" descr="Barriers&#10; Lack of access to health or dental care&#10; Chronic illness&#10; Trauma&#10; No school path to school&#10; Poor transportation&#10; Housing instability&#10; High mobility&#10; Involvement with child welfare or juvenile justice system&#10;Aversion&#10; Struggling academically or socially&#10; Bullying&#10; Ineffective/exclusionary school discipline&#10; Parents had negative school experience&#10; Undiagnosed disability&#10;Disengagement&#10; Lack of encouraging and culturally relevant instruction&#10; No meaningful relationships with adults in school&#10; Vulnerable to being with peers out of school vs. in school&#10; Poor school climate&#10; Discouraged due to lack of credits"/>
        </a:ext>
      </dgm:extLst>
    </dgm:pt>
    <dgm:pt modelId="{DF9AF0E8-CF10-43C7-B0B5-682AC7753082}" type="parTrans" cxnId="{CD14969C-8C40-486B-874F-D5A9AE7C62F0}">
      <dgm:prSet/>
      <dgm:spPr/>
      <dgm:t>
        <a:bodyPr/>
        <a:lstStyle/>
        <a:p>
          <a:endParaRPr lang="en-US"/>
        </a:p>
      </dgm:t>
    </dgm:pt>
    <dgm:pt modelId="{D753F7AB-467E-4A2E-B912-A935A24A12BF}" type="sibTrans" cxnId="{CD14969C-8C40-486B-874F-D5A9AE7C62F0}">
      <dgm:prSet/>
      <dgm:spPr/>
      <dgm:t>
        <a:bodyPr/>
        <a:lstStyle/>
        <a:p>
          <a:endParaRPr lang="en-US"/>
        </a:p>
      </dgm:t>
    </dgm:pt>
    <dgm:pt modelId="{38E46467-7C95-40C5-B1CE-110B8CA6C188}">
      <dgm:prSet phldrT="[Text]"/>
      <dgm:spPr/>
      <dgm:t>
        <a:bodyPr/>
        <a:lstStyle/>
        <a:p>
          <a:r>
            <a:rPr lang="en-US" dirty="0"/>
            <a:t>No meaningful relationships with adults in school</a:t>
          </a:r>
        </a:p>
      </dgm:t>
    </dgm:pt>
    <dgm:pt modelId="{B590F34F-5F1F-4F2E-8225-25BDDF0531EC}" type="parTrans" cxnId="{EBAF98BC-BB45-4A78-B284-1DC68CE560B2}">
      <dgm:prSet/>
      <dgm:spPr/>
      <dgm:t>
        <a:bodyPr/>
        <a:lstStyle/>
        <a:p>
          <a:endParaRPr lang="en-US"/>
        </a:p>
      </dgm:t>
    </dgm:pt>
    <dgm:pt modelId="{BCDD8B26-A77E-48B7-93E2-1C425B1B0409}" type="sibTrans" cxnId="{EBAF98BC-BB45-4A78-B284-1DC68CE560B2}">
      <dgm:prSet/>
      <dgm:spPr/>
      <dgm:t>
        <a:bodyPr/>
        <a:lstStyle/>
        <a:p>
          <a:endParaRPr lang="en-US"/>
        </a:p>
      </dgm:t>
    </dgm:pt>
    <dgm:pt modelId="{F5D147DD-AB24-4EA3-8C82-CD3F0E68DBFF}">
      <dgm:prSet phldrT="[Text]"/>
      <dgm:spPr/>
      <dgm:t>
        <a:bodyPr/>
        <a:lstStyle/>
        <a:p>
          <a:r>
            <a:rPr lang="en-US" dirty="0"/>
            <a:t>Chronic illness</a:t>
          </a:r>
        </a:p>
      </dgm:t>
    </dgm:pt>
    <dgm:pt modelId="{B4ADD9B9-B71D-4434-941F-81BE1C21F50E}" type="parTrans" cxnId="{5EEE4447-F857-421E-9A1E-C01B09B4B9F6}">
      <dgm:prSet/>
      <dgm:spPr/>
      <dgm:t>
        <a:bodyPr/>
        <a:lstStyle/>
        <a:p>
          <a:endParaRPr lang="en-US"/>
        </a:p>
      </dgm:t>
    </dgm:pt>
    <dgm:pt modelId="{F01A2F64-0C64-40FB-BA12-14A5F4607C2E}" type="sibTrans" cxnId="{5EEE4447-F857-421E-9A1E-C01B09B4B9F6}">
      <dgm:prSet/>
      <dgm:spPr/>
      <dgm:t>
        <a:bodyPr/>
        <a:lstStyle/>
        <a:p>
          <a:endParaRPr lang="en-US"/>
        </a:p>
      </dgm:t>
    </dgm:pt>
    <dgm:pt modelId="{AF78A0D8-34AF-45C0-B23B-165FA77CE2F6}">
      <dgm:prSet phldrT="[Text]"/>
      <dgm:spPr/>
      <dgm:t>
        <a:bodyPr/>
        <a:lstStyle/>
        <a:p>
          <a:r>
            <a:rPr lang="en-US" dirty="0"/>
            <a:t>Trauma</a:t>
          </a:r>
        </a:p>
      </dgm:t>
    </dgm:pt>
    <dgm:pt modelId="{05A2FA52-6E0F-479F-9A9B-925F51D8A89A}" type="parTrans" cxnId="{4C7ABE1D-0EF4-46DA-A132-E7AE7FCC0E38}">
      <dgm:prSet/>
      <dgm:spPr/>
      <dgm:t>
        <a:bodyPr/>
        <a:lstStyle/>
        <a:p>
          <a:endParaRPr lang="en-US"/>
        </a:p>
      </dgm:t>
    </dgm:pt>
    <dgm:pt modelId="{6FE9F760-20E7-47AA-BF5B-5CF4C4450211}" type="sibTrans" cxnId="{4C7ABE1D-0EF4-46DA-A132-E7AE7FCC0E38}">
      <dgm:prSet/>
      <dgm:spPr/>
      <dgm:t>
        <a:bodyPr/>
        <a:lstStyle/>
        <a:p>
          <a:endParaRPr lang="en-US"/>
        </a:p>
      </dgm:t>
    </dgm:pt>
    <dgm:pt modelId="{AA812F9B-E5FE-4884-B3D1-2F509F687DBF}">
      <dgm:prSet phldrT="[Text]"/>
      <dgm:spPr/>
      <dgm:t>
        <a:bodyPr/>
        <a:lstStyle/>
        <a:p>
          <a:r>
            <a:rPr lang="en-US" dirty="0"/>
            <a:t>No school path to school</a:t>
          </a:r>
        </a:p>
      </dgm:t>
    </dgm:pt>
    <dgm:pt modelId="{9A376C5E-930D-412C-8C54-9B0CBB895FCD}" type="parTrans" cxnId="{9624FFEA-7EF7-433C-8FCD-D02115468D9C}">
      <dgm:prSet/>
      <dgm:spPr/>
      <dgm:t>
        <a:bodyPr/>
        <a:lstStyle/>
        <a:p>
          <a:endParaRPr lang="en-US"/>
        </a:p>
      </dgm:t>
    </dgm:pt>
    <dgm:pt modelId="{904DAE51-1111-4AFC-AD1A-AED27B0B7C50}" type="sibTrans" cxnId="{9624FFEA-7EF7-433C-8FCD-D02115468D9C}">
      <dgm:prSet/>
      <dgm:spPr/>
      <dgm:t>
        <a:bodyPr/>
        <a:lstStyle/>
        <a:p>
          <a:endParaRPr lang="en-US"/>
        </a:p>
      </dgm:t>
    </dgm:pt>
    <dgm:pt modelId="{072AE771-569C-4F4F-B501-F8B47393A2EA}">
      <dgm:prSet phldrT="[Text]"/>
      <dgm:spPr/>
      <dgm:t>
        <a:bodyPr/>
        <a:lstStyle/>
        <a:p>
          <a:r>
            <a:rPr lang="en-US" dirty="0"/>
            <a:t>Poor transportation</a:t>
          </a:r>
        </a:p>
      </dgm:t>
    </dgm:pt>
    <dgm:pt modelId="{AB132EF1-B965-4541-A3B2-CC1E3163488E}" type="parTrans" cxnId="{DE7E26CC-6E61-4220-AFA9-86F12CAE3D37}">
      <dgm:prSet/>
      <dgm:spPr/>
      <dgm:t>
        <a:bodyPr/>
        <a:lstStyle/>
        <a:p>
          <a:endParaRPr lang="en-US"/>
        </a:p>
      </dgm:t>
    </dgm:pt>
    <dgm:pt modelId="{111DB0F2-EC6C-48F6-ADBC-0CF6762B19FD}" type="sibTrans" cxnId="{DE7E26CC-6E61-4220-AFA9-86F12CAE3D37}">
      <dgm:prSet/>
      <dgm:spPr/>
      <dgm:t>
        <a:bodyPr/>
        <a:lstStyle/>
        <a:p>
          <a:endParaRPr lang="en-US"/>
        </a:p>
      </dgm:t>
    </dgm:pt>
    <dgm:pt modelId="{444A9528-DAC8-4593-ABCF-D2DE8C5AE0FF}">
      <dgm:prSet phldrT="[Text]"/>
      <dgm:spPr/>
      <dgm:t>
        <a:bodyPr/>
        <a:lstStyle/>
        <a:p>
          <a:r>
            <a:rPr lang="en-US" dirty="0"/>
            <a:t>Housing instability</a:t>
          </a:r>
        </a:p>
      </dgm:t>
    </dgm:pt>
    <dgm:pt modelId="{6BE50FA2-2E40-436B-B976-49DB83804AED}" type="parTrans" cxnId="{82661B2E-1D65-49F6-8316-1FA77BEE3C12}">
      <dgm:prSet/>
      <dgm:spPr/>
      <dgm:t>
        <a:bodyPr/>
        <a:lstStyle/>
        <a:p>
          <a:endParaRPr lang="en-US"/>
        </a:p>
      </dgm:t>
    </dgm:pt>
    <dgm:pt modelId="{FFEE8A00-A6F8-43F3-84F2-3E2C58BEE5A0}" type="sibTrans" cxnId="{82661B2E-1D65-49F6-8316-1FA77BEE3C12}">
      <dgm:prSet/>
      <dgm:spPr/>
      <dgm:t>
        <a:bodyPr/>
        <a:lstStyle/>
        <a:p>
          <a:endParaRPr lang="en-US"/>
        </a:p>
      </dgm:t>
    </dgm:pt>
    <dgm:pt modelId="{307D621F-562E-4F17-A55F-E35CF5A7DD9F}">
      <dgm:prSet phldrT="[Text]"/>
      <dgm:spPr/>
      <dgm:t>
        <a:bodyPr/>
        <a:lstStyle/>
        <a:p>
          <a:r>
            <a:rPr lang="en-US" dirty="0"/>
            <a:t>High mobility</a:t>
          </a:r>
        </a:p>
      </dgm:t>
    </dgm:pt>
    <dgm:pt modelId="{7853CD12-8DEB-4799-B3AD-A171B3590EAB}" type="parTrans" cxnId="{A973E47A-C5A6-4471-8EED-0DFA270C214A}">
      <dgm:prSet/>
      <dgm:spPr/>
      <dgm:t>
        <a:bodyPr/>
        <a:lstStyle/>
        <a:p>
          <a:endParaRPr lang="en-US"/>
        </a:p>
      </dgm:t>
    </dgm:pt>
    <dgm:pt modelId="{13118635-5ED6-4B8B-9852-0C30159D91F9}" type="sibTrans" cxnId="{A973E47A-C5A6-4471-8EED-0DFA270C214A}">
      <dgm:prSet/>
      <dgm:spPr/>
      <dgm:t>
        <a:bodyPr/>
        <a:lstStyle/>
        <a:p>
          <a:endParaRPr lang="en-US"/>
        </a:p>
      </dgm:t>
    </dgm:pt>
    <dgm:pt modelId="{54AF72BC-1566-4CA3-B15F-BC57C6034FB9}">
      <dgm:prSet phldrT="[Text]"/>
      <dgm:spPr/>
      <dgm:t>
        <a:bodyPr/>
        <a:lstStyle/>
        <a:p>
          <a:r>
            <a:rPr lang="en-US" dirty="0"/>
            <a:t>Involvement with child welfare or juvenile justice system</a:t>
          </a:r>
        </a:p>
      </dgm:t>
    </dgm:pt>
    <dgm:pt modelId="{B374A11C-78F3-46F7-8C4C-A2D67000AB66}" type="parTrans" cxnId="{DD740C20-0D43-463A-A5C7-4B5BDD93C1DC}">
      <dgm:prSet/>
      <dgm:spPr/>
      <dgm:t>
        <a:bodyPr/>
        <a:lstStyle/>
        <a:p>
          <a:endParaRPr lang="en-US"/>
        </a:p>
      </dgm:t>
    </dgm:pt>
    <dgm:pt modelId="{FDFAA94F-DF1E-4077-B19E-B945CDDC6F0E}" type="sibTrans" cxnId="{DD740C20-0D43-463A-A5C7-4B5BDD93C1DC}">
      <dgm:prSet/>
      <dgm:spPr/>
      <dgm:t>
        <a:bodyPr/>
        <a:lstStyle/>
        <a:p>
          <a:endParaRPr lang="en-US"/>
        </a:p>
      </dgm:t>
    </dgm:pt>
    <dgm:pt modelId="{07D96DFE-CC6C-44F0-A3C7-C3F980A1AB24}">
      <dgm:prSet phldrT="[Text]"/>
      <dgm:spPr/>
      <dgm:t>
        <a:bodyPr/>
        <a:lstStyle/>
        <a:p>
          <a:r>
            <a:rPr lang="en-US" dirty="0"/>
            <a:t>Ineffective/exclusionary school discipline</a:t>
          </a:r>
        </a:p>
      </dgm:t>
    </dgm:pt>
    <dgm:pt modelId="{91DA678C-63C0-4552-BA49-489178F6EBED}" type="parTrans" cxnId="{4D8AB2BB-5082-4BEF-8D37-637315E3D809}">
      <dgm:prSet/>
      <dgm:spPr/>
      <dgm:t>
        <a:bodyPr/>
        <a:lstStyle/>
        <a:p>
          <a:endParaRPr lang="en-US"/>
        </a:p>
      </dgm:t>
    </dgm:pt>
    <dgm:pt modelId="{C5D4A18B-2E5C-4F66-BE28-6C19F0083D5E}" type="sibTrans" cxnId="{4D8AB2BB-5082-4BEF-8D37-637315E3D809}">
      <dgm:prSet/>
      <dgm:spPr/>
      <dgm:t>
        <a:bodyPr/>
        <a:lstStyle/>
        <a:p>
          <a:endParaRPr lang="en-US"/>
        </a:p>
      </dgm:t>
    </dgm:pt>
    <dgm:pt modelId="{4B78A624-C7B1-447E-B2EB-C99A26F3FF44}">
      <dgm:prSet phldrT="[Text]"/>
      <dgm:spPr/>
      <dgm:t>
        <a:bodyPr/>
        <a:lstStyle/>
        <a:p>
          <a:r>
            <a:rPr lang="en-US" dirty="0"/>
            <a:t>Parents had negative school experience</a:t>
          </a:r>
        </a:p>
      </dgm:t>
    </dgm:pt>
    <dgm:pt modelId="{48AA153F-7A7D-4BBE-9B1A-EE65954BE5CC}" type="parTrans" cxnId="{19F4E5E6-0D58-4E42-8E94-B5DBBB770498}">
      <dgm:prSet/>
      <dgm:spPr/>
      <dgm:t>
        <a:bodyPr/>
        <a:lstStyle/>
        <a:p>
          <a:endParaRPr lang="en-US"/>
        </a:p>
      </dgm:t>
    </dgm:pt>
    <dgm:pt modelId="{45F88BE0-1CDE-4470-AD1F-6798392CDC81}" type="sibTrans" cxnId="{19F4E5E6-0D58-4E42-8E94-B5DBBB770498}">
      <dgm:prSet/>
      <dgm:spPr/>
      <dgm:t>
        <a:bodyPr/>
        <a:lstStyle/>
        <a:p>
          <a:endParaRPr lang="en-US"/>
        </a:p>
      </dgm:t>
    </dgm:pt>
    <dgm:pt modelId="{FF40C9B3-F713-47EA-A344-E030EC37BB98}">
      <dgm:prSet phldrT="[Text]"/>
      <dgm:spPr/>
      <dgm:t>
        <a:bodyPr/>
        <a:lstStyle/>
        <a:p>
          <a:r>
            <a:rPr lang="en-US" dirty="0"/>
            <a:t>Undiagnosed disability</a:t>
          </a:r>
        </a:p>
      </dgm:t>
    </dgm:pt>
    <dgm:pt modelId="{C9869729-0F88-477D-B7BB-AFEDD73132F4}" type="parTrans" cxnId="{B73DAD8F-092C-464E-9BEE-D48E2A4A1CA3}">
      <dgm:prSet/>
      <dgm:spPr/>
      <dgm:t>
        <a:bodyPr/>
        <a:lstStyle/>
        <a:p>
          <a:endParaRPr lang="en-US"/>
        </a:p>
      </dgm:t>
    </dgm:pt>
    <dgm:pt modelId="{C5CB90AF-2B8E-4D6A-B5F7-7EBB7A55E698}" type="sibTrans" cxnId="{B73DAD8F-092C-464E-9BEE-D48E2A4A1CA3}">
      <dgm:prSet/>
      <dgm:spPr/>
      <dgm:t>
        <a:bodyPr/>
        <a:lstStyle/>
        <a:p>
          <a:endParaRPr lang="en-US"/>
        </a:p>
      </dgm:t>
    </dgm:pt>
    <dgm:pt modelId="{4C9EA768-99BC-45D1-9C0E-32F872A72458}">
      <dgm:prSet phldrT="[Text]"/>
      <dgm:spPr/>
      <dgm:t>
        <a:bodyPr/>
        <a:lstStyle/>
        <a:p>
          <a:r>
            <a:rPr lang="en-US" dirty="0"/>
            <a:t>Vulnerable to being with peers out of school vs. in school</a:t>
          </a:r>
        </a:p>
      </dgm:t>
    </dgm:pt>
    <dgm:pt modelId="{9F9F6E07-1459-4163-835F-32786A793136}" type="parTrans" cxnId="{AF638EBB-A162-4F92-9AF3-BC803D9FDB1F}">
      <dgm:prSet/>
      <dgm:spPr/>
      <dgm:t>
        <a:bodyPr/>
        <a:lstStyle/>
        <a:p>
          <a:endParaRPr lang="en-US"/>
        </a:p>
      </dgm:t>
    </dgm:pt>
    <dgm:pt modelId="{43C44032-4AF4-4339-9D05-68C658054EB3}" type="sibTrans" cxnId="{AF638EBB-A162-4F92-9AF3-BC803D9FDB1F}">
      <dgm:prSet/>
      <dgm:spPr/>
      <dgm:t>
        <a:bodyPr/>
        <a:lstStyle/>
        <a:p>
          <a:endParaRPr lang="en-US"/>
        </a:p>
      </dgm:t>
    </dgm:pt>
    <dgm:pt modelId="{EF0D16D5-CF29-49C8-A3B9-EF7C7AB3E9F9}">
      <dgm:prSet phldrT="[Text]"/>
      <dgm:spPr/>
      <dgm:t>
        <a:bodyPr/>
        <a:lstStyle/>
        <a:p>
          <a:r>
            <a:rPr lang="en-US" dirty="0"/>
            <a:t>Poor school climate</a:t>
          </a:r>
        </a:p>
      </dgm:t>
    </dgm:pt>
    <dgm:pt modelId="{C971E706-BC91-4A56-A359-017D5EE99BF9}" type="parTrans" cxnId="{688A1EE6-8F98-471B-9C35-DB3B8E961490}">
      <dgm:prSet/>
      <dgm:spPr/>
      <dgm:t>
        <a:bodyPr/>
        <a:lstStyle/>
        <a:p>
          <a:endParaRPr lang="en-US"/>
        </a:p>
      </dgm:t>
    </dgm:pt>
    <dgm:pt modelId="{A2BA1020-CA47-4A42-9DED-F2001BEC99F7}" type="sibTrans" cxnId="{688A1EE6-8F98-471B-9C35-DB3B8E961490}">
      <dgm:prSet/>
      <dgm:spPr/>
      <dgm:t>
        <a:bodyPr/>
        <a:lstStyle/>
        <a:p>
          <a:endParaRPr lang="en-US"/>
        </a:p>
      </dgm:t>
    </dgm:pt>
    <dgm:pt modelId="{FACE9E4E-B4CD-48B2-8AAB-74236333D87F}">
      <dgm:prSet phldrT="[Text]"/>
      <dgm:spPr/>
      <dgm:t>
        <a:bodyPr/>
        <a:lstStyle/>
        <a:p>
          <a:r>
            <a:rPr lang="en-US" dirty="0"/>
            <a:t>Discouraged due to lack of credits</a:t>
          </a:r>
        </a:p>
      </dgm:t>
    </dgm:pt>
    <dgm:pt modelId="{5D0B9AAF-DE1D-4E3D-AEE3-69D3F0BC0058}" type="parTrans" cxnId="{463F4CB2-B33A-440E-9B59-F90E8719671D}">
      <dgm:prSet/>
      <dgm:spPr/>
      <dgm:t>
        <a:bodyPr/>
        <a:lstStyle/>
        <a:p>
          <a:endParaRPr lang="en-US"/>
        </a:p>
      </dgm:t>
    </dgm:pt>
    <dgm:pt modelId="{A114419D-5B48-4C15-9258-5D5D59BC8FA2}" type="sibTrans" cxnId="{463F4CB2-B33A-440E-9B59-F90E8719671D}">
      <dgm:prSet/>
      <dgm:spPr/>
      <dgm:t>
        <a:bodyPr/>
        <a:lstStyle/>
        <a:p>
          <a:endParaRPr lang="en-US"/>
        </a:p>
      </dgm:t>
    </dgm:pt>
    <dgm:pt modelId="{E2685C6A-7980-4430-AA46-367F662521DF}" type="pres">
      <dgm:prSet presAssocID="{C348BC30-29EA-4684-B868-AC5963BA2767}" presName="Name0" presStyleCnt="0">
        <dgm:presLayoutVars>
          <dgm:dir/>
          <dgm:animLvl val="lvl"/>
          <dgm:resizeHandles val="exact"/>
        </dgm:presLayoutVars>
      </dgm:prSet>
      <dgm:spPr/>
    </dgm:pt>
    <dgm:pt modelId="{4BBA0C0C-E575-4632-8293-C6D8990E5173}" type="pres">
      <dgm:prSet presAssocID="{137309F5-25EF-4912-B6D7-3F5C586D84B4}" presName="composite" presStyleCnt="0"/>
      <dgm:spPr/>
    </dgm:pt>
    <dgm:pt modelId="{F04DBC0D-B2FB-40CE-803C-916FD05EF0D0}" type="pres">
      <dgm:prSet presAssocID="{137309F5-25EF-4912-B6D7-3F5C586D84B4}" presName="parTx" presStyleLbl="alignNode1" presStyleIdx="0" presStyleCnt="3">
        <dgm:presLayoutVars>
          <dgm:chMax val="0"/>
          <dgm:chPref val="0"/>
          <dgm:bulletEnabled val="1"/>
        </dgm:presLayoutVars>
      </dgm:prSet>
      <dgm:spPr/>
    </dgm:pt>
    <dgm:pt modelId="{00858361-25B8-4B5C-8F74-D781182BC52E}" type="pres">
      <dgm:prSet presAssocID="{137309F5-25EF-4912-B6D7-3F5C586D84B4}" presName="desTx" presStyleLbl="alignAccFollowNode1" presStyleIdx="0" presStyleCnt="3">
        <dgm:presLayoutVars>
          <dgm:bulletEnabled val="1"/>
        </dgm:presLayoutVars>
      </dgm:prSet>
      <dgm:spPr/>
    </dgm:pt>
    <dgm:pt modelId="{65BF4E84-611F-41DB-9023-0BB85435BC4C}" type="pres">
      <dgm:prSet presAssocID="{9E1F868F-F04D-4864-9985-728A3E54BFC8}" presName="space" presStyleCnt="0"/>
      <dgm:spPr/>
    </dgm:pt>
    <dgm:pt modelId="{536A77E9-2372-4AC5-9E63-5AD262A310F2}" type="pres">
      <dgm:prSet presAssocID="{69287B11-6EBE-4666-9E67-478E0E48A7BA}" presName="composite" presStyleCnt="0"/>
      <dgm:spPr/>
    </dgm:pt>
    <dgm:pt modelId="{B9A4CBD9-6705-4470-8B47-8BAEF9D578CD}" type="pres">
      <dgm:prSet presAssocID="{69287B11-6EBE-4666-9E67-478E0E48A7BA}" presName="parTx" presStyleLbl="alignNode1" presStyleIdx="1" presStyleCnt="3">
        <dgm:presLayoutVars>
          <dgm:chMax val="0"/>
          <dgm:chPref val="0"/>
          <dgm:bulletEnabled val="1"/>
        </dgm:presLayoutVars>
      </dgm:prSet>
      <dgm:spPr/>
    </dgm:pt>
    <dgm:pt modelId="{3DF6F531-D84E-4E09-8EC0-C65C2F50119B}" type="pres">
      <dgm:prSet presAssocID="{69287B11-6EBE-4666-9E67-478E0E48A7BA}" presName="desTx" presStyleLbl="alignAccFollowNode1" presStyleIdx="1" presStyleCnt="3">
        <dgm:presLayoutVars>
          <dgm:bulletEnabled val="1"/>
        </dgm:presLayoutVars>
      </dgm:prSet>
      <dgm:spPr/>
    </dgm:pt>
    <dgm:pt modelId="{9834CF69-D09B-4219-A791-AE3E5C49B5C8}" type="pres">
      <dgm:prSet presAssocID="{D7E48CEF-D017-4A0E-AF05-73A4C7417BDF}" presName="space" presStyleCnt="0"/>
      <dgm:spPr/>
    </dgm:pt>
    <dgm:pt modelId="{D064AAC7-9BAA-49FC-88ED-F931E8929D00}" type="pres">
      <dgm:prSet presAssocID="{EF484361-E948-49C6-89DA-169D0E66F141}" presName="composite" presStyleCnt="0"/>
      <dgm:spPr/>
    </dgm:pt>
    <dgm:pt modelId="{C7C9DC5E-5B5F-47B8-A78C-2186B49C0A13}" type="pres">
      <dgm:prSet presAssocID="{EF484361-E948-49C6-89DA-169D0E66F141}" presName="parTx" presStyleLbl="alignNode1" presStyleIdx="2" presStyleCnt="3">
        <dgm:presLayoutVars>
          <dgm:chMax val="0"/>
          <dgm:chPref val="0"/>
          <dgm:bulletEnabled val="1"/>
        </dgm:presLayoutVars>
      </dgm:prSet>
      <dgm:spPr/>
    </dgm:pt>
    <dgm:pt modelId="{F07B4665-026E-4015-907F-1C4384664ABB}" type="pres">
      <dgm:prSet presAssocID="{EF484361-E948-49C6-89DA-169D0E66F141}" presName="desTx" presStyleLbl="alignAccFollowNode1" presStyleIdx="2" presStyleCnt="3">
        <dgm:presLayoutVars>
          <dgm:bulletEnabled val="1"/>
        </dgm:presLayoutVars>
      </dgm:prSet>
      <dgm:spPr/>
    </dgm:pt>
  </dgm:ptLst>
  <dgm:cxnLst>
    <dgm:cxn modelId="{8FCE150A-B0E6-4389-9835-B2F44D102D75}" type="presOf" srcId="{69287B11-6EBE-4666-9E67-478E0E48A7BA}" destId="{B9A4CBD9-6705-4470-8B47-8BAEF9D578CD}" srcOrd="0" destOrd="0" presId="urn:microsoft.com/office/officeart/2005/8/layout/hList1"/>
    <dgm:cxn modelId="{2AAB9E0B-7588-4F77-9221-89B675C664C0}" type="presOf" srcId="{4C9EA768-99BC-45D1-9C0E-32F872A72458}" destId="{F07B4665-026E-4015-907F-1C4384664ABB}" srcOrd="0" destOrd="2" presId="urn:microsoft.com/office/officeart/2005/8/layout/hList1"/>
    <dgm:cxn modelId="{91C6EB0E-862A-4D53-A686-7885F5792A51}" type="presOf" srcId="{EF0D16D5-CF29-49C8-A3B9-EF7C7AB3E9F9}" destId="{F07B4665-026E-4015-907F-1C4384664ABB}" srcOrd="0" destOrd="3" presId="urn:microsoft.com/office/officeart/2005/8/layout/hList1"/>
    <dgm:cxn modelId="{FA1FA80F-8A6D-4CF4-B3C9-F3CCA2DB33E5}" type="presOf" srcId="{38E46467-7C95-40C5-B1CE-110B8CA6C188}" destId="{F07B4665-026E-4015-907F-1C4384664ABB}" srcOrd="0" destOrd="1" presId="urn:microsoft.com/office/officeart/2005/8/layout/hList1"/>
    <dgm:cxn modelId="{0AAB8A17-EED2-4ABF-B605-35D99D162BA6}" type="presOf" srcId="{D5E03E73-E31E-4870-B095-187CA9FC4A8C}" destId="{3DF6F531-D84E-4E09-8EC0-C65C2F50119B}" srcOrd="0" destOrd="1" presId="urn:microsoft.com/office/officeart/2005/8/layout/hList1"/>
    <dgm:cxn modelId="{8464C818-961E-459B-919C-4CDF588CEAA1}" type="presOf" srcId="{F5D147DD-AB24-4EA3-8C82-CD3F0E68DBFF}" destId="{00858361-25B8-4B5C-8F74-D781182BC52E}" srcOrd="0" destOrd="1" presId="urn:microsoft.com/office/officeart/2005/8/layout/hList1"/>
    <dgm:cxn modelId="{6FE04A19-C63A-4635-B708-E3E434488E58}" type="presOf" srcId="{FF40C9B3-F713-47EA-A344-E030EC37BB98}" destId="{3DF6F531-D84E-4E09-8EC0-C65C2F50119B}" srcOrd="0" destOrd="4" presId="urn:microsoft.com/office/officeart/2005/8/layout/hList1"/>
    <dgm:cxn modelId="{4C7ABE1D-0EF4-46DA-A132-E7AE7FCC0E38}" srcId="{137309F5-25EF-4912-B6D7-3F5C586D84B4}" destId="{AF78A0D8-34AF-45C0-B23B-165FA77CE2F6}" srcOrd="2" destOrd="0" parTransId="{05A2FA52-6E0F-479F-9A9B-925F51D8A89A}" sibTransId="{6FE9F760-20E7-47AA-BF5B-5CF4C4450211}"/>
    <dgm:cxn modelId="{DD740C20-0D43-463A-A5C7-4B5BDD93C1DC}" srcId="{137309F5-25EF-4912-B6D7-3F5C586D84B4}" destId="{54AF72BC-1566-4CA3-B15F-BC57C6034FB9}" srcOrd="7" destOrd="0" parTransId="{B374A11C-78F3-46F7-8C4C-A2D67000AB66}" sibTransId="{FDFAA94F-DF1E-4077-B19E-B945CDDC6F0E}"/>
    <dgm:cxn modelId="{7693062C-8263-4104-B12E-F9EEA9744601}" srcId="{69287B11-6EBE-4666-9E67-478E0E48A7BA}" destId="{1E7B63B2-BA5A-48BD-AF7A-85D190107074}" srcOrd="0" destOrd="0" parTransId="{9D522C91-3077-48DA-952F-51B112C28D83}" sibTransId="{AAFCDA62-0C22-4F9B-ADA1-F8D18C17D460}"/>
    <dgm:cxn modelId="{86997D2D-493C-47D6-BA9F-20F34589C4DD}" type="presOf" srcId="{137309F5-25EF-4912-B6D7-3F5C586D84B4}" destId="{F04DBC0D-B2FB-40CE-803C-916FD05EF0D0}" srcOrd="0" destOrd="0" presId="urn:microsoft.com/office/officeart/2005/8/layout/hList1"/>
    <dgm:cxn modelId="{82661B2E-1D65-49F6-8316-1FA77BEE3C12}" srcId="{137309F5-25EF-4912-B6D7-3F5C586D84B4}" destId="{444A9528-DAC8-4593-ABCF-D2DE8C5AE0FF}" srcOrd="5" destOrd="0" parTransId="{6BE50FA2-2E40-436B-B976-49DB83804AED}" sibTransId="{FFEE8A00-A6F8-43F3-84F2-3E2C58BEE5A0}"/>
    <dgm:cxn modelId="{4B5BA238-2B50-423F-8087-5FB5636518C6}" type="presOf" srcId="{072AE771-569C-4F4F-B501-F8B47393A2EA}" destId="{00858361-25B8-4B5C-8F74-D781182BC52E}" srcOrd="0" destOrd="4" presId="urn:microsoft.com/office/officeart/2005/8/layout/hList1"/>
    <dgm:cxn modelId="{4BC4FB3D-7D45-4FC6-B3BD-4ABA82FCE7F9}" srcId="{C348BC30-29EA-4684-B868-AC5963BA2767}" destId="{69287B11-6EBE-4666-9E67-478E0E48A7BA}" srcOrd="1" destOrd="0" parTransId="{BC6FE24D-0F03-4058-9950-9B4BA699D02A}" sibTransId="{D7E48CEF-D017-4A0E-AF05-73A4C7417BDF}"/>
    <dgm:cxn modelId="{AD870140-725F-47DF-BF4C-3BCF23C4A89B}" type="presOf" srcId="{AF78A0D8-34AF-45C0-B23B-165FA77CE2F6}" destId="{00858361-25B8-4B5C-8F74-D781182BC52E}" srcOrd="0" destOrd="2" presId="urn:microsoft.com/office/officeart/2005/8/layout/hList1"/>
    <dgm:cxn modelId="{7327785B-91F9-41BC-95C0-A4AAD21322CF}" type="presOf" srcId="{FACE9E4E-B4CD-48B2-8AAB-74236333D87F}" destId="{F07B4665-026E-4015-907F-1C4384664ABB}" srcOrd="0" destOrd="4" presId="urn:microsoft.com/office/officeart/2005/8/layout/hList1"/>
    <dgm:cxn modelId="{0CDB9D5F-4636-4277-A68D-3E4B71579B95}" srcId="{C348BC30-29EA-4684-B868-AC5963BA2767}" destId="{137309F5-25EF-4912-B6D7-3F5C586D84B4}" srcOrd="0" destOrd="0" parTransId="{A2E3874D-5D21-482B-A3B4-84A299F6B08D}" sibTransId="{9E1F868F-F04D-4864-9985-728A3E54BFC8}"/>
    <dgm:cxn modelId="{5EEE4447-F857-421E-9A1E-C01B09B4B9F6}" srcId="{137309F5-25EF-4912-B6D7-3F5C586D84B4}" destId="{F5D147DD-AB24-4EA3-8C82-CD3F0E68DBFF}" srcOrd="1" destOrd="0" parTransId="{B4ADD9B9-B71D-4434-941F-81BE1C21F50E}" sibTransId="{F01A2F64-0C64-40FB-BA12-14A5F4607C2E}"/>
    <dgm:cxn modelId="{E71D2E48-18F9-4A21-BBAA-9198155C7E24}" type="presOf" srcId="{54AF72BC-1566-4CA3-B15F-BC57C6034FB9}" destId="{00858361-25B8-4B5C-8F74-D781182BC52E}" srcOrd="0" destOrd="7" presId="urn:microsoft.com/office/officeart/2005/8/layout/hList1"/>
    <dgm:cxn modelId="{149C5F78-B3F0-4E99-943D-EE3D28A918E1}" srcId="{C348BC30-29EA-4684-B868-AC5963BA2767}" destId="{EF484361-E948-49C6-89DA-169D0E66F141}" srcOrd="2" destOrd="0" parTransId="{4E3EF89B-3FB5-4352-AB5F-8790D56E80D4}" sibTransId="{8EF1B2AE-909C-4586-9917-4AAD4B91FEA2}"/>
    <dgm:cxn modelId="{476FAE58-DC37-4FDE-BBAC-A94A06A6F6AA}" type="presOf" srcId="{A292804A-2230-41BF-90B7-B05B046E4C48}" destId="{00858361-25B8-4B5C-8F74-D781182BC52E}" srcOrd="0" destOrd="0" presId="urn:microsoft.com/office/officeart/2005/8/layout/hList1"/>
    <dgm:cxn modelId="{A973E47A-C5A6-4471-8EED-0DFA270C214A}" srcId="{137309F5-25EF-4912-B6D7-3F5C586D84B4}" destId="{307D621F-562E-4F17-A55F-E35CF5A7DD9F}" srcOrd="6" destOrd="0" parTransId="{7853CD12-8DEB-4799-B3AD-A171B3590EAB}" sibTransId="{13118635-5ED6-4B8B-9852-0C30159D91F9}"/>
    <dgm:cxn modelId="{B73DAD8F-092C-464E-9BEE-D48E2A4A1CA3}" srcId="{69287B11-6EBE-4666-9E67-478E0E48A7BA}" destId="{FF40C9B3-F713-47EA-A344-E030EC37BB98}" srcOrd="4" destOrd="0" parTransId="{C9869729-0F88-477D-B7BB-AFEDD73132F4}" sibTransId="{C5CB90AF-2B8E-4D6A-B5F7-7EBB7A55E698}"/>
    <dgm:cxn modelId="{6559AA95-4917-4014-AD54-9BD248E10C31}" type="presOf" srcId="{C348BC30-29EA-4684-B868-AC5963BA2767}" destId="{E2685C6A-7980-4430-AA46-367F662521DF}" srcOrd="0" destOrd="0" presId="urn:microsoft.com/office/officeart/2005/8/layout/hList1"/>
    <dgm:cxn modelId="{BAFBCE95-E5D3-4EDD-B129-0D86660DF978}" type="presOf" srcId="{1E7B63B2-BA5A-48BD-AF7A-85D190107074}" destId="{3DF6F531-D84E-4E09-8EC0-C65C2F50119B}" srcOrd="0" destOrd="0" presId="urn:microsoft.com/office/officeart/2005/8/layout/hList1"/>
    <dgm:cxn modelId="{CD14969C-8C40-486B-874F-D5A9AE7C62F0}" srcId="{EF484361-E948-49C6-89DA-169D0E66F141}" destId="{5C3635F1-026B-427B-A550-692CBA91F37A}" srcOrd="0" destOrd="0" parTransId="{DF9AF0E8-CF10-43C7-B0B5-682AC7753082}" sibTransId="{D753F7AB-467E-4A2E-B912-A935A24A12BF}"/>
    <dgm:cxn modelId="{6A0097A2-0987-4C60-99AE-F3D01E468716}" type="presOf" srcId="{07D96DFE-CC6C-44F0-A3C7-C3F980A1AB24}" destId="{3DF6F531-D84E-4E09-8EC0-C65C2F50119B}" srcOrd="0" destOrd="2" presId="urn:microsoft.com/office/officeart/2005/8/layout/hList1"/>
    <dgm:cxn modelId="{AAFC64A9-7D96-466D-86C9-51BC21DB4202}" type="presOf" srcId="{4B78A624-C7B1-447E-B2EB-C99A26F3FF44}" destId="{3DF6F531-D84E-4E09-8EC0-C65C2F50119B}" srcOrd="0" destOrd="3" presId="urn:microsoft.com/office/officeart/2005/8/layout/hList1"/>
    <dgm:cxn modelId="{463F4CB2-B33A-440E-9B59-F90E8719671D}" srcId="{EF484361-E948-49C6-89DA-169D0E66F141}" destId="{FACE9E4E-B4CD-48B2-8AAB-74236333D87F}" srcOrd="4" destOrd="0" parTransId="{5D0B9AAF-DE1D-4E3D-AEE3-69D3F0BC0058}" sibTransId="{A114419D-5B48-4C15-9258-5D5D59BC8FA2}"/>
    <dgm:cxn modelId="{1CE451B8-3F81-402C-A42C-C08A9689BDF0}" type="presOf" srcId="{AA812F9B-E5FE-4884-B3D1-2F509F687DBF}" destId="{00858361-25B8-4B5C-8F74-D781182BC52E}" srcOrd="0" destOrd="3" presId="urn:microsoft.com/office/officeart/2005/8/layout/hList1"/>
    <dgm:cxn modelId="{AF638EBB-A162-4F92-9AF3-BC803D9FDB1F}" srcId="{EF484361-E948-49C6-89DA-169D0E66F141}" destId="{4C9EA768-99BC-45D1-9C0E-32F872A72458}" srcOrd="2" destOrd="0" parTransId="{9F9F6E07-1459-4163-835F-32786A793136}" sibTransId="{43C44032-4AF4-4339-9D05-68C658054EB3}"/>
    <dgm:cxn modelId="{4D8AB2BB-5082-4BEF-8D37-637315E3D809}" srcId="{69287B11-6EBE-4666-9E67-478E0E48A7BA}" destId="{07D96DFE-CC6C-44F0-A3C7-C3F980A1AB24}" srcOrd="2" destOrd="0" parTransId="{91DA678C-63C0-4552-BA49-489178F6EBED}" sibTransId="{C5D4A18B-2E5C-4F66-BE28-6C19F0083D5E}"/>
    <dgm:cxn modelId="{EBAF98BC-BB45-4A78-B284-1DC68CE560B2}" srcId="{EF484361-E948-49C6-89DA-169D0E66F141}" destId="{38E46467-7C95-40C5-B1CE-110B8CA6C188}" srcOrd="1" destOrd="0" parTransId="{B590F34F-5F1F-4F2E-8225-25BDDF0531EC}" sibTransId="{BCDD8B26-A77E-48B7-93E2-1C425B1B0409}"/>
    <dgm:cxn modelId="{4B4724C2-7B74-4B8D-B136-BFD051751072}" srcId="{137309F5-25EF-4912-B6D7-3F5C586D84B4}" destId="{A292804A-2230-41BF-90B7-B05B046E4C48}" srcOrd="0" destOrd="0" parTransId="{B3ACCF8E-9B03-47A6-AEC0-9D7AB75A0F1C}" sibTransId="{0F60E586-EF6D-47E7-B1B4-A61ACB5D2986}"/>
    <dgm:cxn modelId="{541789C2-22BB-4D51-A7D8-3B09633DCB0C}" type="presOf" srcId="{5C3635F1-026B-427B-A550-692CBA91F37A}" destId="{F07B4665-026E-4015-907F-1C4384664ABB}" srcOrd="0" destOrd="0" presId="urn:microsoft.com/office/officeart/2005/8/layout/hList1"/>
    <dgm:cxn modelId="{741A4DC4-0352-4729-84C2-6D443B822542}" type="presOf" srcId="{444A9528-DAC8-4593-ABCF-D2DE8C5AE0FF}" destId="{00858361-25B8-4B5C-8F74-D781182BC52E}" srcOrd="0" destOrd="5" presId="urn:microsoft.com/office/officeart/2005/8/layout/hList1"/>
    <dgm:cxn modelId="{DE7E26CC-6E61-4220-AFA9-86F12CAE3D37}" srcId="{137309F5-25EF-4912-B6D7-3F5C586D84B4}" destId="{072AE771-569C-4F4F-B501-F8B47393A2EA}" srcOrd="4" destOrd="0" parTransId="{AB132EF1-B965-4541-A3B2-CC1E3163488E}" sibTransId="{111DB0F2-EC6C-48F6-ADBC-0CF6762B19FD}"/>
    <dgm:cxn modelId="{1C71D9D0-4977-4D98-A6E8-1E81FEF1BDDE}" srcId="{69287B11-6EBE-4666-9E67-478E0E48A7BA}" destId="{D5E03E73-E31E-4870-B095-187CA9FC4A8C}" srcOrd="1" destOrd="0" parTransId="{B1316B51-9568-4E55-8636-2B10367B1156}" sibTransId="{D2D6162D-26CB-4B9A-898D-C232D814BCCD}"/>
    <dgm:cxn modelId="{D950A0D6-32AC-4A86-B5B8-394F595DB02B}" type="presOf" srcId="{307D621F-562E-4F17-A55F-E35CF5A7DD9F}" destId="{00858361-25B8-4B5C-8F74-D781182BC52E}" srcOrd="0" destOrd="6" presId="urn:microsoft.com/office/officeart/2005/8/layout/hList1"/>
    <dgm:cxn modelId="{2F5B05D7-582B-41CD-B7FD-6DE08A5C77DB}" type="presOf" srcId="{EF484361-E948-49C6-89DA-169D0E66F141}" destId="{C7C9DC5E-5B5F-47B8-A78C-2186B49C0A13}" srcOrd="0" destOrd="0" presId="urn:microsoft.com/office/officeart/2005/8/layout/hList1"/>
    <dgm:cxn modelId="{688A1EE6-8F98-471B-9C35-DB3B8E961490}" srcId="{EF484361-E948-49C6-89DA-169D0E66F141}" destId="{EF0D16D5-CF29-49C8-A3B9-EF7C7AB3E9F9}" srcOrd="3" destOrd="0" parTransId="{C971E706-BC91-4A56-A359-017D5EE99BF9}" sibTransId="{A2BA1020-CA47-4A42-9DED-F2001BEC99F7}"/>
    <dgm:cxn modelId="{19F4E5E6-0D58-4E42-8E94-B5DBBB770498}" srcId="{69287B11-6EBE-4666-9E67-478E0E48A7BA}" destId="{4B78A624-C7B1-447E-B2EB-C99A26F3FF44}" srcOrd="3" destOrd="0" parTransId="{48AA153F-7A7D-4BBE-9B1A-EE65954BE5CC}" sibTransId="{45F88BE0-1CDE-4470-AD1F-6798392CDC81}"/>
    <dgm:cxn modelId="{9624FFEA-7EF7-433C-8FCD-D02115468D9C}" srcId="{137309F5-25EF-4912-B6D7-3F5C586D84B4}" destId="{AA812F9B-E5FE-4884-B3D1-2F509F687DBF}" srcOrd="3" destOrd="0" parTransId="{9A376C5E-930D-412C-8C54-9B0CBB895FCD}" sibTransId="{904DAE51-1111-4AFC-AD1A-AED27B0B7C50}"/>
    <dgm:cxn modelId="{96825A54-6C7B-4309-BDF7-48950A9F0D78}" type="presParOf" srcId="{E2685C6A-7980-4430-AA46-367F662521DF}" destId="{4BBA0C0C-E575-4632-8293-C6D8990E5173}" srcOrd="0" destOrd="0" presId="urn:microsoft.com/office/officeart/2005/8/layout/hList1"/>
    <dgm:cxn modelId="{6570E3D7-430E-428C-919B-5B230A8EF7A1}" type="presParOf" srcId="{4BBA0C0C-E575-4632-8293-C6D8990E5173}" destId="{F04DBC0D-B2FB-40CE-803C-916FD05EF0D0}" srcOrd="0" destOrd="0" presId="urn:microsoft.com/office/officeart/2005/8/layout/hList1"/>
    <dgm:cxn modelId="{964FB7A4-A197-4AC3-B641-BEFBC70CB5EC}" type="presParOf" srcId="{4BBA0C0C-E575-4632-8293-C6D8990E5173}" destId="{00858361-25B8-4B5C-8F74-D781182BC52E}" srcOrd="1" destOrd="0" presId="urn:microsoft.com/office/officeart/2005/8/layout/hList1"/>
    <dgm:cxn modelId="{51BF33E0-3DF4-4C7C-A017-91F04A99DB6A}" type="presParOf" srcId="{E2685C6A-7980-4430-AA46-367F662521DF}" destId="{65BF4E84-611F-41DB-9023-0BB85435BC4C}" srcOrd="1" destOrd="0" presId="urn:microsoft.com/office/officeart/2005/8/layout/hList1"/>
    <dgm:cxn modelId="{5978DAF3-ED20-4B66-8E49-2760AEE9F026}" type="presParOf" srcId="{E2685C6A-7980-4430-AA46-367F662521DF}" destId="{536A77E9-2372-4AC5-9E63-5AD262A310F2}" srcOrd="2" destOrd="0" presId="urn:microsoft.com/office/officeart/2005/8/layout/hList1"/>
    <dgm:cxn modelId="{5ABCE7EA-F604-45C5-AD90-BC6C17A7F5E0}" type="presParOf" srcId="{536A77E9-2372-4AC5-9E63-5AD262A310F2}" destId="{B9A4CBD9-6705-4470-8B47-8BAEF9D578CD}" srcOrd="0" destOrd="0" presId="urn:microsoft.com/office/officeart/2005/8/layout/hList1"/>
    <dgm:cxn modelId="{1A9CD2D8-6C13-4727-91B1-702CD189DE0F}" type="presParOf" srcId="{536A77E9-2372-4AC5-9E63-5AD262A310F2}" destId="{3DF6F531-D84E-4E09-8EC0-C65C2F50119B}" srcOrd="1" destOrd="0" presId="urn:microsoft.com/office/officeart/2005/8/layout/hList1"/>
    <dgm:cxn modelId="{52D0F96E-3853-4749-A4AF-788429873318}" type="presParOf" srcId="{E2685C6A-7980-4430-AA46-367F662521DF}" destId="{9834CF69-D09B-4219-A791-AE3E5C49B5C8}" srcOrd="3" destOrd="0" presId="urn:microsoft.com/office/officeart/2005/8/layout/hList1"/>
    <dgm:cxn modelId="{A47CFA87-3E73-4820-92CC-9C2BAAB8D3DE}" type="presParOf" srcId="{E2685C6A-7980-4430-AA46-367F662521DF}" destId="{D064AAC7-9BAA-49FC-88ED-F931E8929D00}" srcOrd="4" destOrd="0" presId="urn:microsoft.com/office/officeart/2005/8/layout/hList1"/>
    <dgm:cxn modelId="{0DB30D41-20DE-422C-96C5-F779522BE684}" type="presParOf" srcId="{D064AAC7-9BAA-49FC-88ED-F931E8929D00}" destId="{C7C9DC5E-5B5F-47B8-A78C-2186B49C0A13}" srcOrd="0" destOrd="0" presId="urn:microsoft.com/office/officeart/2005/8/layout/hList1"/>
    <dgm:cxn modelId="{F889AF58-5C5C-4A2F-BAC7-5ED07B2255C0}" type="presParOf" srcId="{D064AAC7-9BAA-49FC-88ED-F931E8929D00}" destId="{F07B4665-026E-4015-907F-1C4384664AB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79B52E5-1C63-4BCE-A705-3B236C3FA052}"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0BA774DC-AD70-4840-8E6A-2C800B203A80}">
      <dgm:prSet phldrT="[Text]"/>
      <dgm:spPr/>
      <dgm:t>
        <a:bodyPr/>
        <a:lstStyle/>
        <a:p>
          <a:r>
            <a:rPr lang="en-US" dirty="0"/>
            <a:t>Priority Early Outreach Positive Linkages and Engagement</a:t>
          </a:r>
        </a:p>
      </dgm:t>
      <dgm:extLst>
        <a:ext uri="{E40237B7-FDA0-4F09-8148-C483321AD2D9}">
          <dgm14:cNvPr xmlns:dgm14="http://schemas.microsoft.com/office/drawing/2010/diagram" id="0" name="" descr="Priority Early Outreach Positive Linkages and Engagement&#10; Assign caring mentors&#10; Partner with families/students to develop Student Attendance Success Plan&#10; Recruit for engaging before or after-school activities&#10; Connect to Walk-to-School companion&#10; Add attendance goals and supports to IEP&#10; Offer plan or contacts for health support."/>
        </a:ext>
      </dgm:extLst>
    </dgm:pt>
    <dgm:pt modelId="{99A673C4-2792-4102-A60A-519C1F009761}" type="parTrans" cxnId="{D54AC602-0F0E-468A-98DA-84226C183FCD}">
      <dgm:prSet/>
      <dgm:spPr/>
      <dgm:t>
        <a:bodyPr/>
        <a:lstStyle/>
        <a:p>
          <a:endParaRPr lang="en-US"/>
        </a:p>
      </dgm:t>
    </dgm:pt>
    <dgm:pt modelId="{F6EA2402-E77E-498A-BB54-760E5AB91C55}" type="sibTrans" cxnId="{D54AC602-0F0E-468A-98DA-84226C183FCD}">
      <dgm:prSet/>
      <dgm:spPr/>
      <dgm:t>
        <a:bodyPr/>
        <a:lstStyle/>
        <a:p>
          <a:endParaRPr lang="en-US"/>
        </a:p>
      </dgm:t>
    </dgm:pt>
    <dgm:pt modelId="{A3F8E844-42A1-4B30-BDE2-439FB8CBC9B3}">
      <dgm:prSet phldrT="[Text]"/>
      <dgm:spPr/>
      <dgm:t>
        <a:bodyPr/>
        <a:lstStyle/>
        <a:p>
          <a:r>
            <a:rPr lang="en-US" dirty="0"/>
            <a:t>Assign caring mentors</a:t>
          </a:r>
        </a:p>
      </dgm:t>
      <dgm:extLst>
        <a:ext uri="{E40237B7-FDA0-4F09-8148-C483321AD2D9}">
          <dgm14:cNvPr xmlns:dgm14="http://schemas.microsoft.com/office/drawing/2010/diagram" id="0" name="" descr="Priority Early Outreach Positive Linkages and Engagement&#10; Assign caring mentors&#10; Partner with families/students to develop Student Attendance Success Plan&#10; Recruit for engaging before or after-school activities&#10; Connect to Walk-to-School companion&#10; Add attendance goals and supports to IEP&#10; Offer plan or contacts for health support."/>
        </a:ext>
      </dgm:extLst>
    </dgm:pt>
    <dgm:pt modelId="{2FDCE98B-D5A1-4BB6-91B3-DD723E2563F1}" type="parTrans" cxnId="{45492225-B4CC-4D3E-807E-FA7F636F7C5F}">
      <dgm:prSet/>
      <dgm:spPr/>
      <dgm:t>
        <a:bodyPr/>
        <a:lstStyle/>
        <a:p>
          <a:endParaRPr lang="en-US"/>
        </a:p>
      </dgm:t>
    </dgm:pt>
    <dgm:pt modelId="{3788DBBB-0E5E-4A7C-9555-E62AFF6DCEF3}" type="sibTrans" cxnId="{45492225-B4CC-4D3E-807E-FA7F636F7C5F}">
      <dgm:prSet/>
      <dgm:spPr/>
      <dgm:t>
        <a:bodyPr/>
        <a:lstStyle/>
        <a:p>
          <a:endParaRPr lang="en-US"/>
        </a:p>
      </dgm:t>
    </dgm:pt>
    <dgm:pt modelId="{B0656642-8E2F-47FB-9770-BA11F262A7FE}">
      <dgm:prSet phldrT="[Text]"/>
      <dgm:spPr/>
      <dgm:t>
        <a:bodyPr/>
        <a:lstStyle/>
        <a:p>
          <a:r>
            <a:rPr lang="en-US" dirty="0"/>
            <a:t>Partner with families/students to develop Student Attendance Success Plan</a:t>
          </a:r>
        </a:p>
      </dgm:t>
      <dgm:extLst>
        <a:ext uri="{E40237B7-FDA0-4F09-8148-C483321AD2D9}">
          <dgm14:cNvPr xmlns:dgm14="http://schemas.microsoft.com/office/drawing/2010/diagram" id="0" name="" descr="Priority Early Outreach Positive Linkages and Engagement&#10; Assign caring mentors&#10; Partner with families/students to develop Student Attendance Success Plan&#10; Recruit for engaging before or after-school activities&#10; Connect to Walk-to-School companion&#10; Add attendance goals and supports to IEP&#10; Offer plan or contacts for health support."/>
        </a:ext>
      </dgm:extLst>
    </dgm:pt>
    <dgm:pt modelId="{0531B511-6387-44CD-BAB4-22C797C7D712}" type="parTrans" cxnId="{7C2EAE19-2053-4EF5-B7E3-B3CD26612DDC}">
      <dgm:prSet/>
      <dgm:spPr/>
      <dgm:t>
        <a:bodyPr/>
        <a:lstStyle/>
        <a:p>
          <a:endParaRPr lang="en-US"/>
        </a:p>
      </dgm:t>
    </dgm:pt>
    <dgm:pt modelId="{B0C7DAE1-1046-453E-9A33-A33CC43FEDF7}" type="sibTrans" cxnId="{7C2EAE19-2053-4EF5-B7E3-B3CD26612DDC}">
      <dgm:prSet/>
      <dgm:spPr/>
      <dgm:t>
        <a:bodyPr/>
        <a:lstStyle/>
        <a:p>
          <a:endParaRPr lang="en-US"/>
        </a:p>
      </dgm:t>
    </dgm:pt>
    <dgm:pt modelId="{579AF445-37F7-4DA7-AA31-7B4C92AE411D}">
      <dgm:prSet phldrT="[Text]"/>
      <dgm:spPr/>
      <dgm:t>
        <a:bodyPr/>
        <a:lstStyle/>
        <a:p>
          <a:r>
            <a:rPr lang="en-US" dirty="0"/>
            <a:t>Connect to Walk-to-School companion</a:t>
          </a:r>
        </a:p>
      </dgm:t>
      <dgm:extLst>
        <a:ext uri="{E40237B7-FDA0-4F09-8148-C483321AD2D9}">
          <dgm14:cNvPr xmlns:dgm14="http://schemas.microsoft.com/office/drawing/2010/diagram" id="0" name="" descr="Priority Early Outreach Positive Linkages and Engagement&#10; Assign caring mentors&#10; Partner with families/students to develop Student Attendance Success Plan&#10; Recruit for engaging before or after-school activities&#10; Connect to Walk-to-School companion&#10; Add attendance goals and supports to IEP&#10; Offer plan or contacts for health support."/>
        </a:ext>
      </dgm:extLst>
    </dgm:pt>
    <dgm:pt modelId="{1F580BEC-8670-49F1-8EE3-5C74EB019020}" type="parTrans" cxnId="{8A5DF58C-FADB-41DC-902A-C8192DF7E692}">
      <dgm:prSet/>
      <dgm:spPr/>
      <dgm:t>
        <a:bodyPr/>
        <a:lstStyle/>
        <a:p>
          <a:endParaRPr lang="en-US"/>
        </a:p>
      </dgm:t>
    </dgm:pt>
    <dgm:pt modelId="{C1568949-7C16-417E-893B-10FF98D29400}" type="sibTrans" cxnId="{8A5DF58C-FADB-41DC-902A-C8192DF7E692}">
      <dgm:prSet/>
      <dgm:spPr/>
      <dgm:t>
        <a:bodyPr/>
        <a:lstStyle/>
        <a:p>
          <a:endParaRPr lang="en-US"/>
        </a:p>
      </dgm:t>
    </dgm:pt>
    <dgm:pt modelId="{3D4A666F-4371-4C39-BBC0-3A6DF5748654}">
      <dgm:prSet/>
      <dgm:spPr/>
      <dgm:t>
        <a:bodyPr/>
        <a:lstStyle/>
        <a:p>
          <a:r>
            <a:rPr lang="en-US" dirty="0"/>
            <a:t>Add attendance goals and supports to IEP</a:t>
          </a:r>
        </a:p>
      </dgm:t>
      <dgm:extLst>
        <a:ext uri="{E40237B7-FDA0-4F09-8148-C483321AD2D9}">
          <dgm14:cNvPr xmlns:dgm14="http://schemas.microsoft.com/office/drawing/2010/diagram" id="0" name="" descr="Priority Early Outreach Positive Linkages and Engagement&#10; Assign caring mentors&#10; Partner with families/students to develop Student Attendance Success Plan&#10; Recruit for engaging before or after-school activities&#10; Connect to Walk-to-School companion&#10; Add attendance goals and supports to IEP&#10; Offer plan or contacts for health support."/>
        </a:ext>
      </dgm:extLst>
    </dgm:pt>
    <dgm:pt modelId="{38A4EC25-24DF-4F25-A03B-F3F503FFF4BA}" type="parTrans" cxnId="{89DC7912-BF76-47B5-8F57-252DB0F723D2}">
      <dgm:prSet/>
      <dgm:spPr/>
      <dgm:t>
        <a:bodyPr/>
        <a:lstStyle/>
        <a:p>
          <a:endParaRPr lang="en-US"/>
        </a:p>
      </dgm:t>
    </dgm:pt>
    <dgm:pt modelId="{06F6B4DB-33F1-487D-8A48-A83148C3ED31}" type="sibTrans" cxnId="{89DC7912-BF76-47B5-8F57-252DB0F723D2}">
      <dgm:prSet/>
      <dgm:spPr/>
      <dgm:t>
        <a:bodyPr/>
        <a:lstStyle/>
        <a:p>
          <a:endParaRPr lang="en-US"/>
        </a:p>
      </dgm:t>
    </dgm:pt>
    <dgm:pt modelId="{9339CB55-617A-401E-ACBF-3390430D817A}">
      <dgm:prSet/>
      <dgm:spPr/>
      <dgm:t>
        <a:bodyPr/>
        <a:lstStyle/>
        <a:p>
          <a:r>
            <a:rPr lang="en-US" dirty="0"/>
            <a:t>Offer plan or contacts for health support</a:t>
          </a:r>
        </a:p>
      </dgm:t>
      <dgm:extLst>
        <a:ext uri="{E40237B7-FDA0-4F09-8148-C483321AD2D9}">
          <dgm14:cNvPr xmlns:dgm14="http://schemas.microsoft.com/office/drawing/2010/diagram" id="0" name="" descr="Priority Early Outreach Positive Linkages and Engagement&#10; Assign caring mentors&#10; Partner with families/students to develop Student Attendance Success Plan&#10; Recruit for engaging before or after-school activities&#10; Connect to Walk-to-School companion&#10; Add attendance goals and supports to IEP&#10; Offer plan or contacts for health support."/>
        </a:ext>
      </dgm:extLst>
    </dgm:pt>
    <dgm:pt modelId="{BE1B1F7F-90C1-48CD-9601-95FFE692E1D0}" type="parTrans" cxnId="{45C6090F-C1B3-4B2F-B6B9-E4D9F6E06765}">
      <dgm:prSet/>
      <dgm:spPr/>
      <dgm:t>
        <a:bodyPr/>
        <a:lstStyle/>
        <a:p>
          <a:endParaRPr lang="en-US"/>
        </a:p>
      </dgm:t>
    </dgm:pt>
    <dgm:pt modelId="{D1D8D3B5-92B7-43E4-8D42-12086C8D29DD}" type="sibTrans" cxnId="{45C6090F-C1B3-4B2F-B6B9-E4D9F6E06765}">
      <dgm:prSet/>
      <dgm:spPr/>
      <dgm:t>
        <a:bodyPr/>
        <a:lstStyle/>
        <a:p>
          <a:endParaRPr lang="en-US"/>
        </a:p>
      </dgm:t>
    </dgm:pt>
    <dgm:pt modelId="{7B1317CF-8F94-4AD9-BDC1-2C466CE15AA8}">
      <dgm:prSet/>
      <dgm:spPr/>
      <dgm:t>
        <a:bodyPr/>
        <a:lstStyle/>
        <a:p>
          <a:r>
            <a:rPr lang="en-US" dirty="0"/>
            <a:t>Recruit for engaging before or after-school activities</a:t>
          </a:r>
        </a:p>
      </dgm:t>
      <dgm:extLst>
        <a:ext uri="{E40237B7-FDA0-4F09-8148-C483321AD2D9}">
          <dgm14:cNvPr xmlns:dgm14="http://schemas.microsoft.com/office/drawing/2010/diagram" id="0" name="" descr="Priority Early Outreach Positive Linkages and Engagement&#10; Assign caring mentors&#10; Partner with families/students to develop Student Attendance Success Plan&#10; Recruit for engaging before or after-school activities&#10; Connect to Walk-to-School companion&#10; Add attendance goals and supports to IEP&#10; Offer plan or contacts for health support."/>
        </a:ext>
      </dgm:extLst>
    </dgm:pt>
    <dgm:pt modelId="{6F49BF3B-AF99-439A-B3E6-B4B46E461F74}" type="parTrans" cxnId="{DFE969A3-6FA7-4C21-B046-7F6AFEDAD61B}">
      <dgm:prSet/>
      <dgm:spPr/>
      <dgm:t>
        <a:bodyPr/>
        <a:lstStyle/>
        <a:p>
          <a:endParaRPr lang="en-US"/>
        </a:p>
      </dgm:t>
    </dgm:pt>
    <dgm:pt modelId="{B9B69D3C-8B4A-4528-8797-0BFCE09BE379}" type="sibTrans" cxnId="{DFE969A3-6FA7-4C21-B046-7F6AFEDAD61B}">
      <dgm:prSet/>
      <dgm:spPr/>
      <dgm:t>
        <a:bodyPr/>
        <a:lstStyle/>
        <a:p>
          <a:endParaRPr lang="en-US"/>
        </a:p>
      </dgm:t>
    </dgm:pt>
    <dgm:pt modelId="{09FB743A-66A1-4FBC-9644-968AD680A302}" type="pres">
      <dgm:prSet presAssocID="{E79B52E5-1C63-4BCE-A705-3B236C3FA052}" presName="cycle" presStyleCnt="0">
        <dgm:presLayoutVars>
          <dgm:chMax val="1"/>
          <dgm:dir/>
          <dgm:animLvl val="ctr"/>
          <dgm:resizeHandles val="exact"/>
        </dgm:presLayoutVars>
      </dgm:prSet>
      <dgm:spPr/>
    </dgm:pt>
    <dgm:pt modelId="{EEAEC310-1DED-45D7-8DD2-2304CA703D77}" type="pres">
      <dgm:prSet presAssocID="{0BA774DC-AD70-4840-8E6A-2C800B203A80}" presName="centerShape" presStyleLbl="node0" presStyleIdx="0" presStyleCnt="1"/>
      <dgm:spPr/>
    </dgm:pt>
    <dgm:pt modelId="{B3AA9255-19BC-4043-9804-BFE56A4D4D16}" type="pres">
      <dgm:prSet presAssocID="{2FDCE98B-D5A1-4BB6-91B3-DD723E2563F1}" presName="parTrans" presStyleLbl="bgSibTrans2D1" presStyleIdx="0" presStyleCnt="6"/>
      <dgm:spPr/>
    </dgm:pt>
    <dgm:pt modelId="{8F2812F5-C304-4F34-8BE3-26EF3FD65399}" type="pres">
      <dgm:prSet presAssocID="{A3F8E844-42A1-4B30-BDE2-439FB8CBC9B3}" presName="node" presStyleLbl="node1" presStyleIdx="0" presStyleCnt="6">
        <dgm:presLayoutVars>
          <dgm:bulletEnabled val="1"/>
        </dgm:presLayoutVars>
      </dgm:prSet>
      <dgm:spPr/>
    </dgm:pt>
    <dgm:pt modelId="{6A68561C-2EFF-4BB9-9EAA-D61C8B8BD6C2}" type="pres">
      <dgm:prSet presAssocID="{0531B511-6387-44CD-BAB4-22C797C7D712}" presName="parTrans" presStyleLbl="bgSibTrans2D1" presStyleIdx="1" presStyleCnt="6"/>
      <dgm:spPr/>
    </dgm:pt>
    <dgm:pt modelId="{00ECF152-B58C-45BB-9FA8-AA84D2CA7065}" type="pres">
      <dgm:prSet presAssocID="{B0656642-8E2F-47FB-9770-BA11F262A7FE}" presName="node" presStyleLbl="node1" presStyleIdx="1" presStyleCnt="6">
        <dgm:presLayoutVars>
          <dgm:bulletEnabled val="1"/>
        </dgm:presLayoutVars>
      </dgm:prSet>
      <dgm:spPr/>
    </dgm:pt>
    <dgm:pt modelId="{B1D017C7-29E5-414B-B69F-05BADFC95664}" type="pres">
      <dgm:prSet presAssocID="{6F49BF3B-AF99-439A-B3E6-B4B46E461F74}" presName="parTrans" presStyleLbl="bgSibTrans2D1" presStyleIdx="2" presStyleCnt="6"/>
      <dgm:spPr/>
    </dgm:pt>
    <dgm:pt modelId="{CF9B4106-210C-4057-B1AB-06A25F70128C}" type="pres">
      <dgm:prSet presAssocID="{7B1317CF-8F94-4AD9-BDC1-2C466CE15AA8}" presName="node" presStyleLbl="node1" presStyleIdx="2" presStyleCnt="6">
        <dgm:presLayoutVars>
          <dgm:bulletEnabled val="1"/>
        </dgm:presLayoutVars>
      </dgm:prSet>
      <dgm:spPr/>
    </dgm:pt>
    <dgm:pt modelId="{FA84D3CB-2223-4A60-8F34-45DE0AC9C288}" type="pres">
      <dgm:prSet presAssocID="{1F580BEC-8670-49F1-8EE3-5C74EB019020}" presName="parTrans" presStyleLbl="bgSibTrans2D1" presStyleIdx="3" presStyleCnt="6"/>
      <dgm:spPr/>
    </dgm:pt>
    <dgm:pt modelId="{552DBB1D-3AF4-44FC-B9B6-9F9406968E89}" type="pres">
      <dgm:prSet presAssocID="{579AF445-37F7-4DA7-AA31-7B4C92AE411D}" presName="node" presStyleLbl="node1" presStyleIdx="3" presStyleCnt="6">
        <dgm:presLayoutVars>
          <dgm:bulletEnabled val="1"/>
        </dgm:presLayoutVars>
      </dgm:prSet>
      <dgm:spPr/>
    </dgm:pt>
    <dgm:pt modelId="{AAA043F7-82A0-4B8D-862A-EE499D21F4C3}" type="pres">
      <dgm:prSet presAssocID="{38A4EC25-24DF-4F25-A03B-F3F503FFF4BA}" presName="parTrans" presStyleLbl="bgSibTrans2D1" presStyleIdx="4" presStyleCnt="6"/>
      <dgm:spPr/>
    </dgm:pt>
    <dgm:pt modelId="{853B5892-6189-48A1-8FD4-16A872036F9F}" type="pres">
      <dgm:prSet presAssocID="{3D4A666F-4371-4C39-BBC0-3A6DF5748654}" presName="node" presStyleLbl="node1" presStyleIdx="4" presStyleCnt="6">
        <dgm:presLayoutVars>
          <dgm:bulletEnabled val="1"/>
        </dgm:presLayoutVars>
      </dgm:prSet>
      <dgm:spPr/>
    </dgm:pt>
    <dgm:pt modelId="{F6568924-BAA4-47D0-A94E-C7D42B107089}" type="pres">
      <dgm:prSet presAssocID="{BE1B1F7F-90C1-48CD-9601-95FFE692E1D0}" presName="parTrans" presStyleLbl="bgSibTrans2D1" presStyleIdx="5" presStyleCnt="6"/>
      <dgm:spPr/>
    </dgm:pt>
    <dgm:pt modelId="{1D0C3D28-2554-475D-9033-E03BDE599759}" type="pres">
      <dgm:prSet presAssocID="{9339CB55-617A-401E-ACBF-3390430D817A}" presName="node" presStyleLbl="node1" presStyleIdx="5" presStyleCnt="6">
        <dgm:presLayoutVars>
          <dgm:bulletEnabled val="1"/>
        </dgm:presLayoutVars>
      </dgm:prSet>
      <dgm:spPr/>
    </dgm:pt>
  </dgm:ptLst>
  <dgm:cxnLst>
    <dgm:cxn modelId="{D54AC602-0F0E-468A-98DA-84226C183FCD}" srcId="{E79B52E5-1C63-4BCE-A705-3B236C3FA052}" destId="{0BA774DC-AD70-4840-8E6A-2C800B203A80}" srcOrd="0" destOrd="0" parTransId="{99A673C4-2792-4102-A60A-519C1F009761}" sibTransId="{F6EA2402-E77E-498A-BB54-760E5AB91C55}"/>
    <dgm:cxn modelId="{45C6090F-C1B3-4B2F-B6B9-E4D9F6E06765}" srcId="{0BA774DC-AD70-4840-8E6A-2C800B203A80}" destId="{9339CB55-617A-401E-ACBF-3390430D817A}" srcOrd="5" destOrd="0" parTransId="{BE1B1F7F-90C1-48CD-9601-95FFE692E1D0}" sibTransId="{D1D8D3B5-92B7-43E4-8D42-12086C8D29DD}"/>
    <dgm:cxn modelId="{89DC7912-BF76-47B5-8F57-252DB0F723D2}" srcId="{0BA774DC-AD70-4840-8E6A-2C800B203A80}" destId="{3D4A666F-4371-4C39-BBC0-3A6DF5748654}" srcOrd="4" destOrd="0" parTransId="{38A4EC25-24DF-4F25-A03B-F3F503FFF4BA}" sibTransId="{06F6B4DB-33F1-487D-8A48-A83148C3ED31}"/>
    <dgm:cxn modelId="{7C2EAE19-2053-4EF5-B7E3-B3CD26612DDC}" srcId="{0BA774DC-AD70-4840-8E6A-2C800B203A80}" destId="{B0656642-8E2F-47FB-9770-BA11F262A7FE}" srcOrd="1" destOrd="0" parTransId="{0531B511-6387-44CD-BAB4-22C797C7D712}" sibTransId="{B0C7DAE1-1046-453E-9A33-A33CC43FEDF7}"/>
    <dgm:cxn modelId="{E5C99222-5467-4981-97AF-F330ABB9E394}" type="presOf" srcId="{BE1B1F7F-90C1-48CD-9601-95FFE692E1D0}" destId="{F6568924-BAA4-47D0-A94E-C7D42B107089}" srcOrd="0" destOrd="0" presId="urn:microsoft.com/office/officeart/2005/8/layout/radial4"/>
    <dgm:cxn modelId="{45492225-B4CC-4D3E-807E-FA7F636F7C5F}" srcId="{0BA774DC-AD70-4840-8E6A-2C800B203A80}" destId="{A3F8E844-42A1-4B30-BDE2-439FB8CBC9B3}" srcOrd="0" destOrd="0" parTransId="{2FDCE98B-D5A1-4BB6-91B3-DD723E2563F1}" sibTransId="{3788DBBB-0E5E-4A7C-9555-E62AFF6DCEF3}"/>
    <dgm:cxn modelId="{1968C665-6534-477A-B4E2-933B0095E815}" type="presOf" srcId="{1F580BEC-8670-49F1-8EE3-5C74EB019020}" destId="{FA84D3CB-2223-4A60-8F34-45DE0AC9C288}" srcOrd="0" destOrd="0" presId="urn:microsoft.com/office/officeart/2005/8/layout/radial4"/>
    <dgm:cxn modelId="{739BAC85-6BB8-4EBA-B457-8BB027123A08}" type="presOf" srcId="{579AF445-37F7-4DA7-AA31-7B4C92AE411D}" destId="{552DBB1D-3AF4-44FC-B9B6-9F9406968E89}" srcOrd="0" destOrd="0" presId="urn:microsoft.com/office/officeart/2005/8/layout/radial4"/>
    <dgm:cxn modelId="{83335E8A-9CC7-4188-B0CF-043DF1A70209}" type="presOf" srcId="{38A4EC25-24DF-4F25-A03B-F3F503FFF4BA}" destId="{AAA043F7-82A0-4B8D-862A-EE499D21F4C3}" srcOrd="0" destOrd="0" presId="urn:microsoft.com/office/officeart/2005/8/layout/radial4"/>
    <dgm:cxn modelId="{8A5DF58C-FADB-41DC-902A-C8192DF7E692}" srcId="{0BA774DC-AD70-4840-8E6A-2C800B203A80}" destId="{579AF445-37F7-4DA7-AA31-7B4C92AE411D}" srcOrd="3" destOrd="0" parTransId="{1F580BEC-8670-49F1-8EE3-5C74EB019020}" sibTransId="{C1568949-7C16-417E-893B-10FF98D29400}"/>
    <dgm:cxn modelId="{47987E92-C45E-4607-9733-4C630DA64CA2}" type="presOf" srcId="{A3F8E844-42A1-4B30-BDE2-439FB8CBC9B3}" destId="{8F2812F5-C304-4F34-8BE3-26EF3FD65399}" srcOrd="0" destOrd="0" presId="urn:microsoft.com/office/officeart/2005/8/layout/radial4"/>
    <dgm:cxn modelId="{768A0694-E94E-4651-9BC1-E96170867190}" type="presOf" srcId="{6F49BF3B-AF99-439A-B3E6-B4B46E461F74}" destId="{B1D017C7-29E5-414B-B69F-05BADFC95664}" srcOrd="0" destOrd="0" presId="urn:microsoft.com/office/officeart/2005/8/layout/radial4"/>
    <dgm:cxn modelId="{9A2CC897-6162-47D3-A4B4-C5857BC5FDE4}" type="presOf" srcId="{9339CB55-617A-401E-ACBF-3390430D817A}" destId="{1D0C3D28-2554-475D-9033-E03BDE599759}" srcOrd="0" destOrd="0" presId="urn:microsoft.com/office/officeart/2005/8/layout/radial4"/>
    <dgm:cxn modelId="{DFE969A3-6FA7-4C21-B046-7F6AFEDAD61B}" srcId="{0BA774DC-AD70-4840-8E6A-2C800B203A80}" destId="{7B1317CF-8F94-4AD9-BDC1-2C466CE15AA8}" srcOrd="2" destOrd="0" parTransId="{6F49BF3B-AF99-439A-B3E6-B4B46E461F74}" sibTransId="{B9B69D3C-8B4A-4528-8797-0BFCE09BE379}"/>
    <dgm:cxn modelId="{A321FBB5-6F1D-487D-9CFA-FB59FD24A4BA}" type="presOf" srcId="{2FDCE98B-D5A1-4BB6-91B3-DD723E2563F1}" destId="{B3AA9255-19BC-4043-9804-BFE56A4D4D16}" srcOrd="0" destOrd="0" presId="urn:microsoft.com/office/officeart/2005/8/layout/radial4"/>
    <dgm:cxn modelId="{925CFBCB-5608-47A7-BA82-E00A32FF7167}" type="presOf" srcId="{E79B52E5-1C63-4BCE-A705-3B236C3FA052}" destId="{09FB743A-66A1-4FBC-9644-968AD680A302}" srcOrd="0" destOrd="0" presId="urn:microsoft.com/office/officeart/2005/8/layout/radial4"/>
    <dgm:cxn modelId="{6E5D3BD2-6BC7-43F4-8004-A0D8F470F421}" type="presOf" srcId="{3D4A666F-4371-4C39-BBC0-3A6DF5748654}" destId="{853B5892-6189-48A1-8FD4-16A872036F9F}" srcOrd="0" destOrd="0" presId="urn:microsoft.com/office/officeart/2005/8/layout/radial4"/>
    <dgm:cxn modelId="{9C7492D6-8271-43B7-9B1C-CA193E73A9F5}" type="presOf" srcId="{7B1317CF-8F94-4AD9-BDC1-2C466CE15AA8}" destId="{CF9B4106-210C-4057-B1AB-06A25F70128C}" srcOrd="0" destOrd="0" presId="urn:microsoft.com/office/officeart/2005/8/layout/radial4"/>
    <dgm:cxn modelId="{DD2DCDDC-670C-49F1-8F18-D375F14E3559}" type="presOf" srcId="{B0656642-8E2F-47FB-9770-BA11F262A7FE}" destId="{00ECF152-B58C-45BB-9FA8-AA84D2CA7065}" srcOrd="0" destOrd="0" presId="urn:microsoft.com/office/officeart/2005/8/layout/radial4"/>
    <dgm:cxn modelId="{703379E8-F477-462E-BB54-6D2325594823}" type="presOf" srcId="{0BA774DC-AD70-4840-8E6A-2C800B203A80}" destId="{EEAEC310-1DED-45D7-8DD2-2304CA703D77}" srcOrd="0" destOrd="0" presId="urn:microsoft.com/office/officeart/2005/8/layout/radial4"/>
    <dgm:cxn modelId="{421B8DED-8798-4179-B6C2-3B64A9DB9C7A}" type="presOf" srcId="{0531B511-6387-44CD-BAB4-22C797C7D712}" destId="{6A68561C-2EFF-4BB9-9EAA-D61C8B8BD6C2}" srcOrd="0" destOrd="0" presId="urn:microsoft.com/office/officeart/2005/8/layout/radial4"/>
    <dgm:cxn modelId="{DE67E709-F94A-418A-95F3-B53AEDD58CE8}" type="presParOf" srcId="{09FB743A-66A1-4FBC-9644-968AD680A302}" destId="{EEAEC310-1DED-45D7-8DD2-2304CA703D77}" srcOrd="0" destOrd="0" presId="urn:microsoft.com/office/officeart/2005/8/layout/radial4"/>
    <dgm:cxn modelId="{F797E53E-160C-4760-8EF6-3E8C8C7B12B6}" type="presParOf" srcId="{09FB743A-66A1-4FBC-9644-968AD680A302}" destId="{B3AA9255-19BC-4043-9804-BFE56A4D4D16}" srcOrd="1" destOrd="0" presId="urn:microsoft.com/office/officeart/2005/8/layout/radial4"/>
    <dgm:cxn modelId="{2EB7566A-FA45-4934-AF1A-4801B90B9CB5}" type="presParOf" srcId="{09FB743A-66A1-4FBC-9644-968AD680A302}" destId="{8F2812F5-C304-4F34-8BE3-26EF3FD65399}" srcOrd="2" destOrd="0" presId="urn:microsoft.com/office/officeart/2005/8/layout/radial4"/>
    <dgm:cxn modelId="{26608B00-9136-4EF5-B793-B5B729DD9A24}" type="presParOf" srcId="{09FB743A-66A1-4FBC-9644-968AD680A302}" destId="{6A68561C-2EFF-4BB9-9EAA-D61C8B8BD6C2}" srcOrd="3" destOrd="0" presId="urn:microsoft.com/office/officeart/2005/8/layout/radial4"/>
    <dgm:cxn modelId="{A97A1AE8-27B8-4D94-B0FE-3CB4328B6C7F}" type="presParOf" srcId="{09FB743A-66A1-4FBC-9644-968AD680A302}" destId="{00ECF152-B58C-45BB-9FA8-AA84D2CA7065}" srcOrd="4" destOrd="0" presId="urn:microsoft.com/office/officeart/2005/8/layout/radial4"/>
    <dgm:cxn modelId="{34EE379E-620F-484A-B81E-E3B3BD937612}" type="presParOf" srcId="{09FB743A-66A1-4FBC-9644-968AD680A302}" destId="{B1D017C7-29E5-414B-B69F-05BADFC95664}" srcOrd="5" destOrd="0" presId="urn:microsoft.com/office/officeart/2005/8/layout/radial4"/>
    <dgm:cxn modelId="{068DD9C9-82A6-4D8F-8459-8AEB48E2580F}" type="presParOf" srcId="{09FB743A-66A1-4FBC-9644-968AD680A302}" destId="{CF9B4106-210C-4057-B1AB-06A25F70128C}" srcOrd="6" destOrd="0" presId="urn:microsoft.com/office/officeart/2005/8/layout/radial4"/>
    <dgm:cxn modelId="{BB82A44B-0833-46F6-B05F-7AC951B2ADB0}" type="presParOf" srcId="{09FB743A-66A1-4FBC-9644-968AD680A302}" destId="{FA84D3CB-2223-4A60-8F34-45DE0AC9C288}" srcOrd="7" destOrd="0" presId="urn:microsoft.com/office/officeart/2005/8/layout/radial4"/>
    <dgm:cxn modelId="{FCC65FD1-0426-400A-BF88-40F0C9874BC1}" type="presParOf" srcId="{09FB743A-66A1-4FBC-9644-968AD680A302}" destId="{552DBB1D-3AF4-44FC-B9B6-9F9406968E89}" srcOrd="8" destOrd="0" presId="urn:microsoft.com/office/officeart/2005/8/layout/radial4"/>
    <dgm:cxn modelId="{79808F4F-524E-4C1B-891F-5A24B389B26C}" type="presParOf" srcId="{09FB743A-66A1-4FBC-9644-968AD680A302}" destId="{AAA043F7-82A0-4B8D-862A-EE499D21F4C3}" srcOrd="9" destOrd="0" presId="urn:microsoft.com/office/officeart/2005/8/layout/radial4"/>
    <dgm:cxn modelId="{9D4099A1-8CD5-4A4E-8D06-DB7C0FC88E5F}" type="presParOf" srcId="{09FB743A-66A1-4FBC-9644-968AD680A302}" destId="{853B5892-6189-48A1-8FD4-16A872036F9F}" srcOrd="10" destOrd="0" presId="urn:microsoft.com/office/officeart/2005/8/layout/radial4"/>
    <dgm:cxn modelId="{4E78E4B4-14D4-42A4-9C45-6CA98764A1C2}" type="presParOf" srcId="{09FB743A-66A1-4FBC-9644-968AD680A302}" destId="{F6568924-BAA4-47D0-A94E-C7D42B107089}" srcOrd="11" destOrd="0" presId="urn:microsoft.com/office/officeart/2005/8/layout/radial4"/>
    <dgm:cxn modelId="{8C7144AF-8D68-4426-A392-914A8DC1EFFA}" type="presParOf" srcId="{09FB743A-66A1-4FBC-9644-968AD680A302}" destId="{1D0C3D28-2554-475D-9033-E03BDE599759}"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DBC0D-B2FB-40CE-803C-916FD05EF0D0}">
      <dsp:nvSpPr>
        <dsp:cNvPr id="0" name=""/>
        <dsp:cNvSpPr/>
      </dsp:nvSpPr>
      <dsp:spPr>
        <a:xfrm>
          <a:off x="3286" y="64525"/>
          <a:ext cx="3203971" cy="518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Barriers</a:t>
          </a:r>
        </a:p>
      </dsp:txBody>
      <dsp:txXfrm>
        <a:off x="3286" y="64525"/>
        <a:ext cx="3203971" cy="518400"/>
      </dsp:txXfrm>
    </dsp:sp>
    <dsp:sp modelId="{00858361-25B8-4B5C-8F74-D781182BC52E}">
      <dsp:nvSpPr>
        <dsp:cNvPr id="0" name=""/>
        <dsp:cNvSpPr/>
      </dsp:nvSpPr>
      <dsp:spPr>
        <a:xfrm>
          <a:off x="3286" y="582925"/>
          <a:ext cx="3203971" cy="388486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Lack of access to health or dental care</a:t>
          </a:r>
        </a:p>
        <a:p>
          <a:pPr marL="171450" lvl="1" indent="-171450" algn="l" defTabSz="800100">
            <a:lnSpc>
              <a:spcPct val="90000"/>
            </a:lnSpc>
            <a:spcBef>
              <a:spcPct val="0"/>
            </a:spcBef>
            <a:spcAft>
              <a:spcPct val="15000"/>
            </a:spcAft>
            <a:buChar char="•"/>
          </a:pPr>
          <a:r>
            <a:rPr lang="en-US" sz="1800" kern="1200" dirty="0"/>
            <a:t>Chronic illness</a:t>
          </a:r>
        </a:p>
        <a:p>
          <a:pPr marL="171450" lvl="1" indent="-171450" algn="l" defTabSz="800100">
            <a:lnSpc>
              <a:spcPct val="90000"/>
            </a:lnSpc>
            <a:spcBef>
              <a:spcPct val="0"/>
            </a:spcBef>
            <a:spcAft>
              <a:spcPct val="15000"/>
            </a:spcAft>
            <a:buChar char="•"/>
          </a:pPr>
          <a:r>
            <a:rPr lang="en-US" sz="1800" kern="1200" dirty="0"/>
            <a:t>Trauma</a:t>
          </a:r>
        </a:p>
        <a:p>
          <a:pPr marL="171450" lvl="1" indent="-171450" algn="l" defTabSz="800100">
            <a:lnSpc>
              <a:spcPct val="90000"/>
            </a:lnSpc>
            <a:spcBef>
              <a:spcPct val="0"/>
            </a:spcBef>
            <a:spcAft>
              <a:spcPct val="15000"/>
            </a:spcAft>
            <a:buChar char="•"/>
          </a:pPr>
          <a:r>
            <a:rPr lang="en-US" sz="1800" kern="1200" dirty="0"/>
            <a:t>No school path to school</a:t>
          </a:r>
        </a:p>
        <a:p>
          <a:pPr marL="171450" lvl="1" indent="-171450" algn="l" defTabSz="800100">
            <a:lnSpc>
              <a:spcPct val="90000"/>
            </a:lnSpc>
            <a:spcBef>
              <a:spcPct val="0"/>
            </a:spcBef>
            <a:spcAft>
              <a:spcPct val="15000"/>
            </a:spcAft>
            <a:buChar char="•"/>
          </a:pPr>
          <a:r>
            <a:rPr lang="en-US" sz="1800" kern="1200" dirty="0"/>
            <a:t>Poor transportation</a:t>
          </a:r>
        </a:p>
        <a:p>
          <a:pPr marL="171450" lvl="1" indent="-171450" algn="l" defTabSz="800100">
            <a:lnSpc>
              <a:spcPct val="90000"/>
            </a:lnSpc>
            <a:spcBef>
              <a:spcPct val="0"/>
            </a:spcBef>
            <a:spcAft>
              <a:spcPct val="15000"/>
            </a:spcAft>
            <a:buChar char="•"/>
          </a:pPr>
          <a:r>
            <a:rPr lang="en-US" sz="1800" kern="1200" dirty="0"/>
            <a:t>Housing instability</a:t>
          </a:r>
        </a:p>
        <a:p>
          <a:pPr marL="171450" lvl="1" indent="-171450" algn="l" defTabSz="800100">
            <a:lnSpc>
              <a:spcPct val="90000"/>
            </a:lnSpc>
            <a:spcBef>
              <a:spcPct val="0"/>
            </a:spcBef>
            <a:spcAft>
              <a:spcPct val="15000"/>
            </a:spcAft>
            <a:buChar char="•"/>
          </a:pPr>
          <a:r>
            <a:rPr lang="en-US" sz="1800" kern="1200" dirty="0"/>
            <a:t>High mobility</a:t>
          </a:r>
        </a:p>
        <a:p>
          <a:pPr marL="171450" lvl="1" indent="-171450" algn="l" defTabSz="800100">
            <a:lnSpc>
              <a:spcPct val="90000"/>
            </a:lnSpc>
            <a:spcBef>
              <a:spcPct val="0"/>
            </a:spcBef>
            <a:spcAft>
              <a:spcPct val="15000"/>
            </a:spcAft>
            <a:buChar char="•"/>
          </a:pPr>
          <a:r>
            <a:rPr lang="en-US" sz="1800" kern="1200" dirty="0"/>
            <a:t>Involvement with child welfare or juvenile justice system</a:t>
          </a:r>
        </a:p>
      </dsp:txBody>
      <dsp:txXfrm>
        <a:off x="3286" y="582925"/>
        <a:ext cx="3203971" cy="3884861"/>
      </dsp:txXfrm>
    </dsp:sp>
    <dsp:sp modelId="{B9A4CBD9-6705-4470-8B47-8BAEF9D578CD}">
      <dsp:nvSpPr>
        <dsp:cNvPr id="0" name=""/>
        <dsp:cNvSpPr/>
      </dsp:nvSpPr>
      <dsp:spPr>
        <a:xfrm>
          <a:off x="3655814" y="64525"/>
          <a:ext cx="3203971" cy="518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Aversion</a:t>
          </a:r>
        </a:p>
      </dsp:txBody>
      <dsp:txXfrm>
        <a:off x="3655814" y="64525"/>
        <a:ext cx="3203971" cy="518400"/>
      </dsp:txXfrm>
    </dsp:sp>
    <dsp:sp modelId="{3DF6F531-D84E-4E09-8EC0-C65C2F50119B}">
      <dsp:nvSpPr>
        <dsp:cNvPr id="0" name=""/>
        <dsp:cNvSpPr/>
      </dsp:nvSpPr>
      <dsp:spPr>
        <a:xfrm>
          <a:off x="3655814" y="582925"/>
          <a:ext cx="3203971" cy="388486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Struggling academically or socially</a:t>
          </a:r>
        </a:p>
        <a:p>
          <a:pPr marL="171450" lvl="1" indent="-171450" algn="l" defTabSz="800100">
            <a:lnSpc>
              <a:spcPct val="90000"/>
            </a:lnSpc>
            <a:spcBef>
              <a:spcPct val="0"/>
            </a:spcBef>
            <a:spcAft>
              <a:spcPct val="15000"/>
            </a:spcAft>
            <a:buChar char="•"/>
          </a:pPr>
          <a:r>
            <a:rPr lang="en-US" sz="1800" kern="1200" dirty="0"/>
            <a:t>Bullying</a:t>
          </a:r>
        </a:p>
        <a:p>
          <a:pPr marL="171450" lvl="1" indent="-171450" algn="l" defTabSz="800100">
            <a:lnSpc>
              <a:spcPct val="90000"/>
            </a:lnSpc>
            <a:spcBef>
              <a:spcPct val="0"/>
            </a:spcBef>
            <a:spcAft>
              <a:spcPct val="15000"/>
            </a:spcAft>
            <a:buChar char="•"/>
          </a:pPr>
          <a:r>
            <a:rPr lang="en-US" sz="1800" kern="1200" dirty="0"/>
            <a:t>Ineffective/exclusionary school discipline</a:t>
          </a:r>
        </a:p>
        <a:p>
          <a:pPr marL="171450" lvl="1" indent="-171450" algn="l" defTabSz="800100">
            <a:lnSpc>
              <a:spcPct val="90000"/>
            </a:lnSpc>
            <a:spcBef>
              <a:spcPct val="0"/>
            </a:spcBef>
            <a:spcAft>
              <a:spcPct val="15000"/>
            </a:spcAft>
            <a:buChar char="•"/>
          </a:pPr>
          <a:r>
            <a:rPr lang="en-US" sz="1800" kern="1200" dirty="0"/>
            <a:t>Parents had negative school experience</a:t>
          </a:r>
        </a:p>
        <a:p>
          <a:pPr marL="171450" lvl="1" indent="-171450" algn="l" defTabSz="800100">
            <a:lnSpc>
              <a:spcPct val="90000"/>
            </a:lnSpc>
            <a:spcBef>
              <a:spcPct val="0"/>
            </a:spcBef>
            <a:spcAft>
              <a:spcPct val="15000"/>
            </a:spcAft>
            <a:buChar char="•"/>
          </a:pPr>
          <a:r>
            <a:rPr lang="en-US" sz="1800" kern="1200" dirty="0"/>
            <a:t>Undiagnosed disability</a:t>
          </a:r>
        </a:p>
      </dsp:txBody>
      <dsp:txXfrm>
        <a:off x="3655814" y="582925"/>
        <a:ext cx="3203971" cy="3884861"/>
      </dsp:txXfrm>
    </dsp:sp>
    <dsp:sp modelId="{C7C9DC5E-5B5F-47B8-A78C-2186B49C0A13}">
      <dsp:nvSpPr>
        <dsp:cNvPr id="0" name=""/>
        <dsp:cNvSpPr/>
      </dsp:nvSpPr>
      <dsp:spPr>
        <a:xfrm>
          <a:off x="7308342" y="64525"/>
          <a:ext cx="3203971" cy="518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Disengagement</a:t>
          </a:r>
        </a:p>
      </dsp:txBody>
      <dsp:txXfrm>
        <a:off x="7308342" y="64525"/>
        <a:ext cx="3203971" cy="518400"/>
      </dsp:txXfrm>
    </dsp:sp>
    <dsp:sp modelId="{F07B4665-026E-4015-907F-1C4384664ABB}">
      <dsp:nvSpPr>
        <dsp:cNvPr id="0" name=""/>
        <dsp:cNvSpPr/>
      </dsp:nvSpPr>
      <dsp:spPr>
        <a:xfrm>
          <a:off x="7308342" y="582925"/>
          <a:ext cx="3203971" cy="388486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Lack of encouraging and culturally relevant instruction</a:t>
          </a:r>
        </a:p>
        <a:p>
          <a:pPr marL="171450" lvl="1" indent="-171450" algn="l" defTabSz="800100">
            <a:lnSpc>
              <a:spcPct val="90000"/>
            </a:lnSpc>
            <a:spcBef>
              <a:spcPct val="0"/>
            </a:spcBef>
            <a:spcAft>
              <a:spcPct val="15000"/>
            </a:spcAft>
            <a:buChar char="•"/>
          </a:pPr>
          <a:r>
            <a:rPr lang="en-US" sz="1800" kern="1200" dirty="0"/>
            <a:t>No meaningful relationships with adults in school</a:t>
          </a:r>
        </a:p>
        <a:p>
          <a:pPr marL="171450" lvl="1" indent="-171450" algn="l" defTabSz="800100">
            <a:lnSpc>
              <a:spcPct val="90000"/>
            </a:lnSpc>
            <a:spcBef>
              <a:spcPct val="0"/>
            </a:spcBef>
            <a:spcAft>
              <a:spcPct val="15000"/>
            </a:spcAft>
            <a:buChar char="•"/>
          </a:pPr>
          <a:r>
            <a:rPr lang="en-US" sz="1800" kern="1200" dirty="0"/>
            <a:t>Vulnerable to being with peers out of school vs. in school</a:t>
          </a:r>
        </a:p>
        <a:p>
          <a:pPr marL="171450" lvl="1" indent="-171450" algn="l" defTabSz="800100">
            <a:lnSpc>
              <a:spcPct val="90000"/>
            </a:lnSpc>
            <a:spcBef>
              <a:spcPct val="0"/>
            </a:spcBef>
            <a:spcAft>
              <a:spcPct val="15000"/>
            </a:spcAft>
            <a:buChar char="•"/>
          </a:pPr>
          <a:r>
            <a:rPr lang="en-US" sz="1800" kern="1200" dirty="0"/>
            <a:t>Poor school climate</a:t>
          </a:r>
        </a:p>
        <a:p>
          <a:pPr marL="171450" lvl="1" indent="-171450" algn="l" defTabSz="800100">
            <a:lnSpc>
              <a:spcPct val="90000"/>
            </a:lnSpc>
            <a:spcBef>
              <a:spcPct val="0"/>
            </a:spcBef>
            <a:spcAft>
              <a:spcPct val="15000"/>
            </a:spcAft>
            <a:buChar char="•"/>
          </a:pPr>
          <a:r>
            <a:rPr lang="en-US" sz="1800" kern="1200" dirty="0"/>
            <a:t>Discouraged due to lack of credits</a:t>
          </a:r>
        </a:p>
      </dsp:txBody>
      <dsp:txXfrm>
        <a:off x="7308342" y="582925"/>
        <a:ext cx="3203971" cy="3884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EC310-1DED-45D7-8DD2-2304CA703D77}">
      <dsp:nvSpPr>
        <dsp:cNvPr id="0" name=""/>
        <dsp:cNvSpPr/>
      </dsp:nvSpPr>
      <dsp:spPr>
        <a:xfrm>
          <a:off x="4237458" y="2490951"/>
          <a:ext cx="2040683" cy="204068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Priority Early Outreach Positive Linkages and Engagement</a:t>
          </a:r>
        </a:p>
      </dsp:txBody>
      <dsp:txXfrm>
        <a:off x="4536309" y="2789802"/>
        <a:ext cx="1442981" cy="1442981"/>
      </dsp:txXfrm>
    </dsp:sp>
    <dsp:sp modelId="{B3AA9255-19BC-4043-9804-BFE56A4D4D16}">
      <dsp:nvSpPr>
        <dsp:cNvPr id="0" name=""/>
        <dsp:cNvSpPr/>
      </dsp:nvSpPr>
      <dsp:spPr>
        <a:xfrm rot="10800000">
          <a:off x="2167317" y="3220495"/>
          <a:ext cx="1956283" cy="58159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2812F5-C304-4F34-8BE3-26EF3FD65399}">
      <dsp:nvSpPr>
        <dsp:cNvPr id="0" name=""/>
        <dsp:cNvSpPr/>
      </dsp:nvSpPr>
      <dsp:spPr>
        <a:xfrm>
          <a:off x="1453078" y="2939901"/>
          <a:ext cx="1428478" cy="114278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Assign caring mentors</a:t>
          </a:r>
        </a:p>
      </dsp:txBody>
      <dsp:txXfrm>
        <a:off x="1486549" y="2973372"/>
        <a:ext cx="1361536" cy="1075840"/>
      </dsp:txXfrm>
    </dsp:sp>
    <dsp:sp modelId="{6A68561C-2EFF-4BB9-9EAA-D61C8B8BD6C2}">
      <dsp:nvSpPr>
        <dsp:cNvPr id="0" name=""/>
        <dsp:cNvSpPr/>
      </dsp:nvSpPr>
      <dsp:spPr>
        <a:xfrm rot="12960000">
          <a:off x="2570738" y="1978892"/>
          <a:ext cx="1956283" cy="581594"/>
        </a:xfrm>
        <a:prstGeom prst="leftArrow">
          <a:avLst>
            <a:gd name="adj1" fmla="val 60000"/>
            <a:gd name="adj2" fmla="val 50000"/>
          </a:avLst>
        </a:prstGeom>
        <a:solidFill>
          <a:schemeClr val="accent3">
            <a:hueOff val="396503"/>
            <a:satOff val="0"/>
            <a:lumOff val="-1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ECF152-B58C-45BB-9FA8-AA84D2CA7065}">
      <dsp:nvSpPr>
        <dsp:cNvPr id="0" name=""/>
        <dsp:cNvSpPr/>
      </dsp:nvSpPr>
      <dsp:spPr>
        <a:xfrm>
          <a:off x="2043307" y="1123361"/>
          <a:ext cx="1428478" cy="1142782"/>
        </a:xfrm>
        <a:prstGeom prst="roundRect">
          <a:avLst>
            <a:gd name="adj" fmla="val 10000"/>
          </a:avLst>
        </a:prstGeom>
        <a:solidFill>
          <a:schemeClr val="accent3">
            <a:hueOff val="396503"/>
            <a:satOff val="0"/>
            <a:lumOff val="-1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Partner with families/students to develop Student Attendance Success Plan</a:t>
          </a:r>
        </a:p>
      </dsp:txBody>
      <dsp:txXfrm>
        <a:off x="2076778" y="1156832"/>
        <a:ext cx="1361536" cy="1075840"/>
      </dsp:txXfrm>
    </dsp:sp>
    <dsp:sp modelId="{B1D017C7-29E5-414B-B69F-05BADFC95664}">
      <dsp:nvSpPr>
        <dsp:cNvPr id="0" name=""/>
        <dsp:cNvSpPr/>
      </dsp:nvSpPr>
      <dsp:spPr>
        <a:xfrm rot="15120000">
          <a:off x="3626909" y="1211539"/>
          <a:ext cx="1956283" cy="581594"/>
        </a:xfrm>
        <a:prstGeom prst="leftArrow">
          <a:avLst>
            <a:gd name="adj1" fmla="val 60000"/>
            <a:gd name="adj2" fmla="val 50000"/>
          </a:avLst>
        </a:prstGeom>
        <a:solidFill>
          <a:schemeClr val="accent3">
            <a:hueOff val="793006"/>
            <a:satOff val="0"/>
            <a:lumOff val="-376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9B4106-210C-4057-B1AB-06A25F70128C}">
      <dsp:nvSpPr>
        <dsp:cNvPr id="0" name=""/>
        <dsp:cNvSpPr/>
      </dsp:nvSpPr>
      <dsp:spPr>
        <a:xfrm>
          <a:off x="3588549" y="678"/>
          <a:ext cx="1428478" cy="1142782"/>
        </a:xfrm>
        <a:prstGeom prst="roundRect">
          <a:avLst>
            <a:gd name="adj" fmla="val 10000"/>
          </a:avLst>
        </a:prstGeom>
        <a:solidFill>
          <a:schemeClr val="accent3">
            <a:hueOff val="793006"/>
            <a:satOff val="0"/>
            <a:lumOff val="-3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Recruit for engaging before or after-school activities</a:t>
          </a:r>
        </a:p>
      </dsp:txBody>
      <dsp:txXfrm>
        <a:off x="3622020" y="34149"/>
        <a:ext cx="1361536" cy="1075840"/>
      </dsp:txXfrm>
    </dsp:sp>
    <dsp:sp modelId="{FA84D3CB-2223-4A60-8F34-45DE0AC9C288}">
      <dsp:nvSpPr>
        <dsp:cNvPr id="0" name=""/>
        <dsp:cNvSpPr/>
      </dsp:nvSpPr>
      <dsp:spPr>
        <a:xfrm rot="17280000">
          <a:off x="4932407" y="1211539"/>
          <a:ext cx="1956283" cy="581594"/>
        </a:xfrm>
        <a:prstGeom prst="leftArrow">
          <a:avLst>
            <a:gd name="adj1" fmla="val 60000"/>
            <a:gd name="adj2" fmla="val 50000"/>
          </a:avLst>
        </a:prstGeom>
        <a:solidFill>
          <a:schemeClr val="accent3">
            <a:hueOff val="1189509"/>
            <a:satOff val="0"/>
            <a:lumOff val="-5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2DBB1D-3AF4-44FC-B9B6-9F9406968E89}">
      <dsp:nvSpPr>
        <dsp:cNvPr id="0" name=""/>
        <dsp:cNvSpPr/>
      </dsp:nvSpPr>
      <dsp:spPr>
        <a:xfrm>
          <a:off x="5498572" y="678"/>
          <a:ext cx="1428478" cy="1142782"/>
        </a:xfrm>
        <a:prstGeom prst="roundRect">
          <a:avLst>
            <a:gd name="adj" fmla="val 10000"/>
          </a:avLst>
        </a:prstGeom>
        <a:solidFill>
          <a:schemeClr val="accent3">
            <a:hueOff val="1189509"/>
            <a:satOff val="0"/>
            <a:lumOff val="-5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Connect to Walk-to-School companion</a:t>
          </a:r>
        </a:p>
      </dsp:txBody>
      <dsp:txXfrm>
        <a:off x="5532043" y="34149"/>
        <a:ext cx="1361536" cy="1075840"/>
      </dsp:txXfrm>
    </dsp:sp>
    <dsp:sp modelId="{AAA043F7-82A0-4B8D-862A-EE499D21F4C3}">
      <dsp:nvSpPr>
        <dsp:cNvPr id="0" name=""/>
        <dsp:cNvSpPr/>
      </dsp:nvSpPr>
      <dsp:spPr>
        <a:xfrm rot="19440000">
          <a:off x="5988578" y="1978892"/>
          <a:ext cx="1956283" cy="581594"/>
        </a:xfrm>
        <a:prstGeom prst="leftArrow">
          <a:avLst>
            <a:gd name="adj1" fmla="val 60000"/>
            <a:gd name="adj2" fmla="val 50000"/>
          </a:avLst>
        </a:prstGeom>
        <a:solidFill>
          <a:schemeClr val="accent3">
            <a:hueOff val="1586011"/>
            <a:satOff val="0"/>
            <a:lumOff val="-75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3B5892-6189-48A1-8FD4-16A872036F9F}">
      <dsp:nvSpPr>
        <dsp:cNvPr id="0" name=""/>
        <dsp:cNvSpPr/>
      </dsp:nvSpPr>
      <dsp:spPr>
        <a:xfrm>
          <a:off x="7043813" y="1123361"/>
          <a:ext cx="1428478" cy="1142782"/>
        </a:xfrm>
        <a:prstGeom prst="roundRect">
          <a:avLst>
            <a:gd name="adj" fmla="val 10000"/>
          </a:avLst>
        </a:prstGeom>
        <a:solidFill>
          <a:schemeClr val="accent3">
            <a:hueOff val="1586011"/>
            <a:satOff val="0"/>
            <a:lumOff val="-7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Add attendance goals and supports to IEP</a:t>
          </a:r>
        </a:p>
      </dsp:txBody>
      <dsp:txXfrm>
        <a:off x="7077284" y="1156832"/>
        <a:ext cx="1361536" cy="1075840"/>
      </dsp:txXfrm>
    </dsp:sp>
    <dsp:sp modelId="{F6568924-BAA4-47D0-A94E-C7D42B107089}">
      <dsp:nvSpPr>
        <dsp:cNvPr id="0" name=""/>
        <dsp:cNvSpPr/>
      </dsp:nvSpPr>
      <dsp:spPr>
        <a:xfrm>
          <a:off x="6391999" y="3220495"/>
          <a:ext cx="1956283" cy="581594"/>
        </a:xfrm>
        <a:prstGeom prst="leftArrow">
          <a:avLst>
            <a:gd name="adj1" fmla="val 60000"/>
            <a:gd name="adj2" fmla="val 50000"/>
          </a:avLst>
        </a:prstGeom>
        <a:solidFill>
          <a:schemeClr val="accent3">
            <a:hueOff val="1982514"/>
            <a:satOff val="0"/>
            <a:lumOff val="-94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0C3D28-2554-475D-9033-E03BDE599759}">
      <dsp:nvSpPr>
        <dsp:cNvPr id="0" name=""/>
        <dsp:cNvSpPr/>
      </dsp:nvSpPr>
      <dsp:spPr>
        <a:xfrm>
          <a:off x="7634043" y="2939901"/>
          <a:ext cx="1428478" cy="1142782"/>
        </a:xfrm>
        <a:prstGeom prst="roundRect">
          <a:avLst>
            <a:gd name="adj" fmla="val 10000"/>
          </a:avLst>
        </a:prstGeom>
        <a:solidFill>
          <a:schemeClr val="accent3">
            <a:hueOff val="1982514"/>
            <a:satOff val="0"/>
            <a:lumOff val="-9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Offer plan or contacts for health support</a:t>
          </a:r>
        </a:p>
      </dsp:txBody>
      <dsp:txXfrm>
        <a:off x="7667514" y="2973372"/>
        <a:ext cx="1361536" cy="10758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a:t>
            </a:fld>
            <a:endParaRPr lang="en-US"/>
          </a:p>
        </p:txBody>
      </p:sp>
    </p:spTree>
    <p:extLst>
      <p:ext uri="{BB962C8B-B14F-4D97-AF65-F5344CB8AC3E}">
        <p14:creationId xmlns:p14="http://schemas.microsoft.com/office/powerpoint/2010/main" val="241281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4</a:t>
            </a:fld>
            <a:endParaRPr lang="en-US"/>
          </a:p>
        </p:txBody>
      </p:sp>
    </p:spTree>
    <p:extLst>
      <p:ext uri="{BB962C8B-B14F-4D97-AF65-F5344CB8AC3E}">
        <p14:creationId xmlns:p14="http://schemas.microsoft.com/office/powerpoint/2010/main" val="3379372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11/6/2023</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11/6/2023</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11/6/2023</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11/6/2023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11/6/2023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11/6/2023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ttendanceworks.org/wp-content/uploads/2017/09/incentives1.9.17_2-1.pdf" TargetMode="External"/><Relationship Id="rId2" Type="http://schemas.openxmlformats.org/officeDocument/2006/relationships/hyperlink" Target="http://www.attendanceworks.org/resources/toolkits/for-principals-leading-attendance/cultivate-a-school-wide-culture-of-attendan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www.ksde.org/Portals/0/CSAS/CSAS%20Home/Graduation%20and%20Schools%20of%20Choice/Whole%20School%20Strategies%20that%20Encourage%20Attendance-Final.pdf?ver=2022-01-21-083439-38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mentorkansas.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all4ed.org/" TargetMode="External"/><Relationship Id="rId3" Type="http://schemas.openxmlformats.org/officeDocument/2006/relationships/hyperlink" Target="http://mentorkansas.org/" TargetMode="External"/><Relationship Id="rId7" Type="http://schemas.openxmlformats.org/officeDocument/2006/relationships/hyperlink" Target="http://dropoutprevention.org/" TargetMode="External"/><Relationship Id="rId2" Type="http://schemas.openxmlformats.org/officeDocument/2006/relationships/hyperlink" Target="http://www.ksde.org/Agency/Division-of-Learning-Services/Career-Standards-and-Assessment-Services/CSAS-Home/Graduation-and-Schools-of-Choice/Graduation-and-Dropouts" TargetMode="External"/><Relationship Id="rId1" Type="http://schemas.openxmlformats.org/officeDocument/2006/relationships/slideLayout" Target="../slideLayouts/slideLayout2.xml"/><Relationship Id="rId6" Type="http://schemas.openxmlformats.org/officeDocument/2006/relationships/hyperlink" Target="http://new.every1graduates.org/" TargetMode="External"/><Relationship Id="rId5" Type="http://schemas.openxmlformats.org/officeDocument/2006/relationships/hyperlink" Target="http://www.americaspromise.org/" TargetMode="External"/><Relationship Id="rId4" Type="http://schemas.openxmlformats.org/officeDocument/2006/relationships/hyperlink" Target="http://www.attendanceworks.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ksde.org/" TargetMode="External"/><Relationship Id="rId2" Type="http://schemas.openxmlformats.org/officeDocument/2006/relationships/hyperlink" Target="mailto:rkelso@ksde.org"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dirty="0"/>
              <a:t>Chronic Absenteeism</a:t>
            </a:r>
            <a:endParaRPr lang="en-US" dirty="0"/>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altLang="en-US" dirty="0"/>
              <a:t>Data, Prevention and Interventions</a:t>
            </a:r>
          </a:p>
          <a:p>
            <a:endParaRPr lang="en-US" dirty="0"/>
          </a:p>
        </p:txBody>
      </p:sp>
    </p:spTree>
    <p:extLst>
      <p:ext uri="{BB962C8B-B14F-4D97-AF65-F5344CB8AC3E}">
        <p14:creationId xmlns:p14="http://schemas.microsoft.com/office/powerpoint/2010/main" val="43027098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6B0F9-44E5-4E3F-ACCD-4FA39B80CE86}"/>
              </a:ext>
            </a:extLst>
          </p:cNvPr>
          <p:cNvSpPr>
            <a:spLocks noGrp="1"/>
          </p:cNvSpPr>
          <p:nvPr>
            <p:ph type="title"/>
          </p:nvPr>
        </p:nvSpPr>
        <p:spPr/>
        <p:txBody>
          <a:bodyPr>
            <a:normAutofit fontScale="90000"/>
          </a:bodyPr>
          <a:lstStyle/>
          <a:p>
            <a:r>
              <a:rPr lang="en-US" altLang="en-US" dirty="0"/>
              <a:t>Things We Can’t Control, but Can Influence</a:t>
            </a:r>
            <a:endParaRPr lang="en-US" dirty="0"/>
          </a:p>
        </p:txBody>
      </p:sp>
      <p:sp>
        <p:nvSpPr>
          <p:cNvPr id="4" name="Content Placeholder 3">
            <a:extLst>
              <a:ext uri="{FF2B5EF4-FFF2-40B4-BE49-F238E27FC236}">
                <a16:creationId xmlns:a16="http://schemas.microsoft.com/office/drawing/2014/main" id="{FE0B05D9-1512-4FE8-9992-D0D695EAA1E3}"/>
              </a:ext>
            </a:extLst>
          </p:cNvPr>
          <p:cNvSpPr>
            <a:spLocks noGrp="1"/>
          </p:cNvSpPr>
          <p:nvPr>
            <p:ph sz="half" idx="2"/>
          </p:nvPr>
        </p:nvSpPr>
        <p:spPr>
          <a:xfrm>
            <a:off x="938213" y="2062161"/>
            <a:ext cx="5157787" cy="2980893"/>
          </a:xfrm>
        </p:spPr>
        <p:txBody>
          <a:bodyPr/>
          <a:lstStyle/>
          <a:p>
            <a:pPr marL="342900" indent="-342900">
              <a:defRPr/>
            </a:pPr>
            <a:r>
              <a:rPr lang="en-US" dirty="0"/>
              <a:t>Parent Stressors</a:t>
            </a:r>
          </a:p>
          <a:p>
            <a:pPr marL="342900" indent="-342900">
              <a:defRPr/>
            </a:pPr>
            <a:r>
              <a:rPr lang="en-US" dirty="0"/>
              <a:t>Transportation</a:t>
            </a:r>
          </a:p>
          <a:p>
            <a:pPr marL="342900" indent="-342900">
              <a:defRPr/>
            </a:pPr>
            <a:r>
              <a:rPr lang="en-US" dirty="0"/>
              <a:t>Neighborhood Safety</a:t>
            </a:r>
          </a:p>
          <a:p>
            <a:pPr marL="342900" indent="-342900">
              <a:defRPr/>
            </a:pPr>
            <a:r>
              <a:rPr lang="en-US" dirty="0"/>
              <a:t>Chronic Illness</a:t>
            </a:r>
          </a:p>
          <a:p>
            <a:pPr marL="342900" indent="-342900">
              <a:defRPr/>
            </a:pPr>
            <a:r>
              <a:rPr lang="en-US" dirty="0"/>
              <a:t>Sibling Effect</a:t>
            </a:r>
          </a:p>
          <a:p>
            <a:endParaRPr lang="en-US" dirty="0"/>
          </a:p>
        </p:txBody>
      </p:sp>
      <p:sp>
        <p:nvSpPr>
          <p:cNvPr id="6" name="Content Placeholder 5">
            <a:extLst>
              <a:ext uri="{FF2B5EF4-FFF2-40B4-BE49-F238E27FC236}">
                <a16:creationId xmlns:a16="http://schemas.microsoft.com/office/drawing/2014/main" id="{90512334-D618-4F36-8BFC-703668FBA310}"/>
              </a:ext>
            </a:extLst>
          </p:cNvPr>
          <p:cNvSpPr>
            <a:spLocks noGrp="1"/>
          </p:cNvSpPr>
          <p:nvPr>
            <p:ph sz="quarter" idx="4"/>
          </p:nvPr>
        </p:nvSpPr>
        <p:spPr>
          <a:xfrm>
            <a:off x="6096000" y="2062161"/>
            <a:ext cx="5183188" cy="2980894"/>
          </a:xfrm>
        </p:spPr>
        <p:txBody>
          <a:bodyPr/>
          <a:lstStyle/>
          <a:p>
            <a:pPr marL="342900" indent="-342900">
              <a:defRPr/>
            </a:pPr>
            <a:r>
              <a:rPr lang="en-US" dirty="0"/>
              <a:t>Parental Misunderstandings</a:t>
            </a:r>
          </a:p>
          <a:p>
            <a:pPr marL="800100" lvl="1" indent="-342900">
              <a:defRPr/>
            </a:pPr>
            <a:r>
              <a:rPr lang="en-US" dirty="0"/>
              <a:t>Early grades aren’t as important</a:t>
            </a:r>
          </a:p>
          <a:p>
            <a:pPr marL="800100" lvl="1" indent="-342900">
              <a:defRPr/>
            </a:pPr>
            <a:r>
              <a:rPr lang="en-US" dirty="0"/>
              <a:t>Students will catch up</a:t>
            </a:r>
          </a:p>
          <a:p>
            <a:pPr marL="800100" lvl="1" indent="-342900">
              <a:defRPr/>
            </a:pPr>
            <a:r>
              <a:rPr lang="en-US" dirty="0"/>
              <a:t>Only consecutive absences matter</a:t>
            </a:r>
          </a:p>
          <a:p>
            <a:pPr marL="800100" lvl="1" indent="-342900">
              <a:defRPr/>
            </a:pPr>
            <a:r>
              <a:rPr lang="en-US" dirty="0"/>
              <a:t>Absences are okay as long as the parents sign-off</a:t>
            </a:r>
          </a:p>
          <a:p>
            <a:pPr marL="800100" lvl="1" indent="-342900">
              <a:defRPr/>
            </a:pPr>
            <a:r>
              <a:rPr lang="en-US" dirty="0"/>
              <a:t>Attendance is about legal compliance</a:t>
            </a:r>
          </a:p>
          <a:p>
            <a:endParaRPr lang="en-US" dirty="0"/>
          </a:p>
        </p:txBody>
      </p:sp>
    </p:spTree>
    <p:extLst>
      <p:ext uri="{BB962C8B-B14F-4D97-AF65-F5344CB8AC3E}">
        <p14:creationId xmlns:p14="http://schemas.microsoft.com/office/powerpoint/2010/main" val="262051246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0478-72CE-433F-BCB7-C8DD148133DD}"/>
              </a:ext>
            </a:extLst>
          </p:cNvPr>
          <p:cNvSpPr>
            <a:spLocks noGrp="1"/>
          </p:cNvSpPr>
          <p:nvPr>
            <p:ph type="title"/>
          </p:nvPr>
        </p:nvSpPr>
        <p:spPr/>
        <p:txBody>
          <a:bodyPr/>
          <a:lstStyle/>
          <a:p>
            <a:r>
              <a:rPr lang="en-US" altLang="en-US" dirty="0"/>
              <a:t>Team Approach to Looking at Data</a:t>
            </a:r>
            <a:endParaRPr lang="en-US" dirty="0"/>
          </a:p>
        </p:txBody>
      </p:sp>
      <p:sp>
        <p:nvSpPr>
          <p:cNvPr id="3" name="TextBox 2">
            <a:extLst>
              <a:ext uri="{FF2B5EF4-FFF2-40B4-BE49-F238E27FC236}">
                <a16:creationId xmlns:a16="http://schemas.microsoft.com/office/drawing/2014/main" id="{D413A989-81D6-425E-A133-481045A1971F}"/>
              </a:ext>
            </a:extLst>
          </p:cNvPr>
          <p:cNvSpPr txBox="1"/>
          <p:nvPr/>
        </p:nvSpPr>
        <p:spPr>
          <a:xfrm>
            <a:off x="1681018" y="4091782"/>
            <a:ext cx="8515927" cy="369332"/>
          </a:xfrm>
          <a:prstGeom prst="rect">
            <a:avLst/>
          </a:prstGeom>
          <a:noFill/>
        </p:spPr>
        <p:txBody>
          <a:bodyPr wrap="square" rtlCol="0">
            <a:spAutoFit/>
          </a:bodyPr>
          <a:lstStyle/>
          <a:p>
            <a:pPr algn="ctr"/>
            <a:r>
              <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Chronic Absenteeism</a:t>
            </a:r>
          </a:p>
        </p:txBody>
      </p:sp>
    </p:spTree>
    <p:extLst>
      <p:ext uri="{BB962C8B-B14F-4D97-AF65-F5344CB8AC3E}">
        <p14:creationId xmlns:p14="http://schemas.microsoft.com/office/powerpoint/2010/main" val="339645620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9882E6-D90B-4F5F-B807-9EC228C14C61}"/>
              </a:ext>
            </a:extLst>
          </p:cNvPr>
          <p:cNvSpPr>
            <a:spLocks noGrp="1"/>
          </p:cNvSpPr>
          <p:nvPr>
            <p:ph idx="1"/>
          </p:nvPr>
        </p:nvSpPr>
        <p:spPr/>
        <p:txBody>
          <a:bodyPr/>
          <a:lstStyle/>
          <a:p>
            <a:pPr marL="457200" indent="-457200">
              <a:buFont typeface="+mj-lt"/>
              <a:buAutoNum type="arabicPeriod"/>
              <a:defRPr/>
            </a:pPr>
            <a:r>
              <a:rPr lang="en-US" dirty="0"/>
              <a:t>Form a team</a:t>
            </a:r>
          </a:p>
          <a:p>
            <a:pPr marL="457200" indent="-457200">
              <a:buFont typeface="+mj-lt"/>
              <a:buAutoNum type="arabicPeriod"/>
              <a:defRPr/>
            </a:pPr>
            <a:r>
              <a:rPr lang="en-US" dirty="0"/>
              <a:t>Look at your data/indicators</a:t>
            </a:r>
          </a:p>
          <a:p>
            <a:pPr marL="457200" indent="-457200">
              <a:buFont typeface="+mj-lt"/>
              <a:buAutoNum type="arabicPeriod"/>
              <a:defRPr/>
            </a:pPr>
            <a:r>
              <a:rPr lang="en-US" dirty="0"/>
              <a:t>Identify your interventions – what do you have/need?</a:t>
            </a:r>
          </a:p>
          <a:p>
            <a:pPr marL="457200" indent="-457200">
              <a:buFont typeface="+mj-lt"/>
              <a:buAutoNum type="arabicPeriod"/>
              <a:defRPr/>
            </a:pPr>
            <a:r>
              <a:rPr lang="en-US" dirty="0"/>
              <a:t>Implement, monitor, adjust, repeat</a:t>
            </a:r>
          </a:p>
          <a:p>
            <a:pPr marL="457200" indent="-457200">
              <a:buFont typeface="+mj-lt"/>
              <a:buAutoNum type="arabicPeriod"/>
              <a:defRPr/>
            </a:pPr>
            <a:r>
              <a:rPr lang="en-US" dirty="0"/>
              <a:t>Re-evaluate your process annually</a:t>
            </a:r>
          </a:p>
        </p:txBody>
      </p:sp>
      <p:sp>
        <p:nvSpPr>
          <p:cNvPr id="3" name="Title 2">
            <a:extLst>
              <a:ext uri="{FF2B5EF4-FFF2-40B4-BE49-F238E27FC236}">
                <a16:creationId xmlns:a16="http://schemas.microsoft.com/office/drawing/2014/main" id="{A8C5853D-8BD1-4932-A157-874F8210B74E}"/>
              </a:ext>
            </a:extLst>
          </p:cNvPr>
          <p:cNvSpPr>
            <a:spLocks noGrp="1"/>
          </p:cNvSpPr>
          <p:nvPr>
            <p:ph type="title"/>
          </p:nvPr>
        </p:nvSpPr>
        <p:spPr/>
        <p:txBody>
          <a:bodyPr/>
          <a:lstStyle/>
          <a:p>
            <a:r>
              <a:rPr lang="en-US" altLang="en-US" dirty="0"/>
              <a:t>Chronic Absenteeism Process</a:t>
            </a:r>
            <a:endParaRPr lang="en-US" dirty="0"/>
          </a:p>
        </p:txBody>
      </p:sp>
    </p:spTree>
    <p:extLst>
      <p:ext uri="{BB962C8B-B14F-4D97-AF65-F5344CB8AC3E}">
        <p14:creationId xmlns:p14="http://schemas.microsoft.com/office/powerpoint/2010/main" val="412562688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9C2A2A-0934-45AD-B400-1B9FE87EF9A1}"/>
              </a:ext>
            </a:extLst>
          </p:cNvPr>
          <p:cNvSpPr>
            <a:spLocks noGrp="1"/>
          </p:cNvSpPr>
          <p:nvPr>
            <p:ph idx="1"/>
          </p:nvPr>
        </p:nvSpPr>
        <p:spPr>
          <a:xfrm>
            <a:off x="838200" y="1644073"/>
            <a:ext cx="10515600" cy="3426691"/>
          </a:xfrm>
        </p:spPr>
        <p:txBody>
          <a:bodyPr/>
          <a:lstStyle/>
          <a:p>
            <a:pPr marL="342900" indent="-342900">
              <a:defRPr/>
            </a:pPr>
            <a:r>
              <a:rPr lang="en-US" dirty="0"/>
              <a:t>Ad Hoc (&lt;20)</a:t>
            </a:r>
          </a:p>
          <a:p>
            <a:pPr marL="800100" lvl="1" indent="-342900">
              <a:defRPr/>
            </a:pPr>
            <a:r>
              <a:rPr lang="en-US" dirty="0"/>
              <a:t>Usually an Admin that invites participants as necessary</a:t>
            </a:r>
          </a:p>
          <a:p>
            <a:pPr marL="342900" indent="-342900">
              <a:defRPr/>
            </a:pPr>
            <a:r>
              <a:rPr lang="en-US" dirty="0"/>
              <a:t>School Team (20-50)</a:t>
            </a:r>
          </a:p>
          <a:p>
            <a:pPr marL="800100" lvl="1" indent="-342900">
              <a:defRPr/>
            </a:pPr>
            <a:r>
              <a:rPr lang="en-US" dirty="0"/>
              <a:t>Standing team with representation from required areas</a:t>
            </a:r>
          </a:p>
          <a:p>
            <a:pPr marL="342900" indent="-342900">
              <a:defRPr/>
            </a:pPr>
            <a:r>
              <a:rPr lang="en-US" dirty="0"/>
              <a:t>Grade Level Teams (&gt;50)</a:t>
            </a:r>
          </a:p>
          <a:p>
            <a:pPr marL="800100" lvl="1" indent="-342900">
              <a:defRPr/>
            </a:pPr>
            <a:r>
              <a:rPr lang="en-US" dirty="0"/>
              <a:t>Grade level specific teams with unique representation</a:t>
            </a:r>
          </a:p>
          <a:p>
            <a:pPr marL="0" indent="0">
              <a:buNone/>
            </a:pPr>
            <a:endParaRPr lang="en-US" dirty="0"/>
          </a:p>
        </p:txBody>
      </p:sp>
      <p:sp>
        <p:nvSpPr>
          <p:cNvPr id="3" name="Title 2">
            <a:extLst>
              <a:ext uri="{FF2B5EF4-FFF2-40B4-BE49-F238E27FC236}">
                <a16:creationId xmlns:a16="http://schemas.microsoft.com/office/drawing/2014/main" id="{1F41A2F7-65C3-487B-9A2C-D40475774D6F}"/>
              </a:ext>
            </a:extLst>
          </p:cNvPr>
          <p:cNvSpPr>
            <a:spLocks noGrp="1"/>
          </p:cNvSpPr>
          <p:nvPr>
            <p:ph type="title"/>
          </p:nvPr>
        </p:nvSpPr>
        <p:spPr/>
        <p:txBody>
          <a:bodyPr/>
          <a:lstStyle/>
          <a:p>
            <a:r>
              <a:rPr lang="en-US" altLang="en-US" dirty="0"/>
              <a:t>Types of Teams</a:t>
            </a:r>
            <a:endParaRPr lang="en-US" dirty="0"/>
          </a:p>
        </p:txBody>
      </p:sp>
    </p:spTree>
    <p:extLst>
      <p:ext uri="{BB962C8B-B14F-4D97-AF65-F5344CB8AC3E}">
        <p14:creationId xmlns:p14="http://schemas.microsoft.com/office/powerpoint/2010/main" val="319352300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522AC5-0CE4-4F06-BDE4-46126184DF6D}"/>
              </a:ext>
            </a:extLst>
          </p:cNvPr>
          <p:cNvSpPr>
            <a:spLocks noGrp="1"/>
          </p:cNvSpPr>
          <p:nvPr>
            <p:ph sz="half" idx="2"/>
          </p:nvPr>
        </p:nvSpPr>
        <p:spPr/>
        <p:txBody>
          <a:bodyPr/>
          <a:lstStyle/>
          <a:p>
            <a:pPr>
              <a:lnSpc>
                <a:spcPct val="100000"/>
              </a:lnSpc>
              <a:spcBef>
                <a:spcPct val="0"/>
              </a:spcBef>
              <a:buClrTx/>
            </a:pPr>
            <a:r>
              <a:rPr lang="en-US" altLang="en-US" dirty="0">
                <a:latin typeface="Calibri" panose="020F0502020204030204" pitchFamily="34" charset="0"/>
              </a:rPr>
              <a:t>Anyone else that can contribute to addressing the issue of chronic absenteeism</a:t>
            </a:r>
          </a:p>
          <a:p>
            <a:pPr>
              <a:lnSpc>
                <a:spcPct val="100000"/>
              </a:lnSpc>
              <a:spcBef>
                <a:spcPct val="0"/>
              </a:spcBef>
              <a:buClrTx/>
            </a:pPr>
            <a:endParaRPr lang="en-US" altLang="en-US" dirty="0">
              <a:latin typeface="Calibri" panose="020F0502020204030204" pitchFamily="34" charset="0"/>
            </a:endParaRPr>
          </a:p>
          <a:p>
            <a:pPr>
              <a:lnSpc>
                <a:spcPct val="100000"/>
              </a:lnSpc>
              <a:spcBef>
                <a:spcPct val="0"/>
              </a:spcBef>
              <a:buClrTx/>
            </a:pPr>
            <a:r>
              <a:rPr lang="en-US" altLang="en-US" dirty="0">
                <a:latin typeface="Calibri" panose="020F0502020204030204" pitchFamily="34" charset="0"/>
              </a:rPr>
              <a:t>Will vary by school/district</a:t>
            </a:r>
          </a:p>
          <a:p>
            <a:pPr marL="0" indent="0">
              <a:buNone/>
            </a:pPr>
            <a:endParaRPr lang="en-US" dirty="0"/>
          </a:p>
        </p:txBody>
      </p:sp>
      <p:sp>
        <p:nvSpPr>
          <p:cNvPr id="4" name="Title 3">
            <a:extLst>
              <a:ext uri="{FF2B5EF4-FFF2-40B4-BE49-F238E27FC236}">
                <a16:creationId xmlns:a16="http://schemas.microsoft.com/office/drawing/2014/main" id="{19E28D88-B5AA-4789-816F-BEF7069C3D63}"/>
              </a:ext>
            </a:extLst>
          </p:cNvPr>
          <p:cNvSpPr>
            <a:spLocks noGrp="1"/>
          </p:cNvSpPr>
          <p:nvPr>
            <p:ph type="title"/>
          </p:nvPr>
        </p:nvSpPr>
        <p:spPr/>
        <p:txBody>
          <a:bodyPr/>
          <a:lstStyle/>
          <a:p>
            <a:r>
              <a:rPr lang="en-US" altLang="en-US" dirty="0"/>
              <a:t>Who Do You Need On Your Team?</a:t>
            </a:r>
            <a:endParaRPr lang="en-US" dirty="0"/>
          </a:p>
        </p:txBody>
      </p:sp>
      <p:pic>
        <p:nvPicPr>
          <p:cNvPr id="5" name="Content Placeholder 3" descr="attendance team members consist of Principal, Guidance Counselor, IEP Chair, Parents/Students, Community Partners, Attendance Clerk/Secretary, Social Worker, Teachers, Nurse">
            <a:extLst>
              <a:ext uri="{FF2B5EF4-FFF2-40B4-BE49-F238E27FC236}">
                <a16:creationId xmlns:a16="http://schemas.microsoft.com/office/drawing/2014/main" id="{5D048777-8633-42B3-AC07-AF0E5B5E367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93431" y="1825625"/>
            <a:ext cx="4071138" cy="4351338"/>
          </a:xfrm>
        </p:spPr>
      </p:pic>
    </p:spTree>
    <p:extLst>
      <p:ext uri="{BB962C8B-B14F-4D97-AF65-F5344CB8AC3E}">
        <p14:creationId xmlns:p14="http://schemas.microsoft.com/office/powerpoint/2010/main" val="2985552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B3F67-EA8D-498A-B029-2A9537C5FAF0}"/>
              </a:ext>
            </a:extLst>
          </p:cNvPr>
          <p:cNvSpPr>
            <a:spLocks noGrp="1"/>
          </p:cNvSpPr>
          <p:nvPr>
            <p:ph idx="1"/>
          </p:nvPr>
        </p:nvSpPr>
        <p:spPr/>
        <p:txBody>
          <a:bodyPr/>
          <a:lstStyle/>
          <a:p>
            <a:pPr>
              <a:defRPr/>
            </a:pPr>
            <a:r>
              <a:rPr lang="en-US" dirty="0"/>
              <a:t>Aggregate Data Trends – Big Picture </a:t>
            </a:r>
          </a:p>
          <a:p>
            <a:pPr>
              <a:defRPr/>
            </a:pPr>
            <a:r>
              <a:rPr lang="en-US" dirty="0"/>
              <a:t>Tier 1 Strategies</a:t>
            </a:r>
          </a:p>
          <a:p>
            <a:pPr>
              <a:defRPr/>
            </a:pPr>
            <a:r>
              <a:rPr lang="en-US" dirty="0"/>
              <a:t>Early Warning Systems</a:t>
            </a:r>
          </a:p>
          <a:p>
            <a:pPr>
              <a:defRPr/>
            </a:pPr>
            <a:r>
              <a:rPr lang="en-US" dirty="0"/>
              <a:t>Tier 2 and Tier 3 Students</a:t>
            </a:r>
          </a:p>
          <a:p>
            <a:pPr>
              <a:defRPr/>
            </a:pPr>
            <a:r>
              <a:rPr lang="en-US" dirty="0"/>
              <a:t>Meeting Decisions and Next Steps</a:t>
            </a:r>
          </a:p>
          <a:p>
            <a:endParaRPr lang="en-US" dirty="0"/>
          </a:p>
        </p:txBody>
      </p:sp>
      <p:sp>
        <p:nvSpPr>
          <p:cNvPr id="3" name="Title 2">
            <a:extLst>
              <a:ext uri="{FF2B5EF4-FFF2-40B4-BE49-F238E27FC236}">
                <a16:creationId xmlns:a16="http://schemas.microsoft.com/office/drawing/2014/main" id="{049433D2-3F25-4620-8197-388C53DC21B9}"/>
              </a:ext>
            </a:extLst>
          </p:cNvPr>
          <p:cNvSpPr>
            <a:spLocks noGrp="1"/>
          </p:cNvSpPr>
          <p:nvPr>
            <p:ph type="title"/>
          </p:nvPr>
        </p:nvSpPr>
        <p:spPr/>
        <p:txBody>
          <a:bodyPr/>
          <a:lstStyle/>
          <a:p>
            <a:r>
              <a:rPr lang="en-US" altLang="en-US" dirty="0"/>
              <a:t>Possible Team Agenda Items</a:t>
            </a:r>
            <a:endParaRPr lang="en-US" dirty="0"/>
          </a:p>
        </p:txBody>
      </p:sp>
    </p:spTree>
    <p:extLst>
      <p:ext uri="{BB962C8B-B14F-4D97-AF65-F5344CB8AC3E}">
        <p14:creationId xmlns:p14="http://schemas.microsoft.com/office/powerpoint/2010/main" val="377430031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C7C0AD-B704-4BDC-975A-5B282EB7829E}"/>
              </a:ext>
            </a:extLst>
          </p:cNvPr>
          <p:cNvSpPr>
            <a:spLocks noGrp="1"/>
          </p:cNvSpPr>
          <p:nvPr>
            <p:ph sz="half" idx="1"/>
          </p:nvPr>
        </p:nvSpPr>
        <p:spPr/>
        <p:txBody>
          <a:bodyPr>
            <a:normAutofit lnSpcReduction="10000"/>
          </a:bodyPr>
          <a:lstStyle/>
          <a:p>
            <a:pPr marL="342900" indent="-342900">
              <a:defRPr/>
            </a:pPr>
            <a:r>
              <a:rPr lang="en-US" dirty="0"/>
              <a:t>Once a student has shown an off-track indicator you either need to </a:t>
            </a:r>
            <a:r>
              <a:rPr lang="en-US" b="1" dirty="0"/>
              <a:t>solve a problem </a:t>
            </a:r>
            <a:r>
              <a:rPr lang="en-US" dirty="0"/>
              <a:t>or </a:t>
            </a:r>
            <a:r>
              <a:rPr lang="en-US" b="1" dirty="0"/>
              <a:t>change a behavior</a:t>
            </a:r>
          </a:p>
          <a:p>
            <a:pPr marL="800100" lvl="1" indent="-342900">
              <a:defRPr/>
            </a:pPr>
            <a:r>
              <a:rPr lang="en-US" dirty="0"/>
              <a:t>To do this there has to be a relationship with a caring adult</a:t>
            </a:r>
          </a:p>
          <a:p>
            <a:pPr marL="342900" indent="-342900">
              <a:defRPr/>
            </a:pPr>
            <a:r>
              <a:rPr lang="en-US" dirty="0"/>
              <a:t>IDENTIFY Students </a:t>
            </a:r>
          </a:p>
          <a:p>
            <a:pPr marL="342900" indent="-342900">
              <a:defRPr/>
            </a:pPr>
            <a:r>
              <a:rPr lang="en-US" dirty="0"/>
              <a:t>Find the WHY      </a:t>
            </a:r>
          </a:p>
          <a:p>
            <a:pPr marL="342900" indent="-342900">
              <a:defRPr/>
            </a:pPr>
            <a:r>
              <a:rPr lang="en-US" dirty="0"/>
              <a:t>Early INTERVENTION/SUPPORT</a:t>
            </a:r>
          </a:p>
        </p:txBody>
      </p:sp>
      <p:sp>
        <p:nvSpPr>
          <p:cNvPr id="4" name="Title 3">
            <a:extLst>
              <a:ext uri="{FF2B5EF4-FFF2-40B4-BE49-F238E27FC236}">
                <a16:creationId xmlns:a16="http://schemas.microsoft.com/office/drawing/2014/main" id="{8E32C032-67BD-4829-BFF1-1EC3F2A26804}"/>
              </a:ext>
            </a:extLst>
          </p:cNvPr>
          <p:cNvSpPr>
            <a:spLocks noGrp="1"/>
          </p:cNvSpPr>
          <p:nvPr>
            <p:ph type="title"/>
          </p:nvPr>
        </p:nvSpPr>
        <p:spPr/>
        <p:txBody>
          <a:bodyPr/>
          <a:lstStyle/>
          <a:p>
            <a:r>
              <a:rPr lang="en-US" altLang="en-US" dirty="0"/>
              <a:t>We Know Who is Absent… Now What?</a:t>
            </a:r>
            <a:endParaRPr lang="en-US" dirty="0"/>
          </a:p>
        </p:txBody>
      </p:sp>
      <p:sp>
        <p:nvSpPr>
          <p:cNvPr id="7" name="Content Placeholder 6">
            <a:extLst>
              <a:ext uri="{FF2B5EF4-FFF2-40B4-BE49-F238E27FC236}">
                <a16:creationId xmlns:a16="http://schemas.microsoft.com/office/drawing/2014/main" id="{0E4CE51A-4154-494F-B61F-A142BA96B66A}"/>
              </a:ext>
            </a:extLst>
          </p:cNvPr>
          <p:cNvSpPr txBox="1">
            <a:spLocks noGrp="1" noChangeArrowheads="1"/>
          </p:cNvSpPr>
          <p:nvPr>
            <p:ph sz="half" idx="2"/>
          </p:nvPr>
        </p:nvSpPr>
        <p:spPr bwMode="auto">
          <a:xfrm>
            <a:off x="7019635" y="2255943"/>
            <a:ext cx="426950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Clr>
                <a:srgbClr val="FFA400"/>
              </a:buClr>
              <a:buFont typeface="Wingdings" panose="05000000000000000000" pitchFamily="2" charset="2"/>
              <a:buChar char="§"/>
              <a:defRPr sz="2800">
                <a:solidFill>
                  <a:srgbClr val="11284B"/>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FFA400"/>
              </a:buClr>
              <a:buFont typeface="Wingdings" panose="05000000000000000000" pitchFamily="2" charset="2"/>
              <a:buChar char="§"/>
              <a:defRPr sz="2400">
                <a:solidFill>
                  <a:srgbClr val="11284B"/>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FFA400"/>
              </a:buClr>
              <a:buFont typeface="Wingdings" panose="05000000000000000000" pitchFamily="2" charset="2"/>
              <a:buChar char="§"/>
              <a:defRPr sz="2000">
                <a:solidFill>
                  <a:srgbClr val="11284B"/>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FFA400"/>
              </a:buClr>
              <a:buFont typeface="Wingdings" panose="05000000000000000000" pitchFamily="2" charset="2"/>
              <a:buChar char="§"/>
              <a:defRPr>
                <a:solidFill>
                  <a:srgbClr val="11284B"/>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FFA400"/>
              </a:buClr>
              <a:buFont typeface="Wingdings" panose="05000000000000000000" pitchFamily="2" charset="2"/>
              <a:buChar char="§"/>
              <a:defRPr>
                <a:solidFill>
                  <a:srgbClr val="11284B"/>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FFA400"/>
              </a:buClr>
              <a:buFont typeface="Wingdings" panose="05000000000000000000" pitchFamily="2" charset="2"/>
              <a:buChar char="§"/>
              <a:defRPr>
                <a:solidFill>
                  <a:srgbClr val="11284B"/>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FFA400"/>
              </a:buClr>
              <a:buFont typeface="Wingdings" panose="05000000000000000000" pitchFamily="2" charset="2"/>
              <a:buChar char="§"/>
              <a:defRPr>
                <a:solidFill>
                  <a:srgbClr val="11284B"/>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FFA400"/>
              </a:buClr>
              <a:buFont typeface="Wingdings" panose="05000000000000000000" pitchFamily="2" charset="2"/>
              <a:buChar char="§"/>
              <a:defRPr>
                <a:solidFill>
                  <a:srgbClr val="11284B"/>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FFA400"/>
              </a:buClr>
              <a:buFont typeface="Wingdings" panose="05000000000000000000" pitchFamily="2" charset="2"/>
              <a:buChar char="§"/>
              <a:defRPr>
                <a:solidFill>
                  <a:srgbClr val="11284B"/>
                </a:solidFill>
                <a:latin typeface="Arial" panose="020B0604020202020204" pitchFamily="34" charset="0"/>
                <a:cs typeface="Arial" panose="020B0604020202020204" pitchFamily="34" charset="0"/>
              </a:defRPr>
            </a:lvl9pPr>
          </a:lstStyle>
          <a:p>
            <a:pPr algn="r">
              <a:lnSpc>
                <a:spcPct val="100000"/>
              </a:lnSpc>
              <a:spcBef>
                <a:spcPct val="0"/>
              </a:spcBef>
              <a:buClrTx/>
              <a:buFontTx/>
              <a:buNone/>
            </a:pPr>
            <a:r>
              <a:rPr lang="en-US" altLang="en-US" sz="2400" dirty="0">
                <a:solidFill>
                  <a:schemeClr val="tx1"/>
                </a:solidFill>
                <a:latin typeface="+mn-lt"/>
              </a:rPr>
              <a:t>“We have found that if you can get the right support to the kid at the right time, you can get them back on track.” </a:t>
            </a:r>
            <a:r>
              <a:rPr lang="en-US" altLang="en-US" sz="2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Robert </a:t>
            </a:r>
            <a:r>
              <a:rPr lang="en-US" altLang="en-US" sz="2400"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Balfanz</a:t>
            </a:r>
            <a:endParaRPr lang="en-US" altLang="en-US" sz="2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40279364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2ECC90-18FA-4CB6-804A-CA193BD0B475}"/>
              </a:ext>
            </a:extLst>
          </p:cNvPr>
          <p:cNvSpPr>
            <a:spLocks noGrp="1"/>
          </p:cNvSpPr>
          <p:nvPr>
            <p:ph type="title"/>
          </p:nvPr>
        </p:nvSpPr>
        <p:spPr/>
        <p:txBody>
          <a:bodyPr/>
          <a:lstStyle/>
          <a:p>
            <a:r>
              <a:rPr lang="en-US" altLang="en-US" dirty="0"/>
              <a:t>Tier 1 – Prevention </a:t>
            </a:r>
            <a:endParaRPr lang="en-US" dirty="0"/>
          </a:p>
        </p:txBody>
      </p:sp>
      <p:pic>
        <p:nvPicPr>
          <p:cNvPr id="4" name="Content Placeholder 2" descr="Tier 1&#10;-engaging school climate&#10;-positive relationships with students and families&#10;-impact of absences on achievement widely understood&#10;-good and improved attendance recognized&#10;-common barriers identified and addressed&#10;Students missing 5-9% (at risk)&#10;&#10;">
            <a:extLst>
              <a:ext uri="{FF2B5EF4-FFF2-40B4-BE49-F238E27FC236}">
                <a16:creationId xmlns:a16="http://schemas.microsoft.com/office/drawing/2014/main" id="{FD78A8DD-7BDC-42E2-BA85-2D974E4F7B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15626" y="1228436"/>
            <a:ext cx="9360747" cy="4948528"/>
          </a:xfrm>
        </p:spPr>
      </p:pic>
    </p:spTree>
    <p:extLst>
      <p:ext uri="{BB962C8B-B14F-4D97-AF65-F5344CB8AC3E}">
        <p14:creationId xmlns:p14="http://schemas.microsoft.com/office/powerpoint/2010/main" val="360658168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36B885-8192-419C-90B3-627E9EC4D742}"/>
              </a:ext>
            </a:extLst>
          </p:cNvPr>
          <p:cNvSpPr>
            <a:spLocks noGrp="1"/>
          </p:cNvSpPr>
          <p:nvPr>
            <p:ph idx="1"/>
          </p:nvPr>
        </p:nvSpPr>
        <p:spPr>
          <a:xfrm>
            <a:off x="838200" y="1644073"/>
            <a:ext cx="10515600" cy="3389745"/>
          </a:xfrm>
        </p:spPr>
        <p:txBody>
          <a:bodyPr/>
          <a:lstStyle/>
          <a:p>
            <a:pPr marL="342900" indent="-342900">
              <a:defRPr/>
            </a:pPr>
            <a:r>
              <a:rPr lang="en-US" dirty="0"/>
              <a:t>RELATIONSHIPS are crucial!</a:t>
            </a:r>
          </a:p>
          <a:p>
            <a:pPr marL="342900" indent="-342900">
              <a:defRPr/>
            </a:pPr>
            <a:r>
              <a:rPr lang="en-US" dirty="0"/>
              <a:t>Messaging</a:t>
            </a:r>
          </a:p>
          <a:p>
            <a:pPr marL="800100" lvl="1" indent="-342900">
              <a:defRPr/>
            </a:pPr>
            <a:r>
              <a:rPr lang="en-US" dirty="0"/>
              <a:t>Make sure families know the importance of attendance</a:t>
            </a:r>
          </a:p>
          <a:p>
            <a:pPr marL="800100" lvl="1" indent="-342900">
              <a:defRPr/>
            </a:pPr>
            <a:r>
              <a:rPr lang="en-US" dirty="0"/>
              <a:t>Work with child care &amp; pre-K providers to emphasize the importance of attendance</a:t>
            </a:r>
          </a:p>
          <a:p>
            <a:pPr marL="800100" lvl="1" indent="-342900">
              <a:defRPr/>
            </a:pPr>
            <a:r>
              <a:rPr lang="en-US" dirty="0"/>
              <a:t>Make sure staff knows of attendance importance/interventions</a:t>
            </a:r>
          </a:p>
          <a:p>
            <a:pPr marL="0" indent="0">
              <a:buNone/>
            </a:pPr>
            <a:endParaRPr lang="en-US" dirty="0"/>
          </a:p>
        </p:txBody>
      </p:sp>
      <p:sp>
        <p:nvSpPr>
          <p:cNvPr id="3" name="Title 2">
            <a:extLst>
              <a:ext uri="{FF2B5EF4-FFF2-40B4-BE49-F238E27FC236}">
                <a16:creationId xmlns:a16="http://schemas.microsoft.com/office/drawing/2014/main" id="{DBFA0479-C699-4E07-8C44-218B1BDEA528}"/>
              </a:ext>
            </a:extLst>
          </p:cNvPr>
          <p:cNvSpPr>
            <a:spLocks noGrp="1"/>
          </p:cNvSpPr>
          <p:nvPr>
            <p:ph type="title"/>
          </p:nvPr>
        </p:nvSpPr>
        <p:spPr/>
        <p:txBody>
          <a:bodyPr/>
          <a:lstStyle/>
          <a:p>
            <a:r>
              <a:rPr lang="en-US" altLang="en-US" dirty="0"/>
              <a:t>Preventing Chronic Absenteeism</a:t>
            </a:r>
            <a:endParaRPr lang="en-US" dirty="0"/>
          </a:p>
        </p:txBody>
      </p:sp>
    </p:spTree>
    <p:extLst>
      <p:ext uri="{BB962C8B-B14F-4D97-AF65-F5344CB8AC3E}">
        <p14:creationId xmlns:p14="http://schemas.microsoft.com/office/powerpoint/2010/main" val="357152751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88489-023F-4953-814E-95E7D0C65E9E}"/>
              </a:ext>
            </a:extLst>
          </p:cNvPr>
          <p:cNvSpPr>
            <a:spLocks noGrp="1"/>
          </p:cNvSpPr>
          <p:nvPr>
            <p:ph idx="1"/>
          </p:nvPr>
        </p:nvSpPr>
        <p:spPr/>
        <p:txBody>
          <a:bodyPr/>
          <a:lstStyle/>
          <a:p>
            <a:pPr marL="342900" indent="-342900">
              <a:defRPr/>
            </a:pPr>
            <a:r>
              <a:rPr lang="en-US" sz="3200" dirty="0">
                <a:hlinkClick r:id="rId2"/>
              </a:rPr>
              <a:t>Creating a culture of attendance</a:t>
            </a:r>
            <a:r>
              <a:rPr lang="en-US" sz="3200" dirty="0"/>
              <a:t> </a:t>
            </a:r>
          </a:p>
          <a:p>
            <a:pPr marL="800100" lvl="1" indent="-342900">
              <a:defRPr/>
            </a:pPr>
            <a:r>
              <a:rPr lang="en-US" sz="2800" dirty="0"/>
              <a:t>Make school a place students want to be</a:t>
            </a:r>
          </a:p>
          <a:p>
            <a:pPr marL="1074420" lvl="2" indent="-342900">
              <a:defRPr/>
            </a:pPr>
            <a:r>
              <a:rPr lang="en-US" sz="2400" dirty="0"/>
              <a:t>Welcome students and families at the door</a:t>
            </a:r>
          </a:p>
          <a:p>
            <a:pPr marL="1074420" lvl="2" indent="-342900">
              <a:defRPr/>
            </a:pPr>
            <a:r>
              <a:rPr lang="en-US" sz="2400" dirty="0"/>
              <a:t>Call to express concern when they miss class</a:t>
            </a:r>
          </a:p>
          <a:p>
            <a:pPr marL="800100" lvl="1" indent="-342900">
              <a:defRPr/>
            </a:pPr>
            <a:r>
              <a:rPr lang="en-US" sz="2800" dirty="0"/>
              <a:t>Relevant and engaging curriculum (IPS &amp; CTE)</a:t>
            </a:r>
          </a:p>
          <a:p>
            <a:pPr marL="800100" lvl="1" indent="-342900">
              <a:defRPr/>
            </a:pPr>
            <a:r>
              <a:rPr lang="en-US" sz="2800" dirty="0"/>
              <a:t>Provide academic supports to struggling students so school becomes a place of success not failure</a:t>
            </a:r>
          </a:p>
          <a:p>
            <a:pPr marL="800100" lvl="1" indent="-342900">
              <a:defRPr/>
            </a:pPr>
            <a:r>
              <a:rPr lang="en-US" sz="2800" dirty="0">
                <a:hlinkClick r:id="rId3"/>
              </a:rPr>
              <a:t>Incentives</a:t>
            </a:r>
            <a:endParaRPr lang="en-US" sz="2800" dirty="0"/>
          </a:p>
          <a:p>
            <a:endParaRPr lang="en-US" dirty="0"/>
          </a:p>
        </p:txBody>
      </p:sp>
      <p:sp>
        <p:nvSpPr>
          <p:cNvPr id="3" name="Title 2">
            <a:extLst>
              <a:ext uri="{FF2B5EF4-FFF2-40B4-BE49-F238E27FC236}">
                <a16:creationId xmlns:a16="http://schemas.microsoft.com/office/drawing/2014/main" id="{758E6DD6-60F2-4B6C-85C4-CA5952831AB5}"/>
              </a:ext>
            </a:extLst>
          </p:cNvPr>
          <p:cNvSpPr>
            <a:spLocks noGrp="1"/>
          </p:cNvSpPr>
          <p:nvPr>
            <p:ph type="title"/>
          </p:nvPr>
        </p:nvSpPr>
        <p:spPr/>
        <p:txBody>
          <a:bodyPr/>
          <a:lstStyle/>
          <a:p>
            <a:r>
              <a:rPr lang="en-US" altLang="en-US" dirty="0"/>
              <a:t>Preventing Chronic Absenteeism</a:t>
            </a:r>
            <a:endParaRPr lang="en-US" dirty="0"/>
          </a:p>
        </p:txBody>
      </p:sp>
    </p:spTree>
    <p:extLst>
      <p:ext uri="{BB962C8B-B14F-4D97-AF65-F5344CB8AC3E}">
        <p14:creationId xmlns:p14="http://schemas.microsoft.com/office/powerpoint/2010/main" val="327711937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199" y="1825625"/>
            <a:ext cx="10960223" cy="4351338"/>
          </a:xfrm>
        </p:spPr>
        <p:txBody>
          <a:bodyPr/>
          <a:lstStyle/>
          <a:p>
            <a:r>
              <a:rPr lang="en-US" altLang="en-US" dirty="0"/>
              <a:t>Missing 10% or more of school days for any reason </a:t>
            </a:r>
          </a:p>
          <a:p>
            <a:pPr lvl="1"/>
            <a:r>
              <a:rPr lang="en-US" altLang="en-US" dirty="0"/>
              <a:t>excused &amp; unexcused</a:t>
            </a:r>
          </a:p>
          <a:p>
            <a:r>
              <a:rPr lang="en-US" altLang="en-US" dirty="0"/>
              <a:t>Data comes from EOYA</a:t>
            </a:r>
          </a:p>
          <a:p>
            <a:pPr lvl="1"/>
            <a:r>
              <a:rPr lang="en-US" altLang="en-US" dirty="0"/>
              <a:t>Days in attendance ÷ Days in membership</a:t>
            </a:r>
          </a:p>
          <a:p>
            <a:pPr lvl="1"/>
            <a:r>
              <a:rPr lang="en-US" altLang="en-US" dirty="0"/>
              <a:t>≤ 90% = chronically absent student</a:t>
            </a:r>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Chronic Absenteeism</a:t>
            </a:r>
          </a:p>
        </p:txBody>
      </p:sp>
    </p:spTree>
    <p:extLst>
      <p:ext uri="{BB962C8B-B14F-4D97-AF65-F5344CB8AC3E}">
        <p14:creationId xmlns:p14="http://schemas.microsoft.com/office/powerpoint/2010/main" val="316640782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CECA7C-FD72-46EC-9087-2F63D48BCA04}"/>
              </a:ext>
            </a:extLst>
          </p:cNvPr>
          <p:cNvSpPr>
            <a:spLocks noGrp="1"/>
          </p:cNvSpPr>
          <p:nvPr>
            <p:ph idx="1"/>
          </p:nvPr>
        </p:nvSpPr>
        <p:spPr/>
        <p:txBody>
          <a:bodyPr/>
          <a:lstStyle/>
          <a:p>
            <a:pPr marL="342900" indent="-342900">
              <a:defRPr/>
            </a:pPr>
            <a:r>
              <a:rPr lang="en-US" dirty="0"/>
              <a:t>Engaging school climate </a:t>
            </a:r>
          </a:p>
          <a:p>
            <a:pPr marL="342900" indent="-342900">
              <a:defRPr/>
            </a:pPr>
            <a:r>
              <a:rPr lang="en-US" dirty="0"/>
              <a:t>Positive relationships with students and families</a:t>
            </a:r>
          </a:p>
          <a:p>
            <a:pPr marL="342900" indent="-342900">
              <a:defRPr/>
            </a:pPr>
            <a:r>
              <a:rPr lang="en-US" dirty="0"/>
              <a:t>Impact of absences on achievement is widely understood</a:t>
            </a:r>
          </a:p>
          <a:p>
            <a:pPr marL="342900" indent="-342900">
              <a:defRPr/>
            </a:pPr>
            <a:r>
              <a:rPr lang="en-US" dirty="0"/>
              <a:t>Monitor the data</a:t>
            </a:r>
          </a:p>
          <a:p>
            <a:pPr marL="342900" indent="-342900">
              <a:defRPr/>
            </a:pPr>
            <a:r>
              <a:rPr lang="en-US" dirty="0"/>
              <a:t>Common barriers identified and recognized</a:t>
            </a:r>
          </a:p>
          <a:p>
            <a:pPr marL="342900" indent="-342900">
              <a:defRPr/>
            </a:pPr>
            <a:r>
              <a:rPr lang="en-US" dirty="0"/>
              <a:t>Parental engagement</a:t>
            </a:r>
          </a:p>
          <a:p>
            <a:pPr marL="342900" indent="-342900">
              <a:defRPr/>
            </a:pPr>
            <a:r>
              <a:rPr lang="en-US" dirty="0"/>
              <a:t>Recognize Good and Improving attendance</a:t>
            </a:r>
          </a:p>
        </p:txBody>
      </p:sp>
      <p:sp>
        <p:nvSpPr>
          <p:cNvPr id="3" name="Title 2">
            <a:extLst>
              <a:ext uri="{FF2B5EF4-FFF2-40B4-BE49-F238E27FC236}">
                <a16:creationId xmlns:a16="http://schemas.microsoft.com/office/drawing/2014/main" id="{8296A0E2-F56D-4CA7-816A-28B21348B517}"/>
              </a:ext>
            </a:extLst>
          </p:cNvPr>
          <p:cNvSpPr>
            <a:spLocks noGrp="1"/>
          </p:cNvSpPr>
          <p:nvPr>
            <p:ph type="title"/>
          </p:nvPr>
        </p:nvSpPr>
        <p:spPr/>
        <p:txBody>
          <a:bodyPr/>
          <a:lstStyle/>
          <a:p>
            <a:r>
              <a:rPr lang="en-US" altLang="en-US" dirty="0">
                <a:hlinkClick r:id="rId2"/>
              </a:rPr>
              <a:t>Whole School Strategies </a:t>
            </a:r>
            <a:r>
              <a:rPr lang="en-US" altLang="en-US" dirty="0"/>
              <a:t>– Tier 1</a:t>
            </a:r>
            <a:endParaRPr lang="en-US" dirty="0"/>
          </a:p>
        </p:txBody>
      </p:sp>
    </p:spTree>
    <p:extLst>
      <p:ext uri="{BB962C8B-B14F-4D97-AF65-F5344CB8AC3E}">
        <p14:creationId xmlns:p14="http://schemas.microsoft.com/office/powerpoint/2010/main" val="297388536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90770C-0D51-45E2-BD1F-FF4980597DD8}"/>
              </a:ext>
            </a:extLst>
          </p:cNvPr>
          <p:cNvSpPr>
            <a:spLocks noGrp="1"/>
          </p:cNvSpPr>
          <p:nvPr>
            <p:ph type="title"/>
          </p:nvPr>
        </p:nvSpPr>
        <p:spPr/>
        <p:txBody>
          <a:bodyPr/>
          <a:lstStyle/>
          <a:p>
            <a:r>
              <a:rPr lang="en-US" altLang="en-US" dirty="0"/>
              <a:t>Tier 2 </a:t>
            </a:r>
            <a:r>
              <a:rPr lang="en-US" altLang="en-US" dirty="0" err="1"/>
              <a:t>Inteventions</a:t>
            </a:r>
            <a:endParaRPr lang="en-US" dirty="0"/>
          </a:p>
        </p:txBody>
      </p:sp>
      <p:pic>
        <p:nvPicPr>
          <p:cNvPr id="4" name="Content Placeholder 2" descr="Tier 2&#10;-personalized early outreach&#10;-action plan addresses barriers and increases engagement&#10;-caring mentors&#10;Students missing 10-13% (moderate chronic absence)&#10;&#10;&#10;">
            <a:extLst>
              <a:ext uri="{FF2B5EF4-FFF2-40B4-BE49-F238E27FC236}">
                <a16:creationId xmlns:a16="http://schemas.microsoft.com/office/drawing/2014/main" id="{1DA8C27E-1A47-415F-9540-AA57A536E6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15626" y="1246910"/>
            <a:ext cx="9360747" cy="4930054"/>
          </a:xfrm>
        </p:spPr>
      </p:pic>
    </p:spTree>
    <p:extLst>
      <p:ext uri="{BB962C8B-B14F-4D97-AF65-F5344CB8AC3E}">
        <p14:creationId xmlns:p14="http://schemas.microsoft.com/office/powerpoint/2010/main" val="295793155"/>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98B471-B330-4534-B69F-33D80D0F16A5}"/>
              </a:ext>
            </a:extLst>
          </p:cNvPr>
          <p:cNvSpPr>
            <a:spLocks noGrp="1"/>
          </p:cNvSpPr>
          <p:nvPr>
            <p:ph idx="1"/>
          </p:nvPr>
        </p:nvSpPr>
        <p:spPr/>
        <p:txBody>
          <a:bodyPr/>
          <a:lstStyle/>
          <a:p>
            <a:r>
              <a:rPr lang="en-US" altLang="en-US" dirty="0"/>
              <a:t>Students who are missing 10-19% of school days</a:t>
            </a:r>
          </a:p>
          <a:p>
            <a:r>
              <a:rPr lang="en-US" altLang="en-US" dirty="0"/>
              <a:t>Calculate based on percentage of membership days, not full year school days</a:t>
            </a:r>
          </a:p>
          <a:p>
            <a:r>
              <a:rPr lang="en-US" altLang="en-US" dirty="0"/>
              <a:t>Early identification and intervention is key!</a:t>
            </a:r>
          </a:p>
        </p:txBody>
      </p:sp>
      <p:sp>
        <p:nvSpPr>
          <p:cNvPr id="3" name="Title 2">
            <a:extLst>
              <a:ext uri="{FF2B5EF4-FFF2-40B4-BE49-F238E27FC236}">
                <a16:creationId xmlns:a16="http://schemas.microsoft.com/office/drawing/2014/main" id="{19F680BB-C438-4D27-B77D-4AF827EF0DCB}"/>
              </a:ext>
            </a:extLst>
          </p:cNvPr>
          <p:cNvSpPr>
            <a:spLocks noGrp="1"/>
          </p:cNvSpPr>
          <p:nvPr>
            <p:ph type="title"/>
          </p:nvPr>
        </p:nvSpPr>
        <p:spPr/>
        <p:txBody>
          <a:bodyPr/>
          <a:lstStyle/>
          <a:p>
            <a:r>
              <a:rPr lang="en-US" altLang="en-US" dirty="0"/>
              <a:t>Who Are Tier 2 Students?</a:t>
            </a:r>
            <a:endParaRPr lang="en-US" dirty="0"/>
          </a:p>
        </p:txBody>
      </p:sp>
    </p:spTree>
    <p:extLst>
      <p:ext uri="{BB962C8B-B14F-4D97-AF65-F5344CB8AC3E}">
        <p14:creationId xmlns:p14="http://schemas.microsoft.com/office/powerpoint/2010/main" val="312452680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F30083-3DE2-4348-916C-FA90AF104552}"/>
              </a:ext>
            </a:extLst>
          </p:cNvPr>
          <p:cNvSpPr>
            <a:spLocks noGrp="1"/>
          </p:cNvSpPr>
          <p:nvPr>
            <p:ph idx="1"/>
          </p:nvPr>
        </p:nvSpPr>
        <p:spPr/>
        <p:txBody>
          <a:bodyPr/>
          <a:lstStyle/>
          <a:p>
            <a:pPr marL="342900" indent="-342900">
              <a:defRPr/>
            </a:pPr>
            <a:r>
              <a:rPr lang="en-US" dirty="0"/>
              <a:t>Stabilize attendance</a:t>
            </a:r>
          </a:p>
          <a:p>
            <a:pPr marL="342900" indent="-342900">
              <a:defRPr/>
            </a:pPr>
            <a:r>
              <a:rPr lang="en-US" dirty="0"/>
              <a:t>Remove/decrease obstacles</a:t>
            </a:r>
          </a:p>
          <a:p>
            <a:pPr marL="342900" indent="-342900">
              <a:defRPr/>
            </a:pPr>
            <a:r>
              <a:rPr lang="en-US" dirty="0"/>
              <a:t>Rule out more serious problems</a:t>
            </a:r>
          </a:p>
          <a:p>
            <a:pPr marL="342900" indent="-342900">
              <a:defRPr/>
            </a:pPr>
            <a:r>
              <a:rPr lang="en-US" dirty="0"/>
              <a:t>Establish contact with guardians</a:t>
            </a:r>
          </a:p>
          <a:p>
            <a:pPr marL="342900" indent="-342900">
              <a:defRPr/>
            </a:pPr>
            <a:r>
              <a:rPr lang="en-US" dirty="0"/>
              <a:t>Identify times/triggers for potential future absences</a:t>
            </a:r>
          </a:p>
          <a:p>
            <a:pPr marL="342900" indent="-342900">
              <a:defRPr/>
            </a:pPr>
            <a:r>
              <a:rPr lang="en-US" dirty="0"/>
              <a:t>Address academic deficiencies from absences </a:t>
            </a:r>
          </a:p>
          <a:p>
            <a:pPr marL="0" indent="0">
              <a:buNone/>
            </a:pPr>
            <a:endParaRPr lang="en-US" dirty="0"/>
          </a:p>
        </p:txBody>
      </p:sp>
      <p:sp>
        <p:nvSpPr>
          <p:cNvPr id="3" name="Title 2">
            <a:extLst>
              <a:ext uri="{FF2B5EF4-FFF2-40B4-BE49-F238E27FC236}">
                <a16:creationId xmlns:a16="http://schemas.microsoft.com/office/drawing/2014/main" id="{16BE1F49-ED79-4D9D-9564-B060480117C0}"/>
              </a:ext>
            </a:extLst>
          </p:cNvPr>
          <p:cNvSpPr>
            <a:spLocks noGrp="1"/>
          </p:cNvSpPr>
          <p:nvPr>
            <p:ph type="title"/>
          </p:nvPr>
        </p:nvSpPr>
        <p:spPr/>
        <p:txBody>
          <a:bodyPr/>
          <a:lstStyle/>
          <a:p>
            <a:r>
              <a:rPr lang="en-US" altLang="en-US" dirty="0"/>
              <a:t>Tier 2 Goals</a:t>
            </a:r>
            <a:endParaRPr lang="en-US" dirty="0"/>
          </a:p>
        </p:txBody>
      </p:sp>
    </p:spTree>
    <p:extLst>
      <p:ext uri="{BB962C8B-B14F-4D97-AF65-F5344CB8AC3E}">
        <p14:creationId xmlns:p14="http://schemas.microsoft.com/office/powerpoint/2010/main" val="383415705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F2AA95-923F-4B9F-A25B-0B9D23268A72}"/>
              </a:ext>
            </a:extLst>
          </p:cNvPr>
          <p:cNvSpPr>
            <a:spLocks noGrp="1"/>
          </p:cNvSpPr>
          <p:nvPr>
            <p:ph type="title"/>
          </p:nvPr>
        </p:nvSpPr>
        <p:spPr/>
        <p:txBody>
          <a:bodyPr/>
          <a:lstStyle/>
          <a:p>
            <a:r>
              <a:rPr lang="en-US" altLang="en-US" dirty="0"/>
              <a:t>Identifying Students for Tier 2 </a:t>
            </a:r>
            <a:endParaRPr lang="en-US" dirty="0"/>
          </a:p>
        </p:txBody>
      </p:sp>
      <p:pic>
        <p:nvPicPr>
          <p:cNvPr id="4" name="Content Placeholder 3" descr="Chronic absence is missing 10-19% of school in the prior year and or starting the new school year, has had 2 absences in first 2 weeks, 2-3 absences in first month or 4-7 absences in first 2 months.">
            <a:extLst>
              <a:ext uri="{FF2B5EF4-FFF2-40B4-BE49-F238E27FC236}">
                <a16:creationId xmlns:a16="http://schemas.microsoft.com/office/drawing/2014/main" id="{697B68DB-7FD3-4F71-9EFD-1F8C0EFA66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436420"/>
            <a:ext cx="8815303" cy="4532313"/>
          </a:xfrm>
        </p:spPr>
      </p:pic>
    </p:spTree>
    <p:extLst>
      <p:ext uri="{BB962C8B-B14F-4D97-AF65-F5344CB8AC3E}">
        <p14:creationId xmlns:p14="http://schemas.microsoft.com/office/powerpoint/2010/main" val="193832516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4AC92F-5FF0-4DEA-822B-DD21A7A4763A}"/>
              </a:ext>
            </a:extLst>
          </p:cNvPr>
          <p:cNvSpPr>
            <a:spLocks noGrp="1"/>
          </p:cNvSpPr>
          <p:nvPr>
            <p:ph type="title"/>
          </p:nvPr>
        </p:nvSpPr>
        <p:spPr/>
        <p:txBody>
          <a:bodyPr/>
          <a:lstStyle/>
          <a:p>
            <a:r>
              <a:rPr lang="en-US" altLang="en-US" dirty="0"/>
              <a:t>Finding the WHY</a:t>
            </a:r>
            <a:endParaRPr lang="en-US" dirty="0"/>
          </a:p>
        </p:txBody>
      </p:sp>
      <p:graphicFrame>
        <p:nvGraphicFramePr>
          <p:cNvPr id="7" name="Content Placeholder 6" descr="Barriers&#10; Lack of access to health or dental care&#10; Chronic illness&#10; Trauma&#10; No school path to school&#10; Poor transportation&#10; Housing instability&#10; High mobility&#10; Involvement with child welfare or juvenile justice system&#10;Aversion&#10; Struggling academically or socially&#10; Bullying&#10; Ineffective/exclusionary school discipline&#10; Parents had negative school experience&#10; Undiagnosed disability&#10;Disengagement&#10; Lack of encouraging and culturally relevant instruction&#10; No meaningful relationships with adults in school&#10; Vulnerable to being with peers out of school vs. in school&#10; Poor school climate&#10; Discouraged due to lack of credits&#10;">
            <a:extLst>
              <a:ext uri="{FF2B5EF4-FFF2-40B4-BE49-F238E27FC236}">
                <a16:creationId xmlns:a16="http://schemas.microsoft.com/office/drawing/2014/main" id="{85B6C4DF-DD08-45FD-9B0C-A875D672D606}"/>
              </a:ext>
            </a:extLst>
          </p:cNvPr>
          <p:cNvGraphicFramePr>
            <a:graphicFrameLocks noGrp="1"/>
          </p:cNvGraphicFramePr>
          <p:nvPr>
            <p:ph idx="1"/>
            <p:extLst>
              <p:ext uri="{D42A27DB-BD31-4B8C-83A1-F6EECF244321}">
                <p14:modId xmlns:p14="http://schemas.microsoft.com/office/powerpoint/2010/main" val="2638412957"/>
              </p:ext>
            </p:extLst>
          </p:nvPr>
        </p:nvGraphicFramePr>
        <p:xfrm>
          <a:off x="838200" y="1644650"/>
          <a:ext cx="10515600" cy="453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6382066"/>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033AABE-4670-4C3C-A28F-547A98FA0729}"/>
              </a:ext>
            </a:extLst>
          </p:cNvPr>
          <p:cNvGraphicFramePr>
            <a:graphicFrameLocks noGrp="1"/>
          </p:cNvGraphicFramePr>
          <p:nvPr>
            <p:ph idx="1"/>
            <p:extLst>
              <p:ext uri="{D42A27DB-BD31-4B8C-83A1-F6EECF244321}">
                <p14:modId xmlns:p14="http://schemas.microsoft.com/office/powerpoint/2010/main" val="1739943669"/>
              </p:ext>
            </p:extLst>
          </p:nvPr>
        </p:nvGraphicFramePr>
        <p:xfrm>
          <a:off x="838200" y="1644650"/>
          <a:ext cx="10515600" cy="453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B8B2C0C-6FAD-406F-AC13-89A04FFE0C4B}"/>
              </a:ext>
            </a:extLst>
          </p:cNvPr>
          <p:cNvSpPr>
            <a:spLocks noGrp="1"/>
          </p:cNvSpPr>
          <p:nvPr>
            <p:ph type="title"/>
          </p:nvPr>
        </p:nvSpPr>
        <p:spPr/>
        <p:txBody>
          <a:bodyPr/>
          <a:lstStyle/>
          <a:p>
            <a:r>
              <a:rPr lang="en-US" dirty="0"/>
              <a:t>Tier 2 Interventions are Critical</a:t>
            </a:r>
          </a:p>
        </p:txBody>
      </p:sp>
    </p:spTree>
    <p:extLst>
      <p:ext uri="{BB962C8B-B14F-4D97-AF65-F5344CB8AC3E}">
        <p14:creationId xmlns:p14="http://schemas.microsoft.com/office/powerpoint/2010/main" val="3944675168"/>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E94BF-ECA3-45DE-8672-8D8A381F0CEC}"/>
              </a:ext>
            </a:extLst>
          </p:cNvPr>
          <p:cNvSpPr>
            <a:spLocks noGrp="1"/>
          </p:cNvSpPr>
          <p:nvPr>
            <p:ph idx="1"/>
          </p:nvPr>
        </p:nvSpPr>
        <p:spPr/>
        <p:txBody>
          <a:bodyPr/>
          <a:lstStyle/>
          <a:p>
            <a:pPr marL="342900" indent="-342900">
              <a:spcAft>
                <a:spcPts val="600"/>
              </a:spcAft>
              <a:defRPr/>
            </a:pPr>
            <a:r>
              <a:rPr lang="en-US" dirty="0"/>
              <a:t>Working with </a:t>
            </a:r>
            <a:r>
              <a:rPr lang="en-US" b="1" u="sng" dirty="0"/>
              <a:t>groups</a:t>
            </a:r>
            <a:r>
              <a:rPr lang="en-US" dirty="0"/>
              <a:t> of students that might benefit from the same intervention/support</a:t>
            </a:r>
          </a:p>
          <a:p>
            <a:pPr marL="342900" indent="-342900">
              <a:spcAft>
                <a:spcPts val="600"/>
              </a:spcAft>
              <a:defRPr/>
            </a:pPr>
            <a:r>
              <a:rPr lang="en-US" dirty="0"/>
              <a:t>Student Success Plans</a:t>
            </a:r>
          </a:p>
          <a:p>
            <a:pPr marL="342900" indent="-342900">
              <a:spcAft>
                <a:spcPts val="600"/>
              </a:spcAft>
              <a:defRPr/>
            </a:pPr>
            <a:r>
              <a:rPr lang="en-US" dirty="0"/>
              <a:t>Mentoring: Breakfast Club or Lunch Bunch</a:t>
            </a:r>
          </a:p>
          <a:p>
            <a:pPr marL="342900" indent="-342900">
              <a:spcAft>
                <a:spcPts val="600"/>
              </a:spcAft>
              <a:defRPr/>
            </a:pPr>
            <a:r>
              <a:rPr lang="en-US" dirty="0"/>
              <a:t>Before or After School Activities</a:t>
            </a:r>
          </a:p>
          <a:p>
            <a:pPr marL="342900" indent="-342900">
              <a:spcAft>
                <a:spcPts val="600"/>
              </a:spcAft>
              <a:defRPr/>
            </a:pPr>
            <a:r>
              <a:rPr lang="en-US" dirty="0"/>
              <a:t>Scheduling</a:t>
            </a:r>
          </a:p>
          <a:p>
            <a:pPr marL="342900" indent="-342900">
              <a:spcAft>
                <a:spcPts val="600"/>
              </a:spcAft>
              <a:defRPr/>
            </a:pPr>
            <a:r>
              <a:rPr lang="en-US" dirty="0"/>
              <a:t>Academic Supports</a:t>
            </a:r>
          </a:p>
          <a:p>
            <a:pPr marL="342900" indent="-342900">
              <a:spcAft>
                <a:spcPts val="600"/>
              </a:spcAft>
              <a:defRPr/>
            </a:pPr>
            <a:r>
              <a:rPr lang="en-US" dirty="0"/>
              <a:t>Transportation Help or Coordination</a:t>
            </a:r>
          </a:p>
        </p:txBody>
      </p:sp>
      <p:sp>
        <p:nvSpPr>
          <p:cNvPr id="3" name="Title 2">
            <a:extLst>
              <a:ext uri="{FF2B5EF4-FFF2-40B4-BE49-F238E27FC236}">
                <a16:creationId xmlns:a16="http://schemas.microsoft.com/office/drawing/2014/main" id="{CE16F4BD-17BB-49BB-8F90-40BFDE3CA39F}"/>
              </a:ext>
            </a:extLst>
          </p:cNvPr>
          <p:cNvSpPr>
            <a:spLocks noGrp="1"/>
          </p:cNvSpPr>
          <p:nvPr>
            <p:ph type="title"/>
          </p:nvPr>
        </p:nvSpPr>
        <p:spPr/>
        <p:txBody>
          <a:bodyPr/>
          <a:lstStyle/>
          <a:p>
            <a:r>
              <a:rPr lang="en-US" dirty="0"/>
              <a:t>Tier 2 Strategies</a:t>
            </a:r>
          </a:p>
        </p:txBody>
      </p:sp>
    </p:spTree>
    <p:extLst>
      <p:ext uri="{BB962C8B-B14F-4D97-AF65-F5344CB8AC3E}">
        <p14:creationId xmlns:p14="http://schemas.microsoft.com/office/powerpoint/2010/main" val="1597990856"/>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CB683D-0028-4CEF-B7D5-D2314D4FD320}"/>
              </a:ext>
            </a:extLst>
          </p:cNvPr>
          <p:cNvSpPr>
            <a:spLocks noGrp="1"/>
          </p:cNvSpPr>
          <p:nvPr>
            <p:ph type="title"/>
          </p:nvPr>
        </p:nvSpPr>
        <p:spPr/>
        <p:txBody>
          <a:bodyPr/>
          <a:lstStyle/>
          <a:p>
            <a:r>
              <a:rPr lang="en-US" altLang="en-US" dirty="0"/>
              <a:t>Success Mentors… Why Mentoring?</a:t>
            </a:r>
            <a:endParaRPr lang="en-US" dirty="0"/>
          </a:p>
        </p:txBody>
      </p:sp>
      <p:pic>
        <p:nvPicPr>
          <p:cNvPr id="5" name="Content Placeholder 4" descr="student and coach playing basketball">
            <a:extLst>
              <a:ext uri="{FF2B5EF4-FFF2-40B4-BE49-F238E27FC236}">
                <a16:creationId xmlns:a16="http://schemas.microsoft.com/office/drawing/2014/main" id="{B5D09B58-2265-4BE6-AFBA-CAAFA664C9B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2460567" cy="212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tudent and coach swimming">
            <a:extLst>
              <a:ext uri="{FF2B5EF4-FFF2-40B4-BE49-F238E27FC236}">
                <a16:creationId xmlns:a16="http://schemas.microsoft.com/office/drawing/2014/main" id="{BD1F430F-285C-4AA3-8027-AD1C3993BB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2725" y="3195638"/>
            <a:ext cx="2238375"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A78B6A9-115B-4EFC-8106-ECF7ABFF5A0C}"/>
              </a:ext>
            </a:extLst>
          </p:cNvPr>
          <p:cNvSpPr txBox="1"/>
          <p:nvPr/>
        </p:nvSpPr>
        <p:spPr>
          <a:xfrm>
            <a:off x="354841" y="5319540"/>
            <a:ext cx="5664959" cy="954107"/>
          </a:xfrm>
          <a:prstGeom prst="rect">
            <a:avLst/>
          </a:prstGeom>
          <a:noFill/>
        </p:spPr>
        <p:txBody>
          <a:bodyPr wrap="square" rtlCol="0">
            <a:spAutoFit/>
          </a:bodyPr>
          <a:lstStyle/>
          <a:p>
            <a:pPr algn="ctr">
              <a:defRPr/>
            </a:pPr>
            <a:r>
              <a:rPr lang="en-US" sz="2800" b="1" dirty="0">
                <a:solidFill>
                  <a:schemeClr val="tx1">
                    <a:lumMod val="75000"/>
                    <a:lumOff val="25000"/>
                  </a:schemeClr>
                </a:solidFill>
                <a:hlinkClick r:id="rId4">
                  <a:extLst>
                    <a:ext uri="{A12FA001-AC4F-418D-AE19-62706E023703}">
                      <ahyp:hlinkClr xmlns:ahyp="http://schemas.microsoft.com/office/drawing/2018/hyperlinkcolor" val="tx"/>
                    </a:ext>
                  </a:extLst>
                </a:hlinkClick>
              </a:rPr>
              <a:t>Welcome to the Mentor Kansas Website</a:t>
            </a:r>
            <a:endParaRPr lang="en-US" sz="2800" b="1" dirty="0">
              <a:ln w="0"/>
              <a:solidFill>
                <a:schemeClr val="tx1">
                  <a:lumMod val="75000"/>
                  <a:lumOff val="25000"/>
                </a:schemeClr>
              </a:solidFill>
              <a:effectLst>
                <a:outerShdw blurRad="38100" dist="19050" dir="2700000" algn="tl" rotWithShape="0">
                  <a:schemeClr val="dk1">
                    <a:alpha val="40000"/>
                  </a:schemeClr>
                </a:outerShdw>
              </a:effectLst>
            </a:endParaRPr>
          </a:p>
        </p:txBody>
      </p:sp>
      <p:pic>
        <p:nvPicPr>
          <p:cNvPr id="8" name="Content Placeholder 3" descr="With a mentor, at-risk youth are: &#10;52% less likely than their peers to skip a day of school.&#10;55% more likely to be enrolled in college.&#10;46% less likely than their peers to start using drugs.&#10;81% more likely to report participating regularly in sports or extracurricular activities.&#10;78% more likely to volunteer regularly in their communities.&#10;130% more than twice as likely to say that they held a leadership position in a club or sports team.&#10;90% respondents who had a mentor said they are now interested in becoming mentors themselves.">
            <a:extLst>
              <a:ext uri="{FF2B5EF4-FFF2-40B4-BE49-F238E27FC236}">
                <a16:creationId xmlns:a16="http://schemas.microsoft.com/office/drawing/2014/main" id="{2C4D8CD5-FA6D-4DD1-AF37-82BC8383E680}"/>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l="57062" b="5"/>
          <a:stretch>
            <a:fillRect/>
          </a:stretch>
        </p:blipFill>
        <p:spPr>
          <a:xfrm>
            <a:off x="6701051" y="1337481"/>
            <a:ext cx="4244453" cy="4839482"/>
          </a:xfrm>
        </p:spPr>
      </p:pic>
    </p:spTree>
    <p:extLst>
      <p:ext uri="{BB962C8B-B14F-4D97-AF65-F5344CB8AC3E}">
        <p14:creationId xmlns:p14="http://schemas.microsoft.com/office/powerpoint/2010/main" val="5242640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60FAB-3F84-4104-BECF-D452E8BB3B27}"/>
              </a:ext>
            </a:extLst>
          </p:cNvPr>
          <p:cNvSpPr>
            <a:spLocks noGrp="1"/>
          </p:cNvSpPr>
          <p:nvPr>
            <p:ph idx="1"/>
          </p:nvPr>
        </p:nvSpPr>
        <p:spPr>
          <a:xfrm>
            <a:off x="838200" y="1644073"/>
            <a:ext cx="10515600" cy="3552616"/>
          </a:xfrm>
        </p:spPr>
        <p:txBody>
          <a:bodyPr/>
          <a:lstStyle/>
          <a:p>
            <a:r>
              <a:rPr lang="en-US" altLang="en-US" dirty="0"/>
              <a:t>Focus only on students with the most absences</a:t>
            </a:r>
          </a:p>
          <a:p>
            <a:r>
              <a:rPr lang="en-US" altLang="en-US" dirty="0"/>
              <a:t>Case management as the sole strategy</a:t>
            </a:r>
          </a:p>
          <a:p>
            <a:r>
              <a:rPr lang="en-US" altLang="en-US" dirty="0"/>
              <a:t>Too small a team</a:t>
            </a:r>
          </a:p>
          <a:p>
            <a:r>
              <a:rPr lang="en-US" altLang="en-US" dirty="0"/>
              <a:t>Fail to rally the whole school to support prevention and early intervention</a:t>
            </a:r>
          </a:p>
        </p:txBody>
      </p:sp>
      <p:sp>
        <p:nvSpPr>
          <p:cNvPr id="3" name="Title 2">
            <a:extLst>
              <a:ext uri="{FF2B5EF4-FFF2-40B4-BE49-F238E27FC236}">
                <a16:creationId xmlns:a16="http://schemas.microsoft.com/office/drawing/2014/main" id="{06FE8002-59A8-47B2-86E3-F014F2B6ED2F}"/>
              </a:ext>
            </a:extLst>
          </p:cNvPr>
          <p:cNvSpPr>
            <a:spLocks noGrp="1"/>
          </p:cNvSpPr>
          <p:nvPr>
            <p:ph type="title"/>
          </p:nvPr>
        </p:nvSpPr>
        <p:spPr/>
        <p:txBody>
          <a:bodyPr/>
          <a:lstStyle/>
          <a:p>
            <a:r>
              <a:rPr lang="en-US" dirty="0"/>
              <a:t>Avoiding Tier 2 Pitfalls</a:t>
            </a:r>
          </a:p>
        </p:txBody>
      </p:sp>
    </p:spTree>
    <p:extLst>
      <p:ext uri="{BB962C8B-B14F-4D97-AF65-F5344CB8AC3E}">
        <p14:creationId xmlns:p14="http://schemas.microsoft.com/office/powerpoint/2010/main" val="9390532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EAE7D6-2D48-48FC-B5F0-35C1AEC3FA53}"/>
              </a:ext>
            </a:extLst>
          </p:cNvPr>
          <p:cNvSpPr>
            <a:spLocks noGrp="1"/>
          </p:cNvSpPr>
          <p:nvPr>
            <p:ph idx="1"/>
          </p:nvPr>
        </p:nvSpPr>
        <p:spPr/>
        <p:txBody>
          <a:bodyPr/>
          <a:lstStyle/>
          <a:p>
            <a:pPr marL="342900" indent="-342900">
              <a:defRPr/>
            </a:pPr>
            <a:r>
              <a:rPr lang="en-US" dirty="0"/>
              <a:t>Average Daily Attendance (ADA) – how many students are attending school</a:t>
            </a:r>
          </a:p>
          <a:p>
            <a:pPr marL="342900" indent="-342900">
              <a:defRPr/>
            </a:pPr>
            <a:r>
              <a:rPr lang="en-US" dirty="0"/>
              <a:t>Chronic Absenteeism (students missing 10% or more of school excused or unexcused) – which students are missing school</a:t>
            </a:r>
          </a:p>
          <a:p>
            <a:pPr marL="800100" lvl="1" indent="-342900">
              <a:defRPr/>
            </a:pPr>
            <a:r>
              <a:rPr lang="en-US" dirty="0"/>
              <a:t>10% of possible days… not 10% of 180</a:t>
            </a:r>
          </a:p>
          <a:p>
            <a:pPr marL="800100" lvl="1" indent="-342900">
              <a:defRPr/>
            </a:pPr>
            <a:r>
              <a:rPr lang="en-US" dirty="0"/>
              <a:t>AMOSS – Authenticated Applications</a:t>
            </a:r>
          </a:p>
          <a:p>
            <a:pPr marL="342900" indent="-342900">
              <a:defRPr/>
            </a:pPr>
            <a:r>
              <a:rPr lang="en-US" dirty="0"/>
              <a:t>Truancy</a:t>
            </a:r>
          </a:p>
          <a:p>
            <a:pPr marL="800100" lvl="1" indent="-342900">
              <a:defRPr/>
            </a:pPr>
            <a:r>
              <a:rPr lang="en-US" dirty="0"/>
              <a:t>Truancy is defined by statute and is not the same thing as chronic absenteeism.</a:t>
            </a:r>
          </a:p>
          <a:p>
            <a:pPr marL="342900" indent="-342900">
              <a:defRPr/>
            </a:pPr>
            <a:endParaRPr lang="en-US" dirty="0"/>
          </a:p>
          <a:p>
            <a:endParaRPr lang="en-US" dirty="0"/>
          </a:p>
        </p:txBody>
      </p:sp>
      <p:sp>
        <p:nvSpPr>
          <p:cNvPr id="3" name="Title 2">
            <a:extLst>
              <a:ext uri="{FF2B5EF4-FFF2-40B4-BE49-F238E27FC236}">
                <a16:creationId xmlns:a16="http://schemas.microsoft.com/office/drawing/2014/main" id="{A126FDF8-0F4B-4479-B8E5-E0D42E4FCA4E}"/>
              </a:ext>
            </a:extLst>
          </p:cNvPr>
          <p:cNvSpPr>
            <a:spLocks noGrp="1"/>
          </p:cNvSpPr>
          <p:nvPr>
            <p:ph type="title"/>
          </p:nvPr>
        </p:nvSpPr>
        <p:spPr/>
        <p:txBody>
          <a:bodyPr/>
          <a:lstStyle/>
          <a:p>
            <a:r>
              <a:rPr lang="en-US" altLang="en-US" dirty="0"/>
              <a:t>Looking at Attendance</a:t>
            </a:r>
            <a:endParaRPr lang="en-US" dirty="0"/>
          </a:p>
        </p:txBody>
      </p:sp>
    </p:spTree>
    <p:extLst>
      <p:ext uri="{BB962C8B-B14F-4D97-AF65-F5344CB8AC3E}">
        <p14:creationId xmlns:p14="http://schemas.microsoft.com/office/powerpoint/2010/main" val="3898448554"/>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6DB68A-E5CD-4CE4-995D-115A49290A77}"/>
              </a:ext>
            </a:extLst>
          </p:cNvPr>
          <p:cNvSpPr>
            <a:spLocks noGrp="1"/>
          </p:cNvSpPr>
          <p:nvPr>
            <p:ph type="title"/>
          </p:nvPr>
        </p:nvSpPr>
        <p:spPr/>
        <p:txBody>
          <a:bodyPr/>
          <a:lstStyle/>
          <a:p>
            <a:r>
              <a:rPr lang="en-US" dirty="0"/>
              <a:t>Tier 3 Interventions</a:t>
            </a:r>
          </a:p>
        </p:txBody>
      </p:sp>
      <p:pic>
        <p:nvPicPr>
          <p:cNvPr id="4" name="Content Placeholder 2" descr="Tier 3&#10;-coordinated school and interagency&#10;-legal intervention (last resort)&#10;Students missing 20% or more of school (sever chronic absence)&#10;">
            <a:extLst>
              <a:ext uri="{FF2B5EF4-FFF2-40B4-BE49-F238E27FC236}">
                <a16:creationId xmlns:a16="http://schemas.microsoft.com/office/drawing/2014/main" id="{25F86DA5-856F-4C3B-BBF5-DEC4B801D78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5626" y="1213164"/>
            <a:ext cx="9360747" cy="49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66097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89A96E-860C-46CC-8CEA-DDDA812D1310}"/>
              </a:ext>
            </a:extLst>
          </p:cNvPr>
          <p:cNvSpPr>
            <a:spLocks noGrp="1"/>
          </p:cNvSpPr>
          <p:nvPr>
            <p:ph idx="1"/>
          </p:nvPr>
        </p:nvSpPr>
        <p:spPr/>
        <p:txBody>
          <a:bodyPr/>
          <a:lstStyle/>
          <a:p>
            <a:pPr>
              <a:lnSpc>
                <a:spcPct val="150000"/>
              </a:lnSpc>
            </a:pPr>
            <a:r>
              <a:rPr lang="en-US" altLang="en-US" dirty="0"/>
              <a:t>Students who miss more than 20% of school days</a:t>
            </a:r>
          </a:p>
          <a:p>
            <a:pPr>
              <a:lnSpc>
                <a:spcPct val="150000"/>
              </a:lnSpc>
            </a:pPr>
            <a:r>
              <a:rPr lang="en-US" altLang="en-US" dirty="0"/>
              <a:t>Those students that aren’t responding to Tier 2 Interventions</a:t>
            </a:r>
          </a:p>
          <a:p>
            <a:pPr>
              <a:lnSpc>
                <a:spcPct val="150000"/>
              </a:lnSpc>
            </a:pPr>
            <a:r>
              <a:rPr lang="en-US" altLang="en-US" dirty="0"/>
              <a:t>Individual and intensive</a:t>
            </a:r>
          </a:p>
          <a:p>
            <a:pPr>
              <a:lnSpc>
                <a:spcPct val="150000"/>
              </a:lnSpc>
            </a:pPr>
            <a:r>
              <a:rPr lang="en-US" altLang="en-US" dirty="0"/>
              <a:t>Often requiring assistance from outside agencies or professionals</a:t>
            </a:r>
          </a:p>
        </p:txBody>
      </p:sp>
      <p:sp>
        <p:nvSpPr>
          <p:cNvPr id="3" name="Title 2">
            <a:extLst>
              <a:ext uri="{FF2B5EF4-FFF2-40B4-BE49-F238E27FC236}">
                <a16:creationId xmlns:a16="http://schemas.microsoft.com/office/drawing/2014/main" id="{85EDB95F-FE42-4E03-9714-9EF2A02DEA48}"/>
              </a:ext>
            </a:extLst>
          </p:cNvPr>
          <p:cNvSpPr>
            <a:spLocks noGrp="1"/>
          </p:cNvSpPr>
          <p:nvPr>
            <p:ph type="title"/>
          </p:nvPr>
        </p:nvSpPr>
        <p:spPr/>
        <p:txBody>
          <a:bodyPr/>
          <a:lstStyle/>
          <a:p>
            <a:r>
              <a:rPr lang="en-US" dirty="0"/>
              <a:t>Who are Tier 3 Students? </a:t>
            </a:r>
          </a:p>
        </p:txBody>
      </p:sp>
    </p:spTree>
    <p:extLst>
      <p:ext uri="{BB962C8B-B14F-4D97-AF65-F5344CB8AC3E}">
        <p14:creationId xmlns:p14="http://schemas.microsoft.com/office/powerpoint/2010/main" val="1666557735"/>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07A1D5-D43C-4E54-AF78-79C1571BB432}"/>
              </a:ext>
            </a:extLst>
          </p:cNvPr>
          <p:cNvSpPr>
            <a:spLocks noGrp="1"/>
          </p:cNvSpPr>
          <p:nvPr>
            <p:ph idx="1"/>
          </p:nvPr>
        </p:nvSpPr>
        <p:spPr/>
        <p:txBody>
          <a:bodyPr/>
          <a:lstStyle/>
          <a:p>
            <a:pPr>
              <a:lnSpc>
                <a:spcPct val="150000"/>
              </a:lnSpc>
            </a:pPr>
            <a:r>
              <a:rPr lang="en-US" altLang="en-US" dirty="0"/>
              <a:t>1:1 mentoring</a:t>
            </a:r>
          </a:p>
          <a:p>
            <a:pPr>
              <a:lnSpc>
                <a:spcPct val="150000"/>
              </a:lnSpc>
            </a:pPr>
            <a:r>
              <a:rPr lang="en-US" altLang="en-US" dirty="0"/>
              <a:t>Regular home visits</a:t>
            </a:r>
          </a:p>
          <a:p>
            <a:pPr>
              <a:lnSpc>
                <a:spcPct val="150000"/>
              </a:lnSpc>
            </a:pPr>
            <a:r>
              <a:rPr lang="en-US" altLang="en-US" dirty="0"/>
              <a:t>Outside agencies</a:t>
            </a:r>
          </a:p>
          <a:p>
            <a:pPr lvl="1">
              <a:lnSpc>
                <a:spcPct val="150000"/>
              </a:lnSpc>
            </a:pPr>
            <a:r>
              <a:rPr lang="en-US" altLang="en-US" dirty="0"/>
              <a:t>Coordination, facilities, sharing information, etc. </a:t>
            </a:r>
          </a:p>
          <a:p>
            <a:pPr>
              <a:lnSpc>
                <a:spcPct val="150000"/>
              </a:lnSpc>
            </a:pPr>
            <a:r>
              <a:rPr lang="en-US" altLang="en-US" dirty="0"/>
              <a:t>Legal avenues</a:t>
            </a:r>
          </a:p>
          <a:p>
            <a:pPr>
              <a:lnSpc>
                <a:spcPct val="150000"/>
              </a:lnSpc>
            </a:pPr>
            <a:r>
              <a:rPr lang="en-US" altLang="en-US" dirty="0"/>
              <a:t>Wrap around services</a:t>
            </a:r>
          </a:p>
        </p:txBody>
      </p:sp>
      <p:sp>
        <p:nvSpPr>
          <p:cNvPr id="3" name="Title 2">
            <a:extLst>
              <a:ext uri="{FF2B5EF4-FFF2-40B4-BE49-F238E27FC236}">
                <a16:creationId xmlns:a16="http://schemas.microsoft.com/office/drawing/2014/main" id="{1CDB7B03-0B6E-47B1-9BDC-5489826CFA91}"/>
              </a:ext>
            </a:extLst>
          </p:cNvPr>
          <p:cNvSpPr>
            <a:spLocks noGrp="1"/>
          </p:cNvSpPr>
          <p:nvPr>
            <p:ph type="title"/>
          </p:nvPr>
        </p:nvSpPr>
        <p:spPr/>
        <p:txBody>
          <a:bodyPr/>
          <a:lstStyle/>
          <a:p>
            <a:r>
              <a:rPr lang="en-US" dirty="0"/>
              <a:t>Tier 3 Interventions</a:t>
            </a:r>
          </a:p>
        </p:txBody>
      </p:sp>
    </p:spTree>
    <p:extLst>
      <p:ext uri="{BB962C8B-B14F-4D97-AF65-F5344CB8AC3E}">
        <p14:creationId xmlns:p14="http://schemas.microsoft.com/office/powerpoint/2010/main" val="958598728"/>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AD434E-F95D-4236-9515-9BCAE29860A7}"/>
              </a:ext>
            </a:extLst>
          </p:cNvPr>
          <p:cNvSpPr>
            <a:spLocks noGrp="1"/>
          </p:cNvSpPr>
          <p:nvPr>
            <p:ph idx="1"/>
          </p:nvPr>
        </p:nvSpPr>
        <p:spPr/>
        <p:txBody>
          <a:bodyPr/>
          <a:lstStyle/>
          <a:p>
            <a:pPr marL="342900" indent="-342900">
              <a:defRPr/>
            </a:pPr>
            <a:r>
              <a:rPr lang="en-US" dirty="0">
                <a:solidFill>
                  <a:schemeClr val="tx1">
                    <a:lumMod val="75000"/>
                    <a:lumOff val="25000"/>
                  </a:schemeClr>
                </a:solidFill>
                <a:hlinkClick r:id="rId2">
                  <a:extLst>
                    <a:ext uri="{A12FA001-AC4F-418D-AE19-62706E023703}">
                      <ahyp:hlinkClr xmlns:ahyp="http://schemas.microsoft.com/office/drawing/2018/hyperlinkcolor" val="tx"/>
                    </a:ext>
                  </a:extLst>
                </a:hlinkClick>
              </a:rPr>
              <a:t>KSDE Graduation Home Page</a:t>
            </a:r>
            <a:endParaRPr lang="en-US" dirty="0">
              <a:solidFill>
                <a:schemeClr val="tx1">
                  <a:lumMod val="75000"/>
                  <a:lumOff val="25000"/>
                </a:schemeClr>
              </a:solidFill>
            </a:endParaRPr>
          </a:p>
          <a:p>
            <a:pPr marL="342900" indent="-342900">
              <a:defRPr/>
            </a:pPr>
            <a:r>
              <a:rPr lang="en-US" dirty="0">
                <a:solidFill>
                  <a:schemeClr val="tx1">
                    <a:lumMod val="75000"/>
                    <a:lumOff val="25000"/>
                  </a:schemeClr>
                </a:solidFill>
                <a:hlinkClick r:id="rId3">
                  <a:extLst>
                    <a:ext uri="{A12FA001-AC4F-418D-AE19-62706E023703}">
                      <ahyp:hlinkClr xmlns:ahyp="http://schemas.microsoft.com/office/drawing/2018/hyperlinkcolor" val="tx"/>
                    </a:ext>
                  </a:extLst>
                </a:hlinkClick>
              </a:rPr>
              <a:t>Mentor Kansas</a:t>
            </a:r>
            <a:endParaRPr lang="en-US" dirty="0">
              <a:solidFill>
                <a:schemeClr val="tx1">
                  <a:lumMod val="75000"/>
                  <a:lumOff val="25000"/>
                </a:schemeClr>
              </a:solidFill>
            </a:endParaRPr>
          </a:p>
          <a:p>
            <a:pPr marL="342900" indent="-342900">
              <a:defRPr/>
            </a:pPr>
            <a:r>
              <a:rPr lang="en-US" dirty="0">
                <a:solidFill>
                  <a:schemeClr val="tx1">
                    <a:lumMod val="75000"/>
                    <a:lumOff val="25000"/>
                  </a:schemeClr>
                </a:solidFill>
                <a:hlinkClick r:id="rId4">
                  <a:extLst>
                    <a:ext uri="{A12FA001-AC4F-418D-AE19-62706E023703}">
                      <ahyp:hlinkClr xmlns:ahyp="http://schemas.microsoft.com/office/drawing/2018/hyperlinkcolor" val="tx"/>
                    </a:ext>
                  </a:extLst>
                </a:hlinkClick>
              </a:rPr>
              <a:t>Attendance Works</a:t>
            </a:r>
            <a:endParaRPr lang="en-US" dirty="0">
              <a:solidFill>
                <a:schemeClr val="tx1">
                  <a:lumMod val="75000"/>
                  <a:lumOff val="25000"/>
                </a:schemeClr>
              </a:solidFill>
            </a:endParaRPr>
          </a:p>
          <a:p>
            <a:pPr marL="342900" indent="-342900">
              <a:defRPr/>
            </a:pPr>
            <a:r>
              <a:rPr lang="en-US" dirty="0">
                <a:solidFill>
                  <a:schemeClr val="tx1">
                    <a:lumMod val="75000"/>
                    <a:lumOff val="25000"/>
                  </a:schemeClr>
                </a:solidFill>
                <a:hlinkClick r:id="rId5">
                  <a:extLst>
                    <a:ext uri="{A12FA001-AC4F-418D-AE19-62706E023703}">
                      <ahyp:hlinkClr xmlns:ahyp="http://schemas.microsoft.com/office/drawing/2018/hyperlinkcolor" val="tx"/>
                    </a:ext>
                  </a:extLst>
                </a:hlinkClick>
              </a:rPr>
              <a:t>America’s Promise Alliance</a:t>
            </a:r>
            <a:endParaRPr lang="en-US" dirty="0">
              <a:solidFill>
                <a:schemeClr val="tx1">
                  <a:lumMod val="75000"/>
                  <a:lumOff val="25000"/>
                </a:schemeClr>
              </a:solidFill>
            </a:endParaRPr>
          </a:p>
          <a:p>
            <a:pPr marL="342900" indent="-342900">
              <a:defRPr/>
            </a:pPr>
            <a:r>
              <a:rPr lang="en-US" dirty="0">
                <a:solidFill>
                  <a:schemeClr val="tx1">
                    <a:lumMod val="75000"/>
                    <a:lumOff val="25000"/>
                  </a:schemeClr>
                </a:solidFill>
                <a:hlinkClick r:id="rId6">
                  <a:extLst>
                    <a:ext uri="{A12FA001-AC4F-418D-AE19-62706E023703}">
                      <ahyp:hlinkClr xmlns:ahyp="http://schemas.microsoft.com/office/drawing/2018/hyperlinkcolor" val="tx"/>
                    </a:ext>
                  </a:extLst>
                </a:hlinkClick>
              </a:rPr>
              <a:t>Every1Graduates Center</a:t>
            </a:r>
            <a:endParaRPr lang="en-US" dirty="0">
              <a:solidFill>
                <a:schemeClr val="tx1">
                  <a:lumMod val="75000"/>
                  <a:lumOff val="25000"/>
                </a:schemeClr>
              </a:solidFill>
            </a:endParaRPr>
          </a:p>
          <a:p>
            <a:pPr marL="342900" indent="-342900">
              <a:defRPr/>
            </a:pPr>
            <a:r>
              <a:rPr lang="en-US" dirty="0">
                <a:solidFill>
                  <a:schemeClr val="tx1">
                    <a:lumMod val="75000"/>
                    <a:lumOff val="25000"/>
                  </a:schemeClr>
                </a:solidFill>
                <a:hlinkClick r:id="rId7">
                  <a:extLst>
                    <a:ext uri="{A12FA001-AC4F-418D-AE19-62706E023703}">
                      <ahyp:hlinkClr xmlns:ahyp="http://schemas.microsoft.com/office/drawing/2018/hyperlinkcolor" val="tx"/>
                    </a:ext>
                  </a:extLst>
                </a:hlinkClick>
              </a:rPr>
              <a:t>National Dropout Prevention Center</a:t>
            </a:r>
            <a:endParaRPr lang="en-US" dirty="0">
              <a:solidFill>
                <a:schemeClr val="tx1">
                  <a:lumMod val="75000"/>
                  <a:lumOff val="25000"/>
                </a:schemeClr>
              </a:solidFill>
            </a:endParaRPr>
          </a:p>
          <a:p>
            <a:pPr marL="342900" indent="-342900">
              <a:defRPr/>
            </a:pPr>
            <a:r>
              <a:rPr lang="en-US" dirty="0">
                <a:solidFill>
                  <a:schemeClr val="tx1">
                    <a:lumMod val="75000"/>
                    <a:lumOff val="25000"/>
                  </a:schemeClr>
                </a:solidFill>
                <a:hlinkClick r:id="rId8">
                  <a:extLst>
                    <a:ext uri="{A12FA001-AC4F-418D-AE19-62706E023703}">
                      <ahyp:hlinkClr xmlns:ahyp="http://schemas.microsoft.com/office/drawing/2018/hyperlinkcolor" val="tx"/>
                    </a:ext>
                  </a:extLst>
                </a:hlinkClick>
              </a:rPr>
              <a:t>Alliance for Excellent Ed</a:t>
            </a:r>
            <a:endParaRPr lang="en-US" dirty="0">
              <a:solidFill>
                <a:schemeClr val="tx1">
                  <a:lumMod val="75000"/>
                  <a:lumOff val="25000"/>
                </a:schemeClr>
              </a:solidFill>
            </a:endParaRPr>
          </a:p>
        </p:txBody>
      </p:sp>
      <p:sp>
        <p:nvSpPr>
          <p:cNvPr id="3" name="Title 2">
            <a:extLst>
              <a:ext uri="{FF2B5EF4-FFF2-40B4-BE49-F238E27FC236}">
                <a16:creationId xmlns:a16="http://schemas.microsoft.com/office/drawing/2014/main" id="{F0FC5EC9-5A5D-4723-856A-3FDDE9EB4036}"/>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535370107"/>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592495" cy="2354046"/>
          </a:xfrm>
          <a:ln>
            <a:noFill/>
          </a:ln>
        </p:spPr>
        <p:txBody>
          <a:bodyPr/>
          <a:lstStyle/>
          <a:p>
            <a:pPr lvl="1">
              <a:spcBef>
                <a:spcPts val="0"/>
              </a:spcBef>
            </a:pPr>
            <a:r>
              <a:rPr lang="en-US" sz="1600" dirty="0"/>
              <a:t>For more information, contact: </a:t>
            </a:r>
          </a:p>
          <a:p>
            <a:pPr lvl="1">
              <a:spcBef>
                <a:spcPts val="0"/>
              </a:spcBef>
            </a:pPr>
            <a:endParaRPr lang="en-US" sz="1600" dirty="0"/>
          </a:p>
          <a:p>
            <a:pPr lvl="1">
              <a:spcBef>
                <a:spcPts val="0"/>
              </a:spcBef>
            </a:pPr>
            <a:endParaRPr lang="en-US" sz="1600" dirty="0"/>
          </a:p>
          <a:p>
            <a:pPr lvl="1"/>
            <a:r>
              <a:rPr lang="en-US" sz="1600" dirty="0"/>
              <a:t>Dr. Robyn Kelso</a:t>
            </a:r>
            <a:br>
              <a:rPr lang="en-US" sz="1600" dirty="0"/>
            </a:br>
            <a:r>
              <a:rPr lang="en-US" sz="1600" dirty="0"/>
              <a:t>Education Program Consultant</a:t>
            </a:r>
            <a:br>
              <a:rPr lang="en-US" sz="1600" dirty="0"/>
            </a:br>
            <a:r>
              <a:rPr lang="en-US" sz="1600" dirty="0"/>
              <a:t>Career Standards and Assessment Services</a:t>
            </a:r>
            <a:br>
              <a:rPr lang="en-US" sz="1600" dirty="0"/>
            </a:br>
            <a:r>
              <a:rPr lang="en-US" sz="1600" dirty="0"/>
              <a:t>(785) 296-3444</a:t>
            </a:r>
            <a:br>
              <a:rPr lang="en-US" sz="1600" dirty="0"/>
            </a:br>
            <a:r>
              <a:rPr lang="en-US" sz="1600" dirty="0">
                <a:hlinkClick r:id="rId2"/>
              </a:rPr>
              <a:t>rkelso@ksde.org</a:t>
            </a:r>
            <a:r>
              <a:rPr lang="en-US" sz="1600"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6369710" y="3168073"/>
            <a:ext cx="4592495" cy="2354046"/>
          </a:xfrm>
          <a:ln>
            <a:noFill/>
          </a:ln>
        </p:spPr>
        <p:txBody>
          <a:bodyPr/>
          <a:lstStyle/>
          <a:p>
            <a:endParaRPr lang="en-US" sz="1600" dirty="0"/>
          </a:p>
          <a:p>
            <a:endParaRPr lang="en-US" sz="1600" dirty="0"/>
          </a:p>
          <a:p>
            <a:endParaRPr lang="en-US" sz="1600" dirty="0"/>
          </a:p>
          <a:p>
            <a:r>
              <a:rPr lang="en-US" sz="1600" dirty="0"/>
              <a:t>Kansas State Department of Education</a:t>
            </a:r>
            <a:br>
              <a:rPr lang="en-US" sz="1600" dirty="0"/>
            </a:br>
            <a:r>
              <a:rPr lang="en-US" sz="1600" dirty="0"/>
              <a:t>900 S.W. Jackson Street, Suite 102</a:t>
            </a:r>
            <a:br>
              <a:rPr lang="en-US" sz="1600" dirty="0"/>
            </a:br>
            <a:r>
              <a:rPr lang="en-US" sz="1600" dirty="0"/>
              <a:t>Topeka, Kansas 66612-1212</a:t>
            </a:r>
            <a:br>
              <a:rPr lang="en-US" sz="1600" dirty="0"/>
            </a:br>
            <a:br>
              <a:rPr lang="en-US" sz="1600" dirty="0"/>
            </a:br>
            <a:r>
              <a:rPr lang="en-US" sz="1600" dirty="0">
                <a:hlinkClick r:id="rId3"/>
              </a:rPr>
              <a:t>www.ksde.org</a:t>
            </a:r>
            <a:r>
              <a:rPr lang="en-US" sz="1600" dirty="0"/>
              <a:t> </a:t>
            </a:r>
          </a:p>
          <a:p>
            <a:endParaRPr lang="en-US" dirty="0"/>
          </a:p>
        </p:txBody>
      </p:sp>
    </p:spTree>
    <p:extLst>
      <p:ext uri="{BB962C8B-B14F-4D97-AF65-F5344CB8AC3E}">
        <p14:creationId xmlns:p14="http://schemas.microsoft.com/office/powerpoint/2010/main" val="133472178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C1B96C-1DC1-476C-9BDE-AF5F2D02E363}"/>
              </a:ext>
            </a:extLst>
          </p:cNvPr>
          <p:cNvSpPr>
            <a:spLocks noGrp="1"/>
          </p:cNvSpPr>
          <p:nvPr>
            <p:ph type="title"/>
          </p:nvPr>
        </p:nvSpPr>
        <p:spPr/>
        <p:txBody>
          <a:bodyPr/>
          <a:lstStyle/>
          <a:p>
            <a:r>
              <a:rPr lang="en-US" altLang="en-US" dirty="0"/>
              <a:t>ADA vs Chronic Absenteeism</a:t>
            </a:r>
            <a:br>
              <a:rPr lang="en-US" altLang="en-US" dirty="0"/>
            </a:br>
            <a:r>
              <a:rPr lang="en-US" altLang="en-US" dirty="0"/>
              <a:t>2017 – 2022</a:t>
            </a:r>
            <a:endParaRPr lang="en-US" dirty="0"/>
          </a:p>
        </p:txBody>
      </p:sp>
      <p:graphicFrame>
        <p:nvGraphicFramePr>
          <p:cNvPr id="2" name="Content Placeholder 5" descr="Chart showing ADA vs Chronic Absenteeism from 2017-2021">
            <a:extLst>
              <a:ext uri="{FF2B5EF4-FFF2-40B4-BE49-F238E27FC236}">
                <a16:creationId xmlns:a16="http://schemas.microsoft.com/office/drawing/2014/main" id="{C3C8586B-6604-4FFF-B5C8-090AEC9546B2}"/>
              </a:ext>
            </a:extLst>
          </p:cNvPr>
          <p:cNvGraphicFramePr>
            <a:graphicFrameLocks noGrp="1"/>
          </p:cNvGraphicFramePr>
          <p:nvPr>
            <p:ph type="pic" sz="quarter" idx="13"/>
            <p:extLst>
              <p:ext uri="{D42A27DB-BD31-4B8C-83A1-F6EECF244321}">
                <p14:modId xmlns:p14="http://schemas.microsoft.com/office/powerpoint/2010/main" val="2372125140"/>
              </p:ext>
            </p:extLst>
          </p:nvPr>
        </p:nvGraphicFramePr>
        <p:xfrm>
          <a:off x="0" y="0"/>
          <a:ext cx="12192000" cy="47584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5CF964B6-33FC-89C0-322E-5DCC059D749A}"/>
              </a:ext>
            </a:extLst>
          </p:cNvPr>
          <p:cNvGraphicFramePr>
            <a:graphicFrameLocks/>
          </p:cNvGraphicFramePr>
          <p:nvPr>
            <p:extLst>
              <p:ext uri="{D42A27DB-BD31-4B8C-83A1-F6EECF244321}">
                <p14:modId xmlns:p14="http://schemas.microsoft.com/office/powerpoint/2010/main" val="3163973620"/>
              </p:ext>
            </p:extLst>
          </p:nvPr>
        </p:nvGraphicFramePr>
        <p:xfrm>
          <a:off x="736271" y="219966"/>
          <a:ext cx="10355282" cy="41228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5441258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A30EEC0-D64F-521E-C5A8-5C30FC4DFBD6}"/>
              </a:ext>
            </a:extLst>
          </p:cNvPr>
          <p:cNvGraphicFramePr>
            <a:graphicFrameLocks/>
          </p:cNvGraphicFramePr>
          <p:nvPr>
            <p:extLst>
              <p:ext uri="{D42A27DB-BD31-4B8C-83A1-F6EECF244321}">
                <p14:modId xmlns:p14="http://schemas.microsoft.com/office/powerpoint/2010/main" val="1730183701"/>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472909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520CF0-72C5-4309-8CF3-95999552AF0F}"/>
              </a:ext>
            </a:extLst>
          </p:cNvPr>
          <p:cNvSpPr>
            <a:spLocks noGrp="1"/>
          </p:cNvSpPr>
          <p:nvPr>
            <p:ph sz="half" idx="2"/>
          </p:nvPr>
        </p:nvSpPr>
        <p:spPr/>
        <p:txBody>
          <a:bodyPr>
            <a:normAutofit fontScale="77500" lnSpcReduction="20000"/>
          </a:bodyPr>
          <a:lstStyle/>
          <a:p>
            <a:pPr marL="342900" indent="-342900">
              <a:spcAft>
                <a:spcPts val="600"/>
              </a:spcAft>
              <a:defRPr/>
            </a:pPr>
            <a:r>
              <a:rPr lang="en-US" sz="3200" b="1" dirty="0"/>
              <a:t>The student </a:t>
            </a:r>
            <a:r>
              <a:rPr lang="en-US" sz="3200" dirty="0"/>
              <a:t>= </a:t>
            </a:r>
            <a:r>
              <a:rPr lang="en-US" dirty="0"/>
              <a:t>Missed instruction, relationships, social interactions</a:t>
            </a:r>
          </a:p>
          <a:p>
            <a:pPr marL="342900" indent="-342900">
              <a:spcAft>
                <a:spcPts val="600"/>
              </a:spcAft>
              <a:defRPr/>
            </a:pPr>
            <a:r>
              <a:rPr lang="en-US" sz="3200" b="1" dirty="0"/>
              <a:t>Other students </a:t>
            </a:r>
            <a:r>
              <a:rPr lang="en-US" sz="3200" dirty="0"/>
              <a:t>= </a:t>
            </a:r>
            <a:r>
              <a:rPr lang="en-US" dirty="0"/>
              <a:t>Re-teaching slows down the entire group</a:t>
            </a:r>
          </a:p>
          <a:p>
            <a:pPr marL="342900" indent="-342900">
              <a:spcAft>
                <a:spcPts val="600"/>
              </a:spcAft>
              <a:defRPr/>
            </a:pPr>
            <a:r>
              <a:rPr lang="en-US" sz="3200" b="1" dirty="0"/>
              <a:t>Student groups </a:t>
            </a:r>
            <a:r>
              <a:rPr lang="en-US" sz="3200" dirty="0"/>
              <a:t>= </a:t>
            </a:r>
            <a:r>
              <a:rPr lang="en-US" dirty="0"/>
              <a:t>Increased group work &amp; collaboration in the classroom</a:t>
            </a:r>
          </a:p>
          <a:p>
            <a:pPr marL="342900" indent="-342900">
              <a:spcAft>
                <a:spcPts val="600"/>
              </a:spcAft>
              <a:defRPr/>
            </a:pPr>
            <a:r>
              <a:rPr lang="en-US" sz="3200" b="1" dirty="0"/>
              <a:t>Teachers</a:t>
            </a:r>
            <a:r>
              <a:rPr lang="en-US" sz="3200" dirty="0"/>
              <a:t> = </a:t>
            </a:r>
            <a:r>
              <a:rPr lang="en-US" dirty="0"/>
              <a:t>Lost time explaining what was missed &amp; re-teaching</a:t>
            </a:r>
          </a:p>
          <a:p>
            <a:pPr marL="342900" indent="-342900">
              <a:spcAft>
                <a:spcPts val="600"/>
              </a:spcAft>
              <a:defRPr/>
            </a:pPr>
            <a:r>
              <a:rPr lang="en-US" sz="3200" b="1" dirty="0"/>
              <a:t>Schools</a:t>
            </a:r>
            <a:r>
              <a:rPr lang="en-US" sz="3200" dirty="0"/>
              <a:t> = </a:t>
            </a:r>
            <a:r>
              <a:rPr lang="en-US" dirty="0"/>
              <a:t>Decreased instructional time means decreased achievement which means increased number of remedial classes taught</a:t>
            </a:r>
          </a:p>
        </p:txBody>
      </p:sp>
      <p:sp>
        <p:nvSpPr>
          <p:cNvPr id="4" name="Title 3">
            <a:extLst>
              <a:ext uri="{FF2B5EF4-FFF2-40B4-BE49-F238E27FC236}">
                <a16:creationId xmlns:a16="http://schemas.microsoft.com/office/drawing/2014/main" id="{2342FA27-2311-4ACF-B408-194E191C129F}"/>
              </a:ext>
            </a:extLst>
          </p:cNvPr>
          <p:cNvSpPr>
            <a:spLocks noGrp="1"/>
          </p:cNvSpPr>
          <p:nvPr>
            <p:ph type="title"/>
          </p:nvPr>
        </p:nvSpPr>
        <p:spPr/>
        <p:txBody>
          <a:bodyPr/>
          <a:lstStyle/>
          <a:p>
            <a:r>
              <a:rPr lang="en-US" altLang="en-US" dirty="0"/>
              <a:t>Ripple Effect of Absences</a:t>
            </a:r>
            <a:endParaRPr lang="en-US" dirty="0"/>
          </a:p>
        </p:txBody>
      </p:sp>
      <p:pic>
        <p:nvPicPr>
          <p:cNvPr id="5" name="Content Placeholder 3" descr="image of ripple effect">
            <a:extLst>
              <a:ext uri="{FF2B5EF4-FFF2-40B4-BE49-F238E27FC236}">
                <a16:creationId xmlns:a16="http://schemas.microsoft.com/office/drawing/2014/main" id="{21B32BAE-98C7-4991-8AD5-1D0EF1E3343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1947089"/>
            <a:ext cx="5181600" cy="4108410"/>
          </a:xfrm>
        </p:spPr>
      </p:pic>
    </p:spTree>
    <p:extLst>
      <p:ext uri="{BB962C8B-B14F-4D97-AF65-F5344CB8AC3E}">
        <p14:creationId xmlns:p14="http://schemas.microsoft.com/office/powerpoint/2010/main" val="142603842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8F310-FEF8-4638-9832-62342F359472}"/>
              </a:ext>
            </a:extLst>
          </p:cNvPr>
          <p:cNvSpPr>
            <a:spLocks noGrp="1"/>
          </p:cNvSpPr>
          <p:nvPr>
            <p:ph idx="1"/>
          </p:nvPr>
        </p:nvSpPr>
        <p:spPr>
          <a:xfrm>
            <a:off x="838200" y="1644073"/>
            <a:ext cx="10515600" cy="2828339"/>
          </a:xfrm>
        </p:spPr>
        <p:txBody>
          <a:bodyPr/>
          <a:lstStyle/>
          <a:p>
            <a:pPr marL="342900" indent="-342900">
              <a:lnSpc>
                <a:spcPct val="200000"/>
              </a:lnSpc>
              <a:defRPr/>
            </a:pPr>
            <a:r>
              <a:rPr lang="en-US" dirty="0"/>
              <a:t>Things we can directly control</a:t>
            </a:r>
          </a:p>
          <a:p>
            <a:pPr marL="342900" indent="-342900">
              <a:lnSpc>
                <a:spcPct val="200000"/>
              </a:lnSpc>
              <a:defRPr/>
            </a:pPr>
            <a:r>
              <a:rPr lang="en-US" dirty="0"/>
              <a:t>Things we can’t control, but can influence</a:t>
            </a:r>
          </a:p>
        </p:txBody>
      </p:sp>
      <p:sp>
        <p:nvSpPr>
          <p:cNvPr id="3" name="Title 2">
            <a:extLst>
              <a:ext uri="{FF2B5EF4-FFF2-40B4-BE49-F238E27FC236}">
                <a16:creationId xmlns:a16="http://schemas.microsoft.com/office/drawing/2014/main" id="{B9D123BB-2835-4626-951A-261916FF6760}"/>
              </a:ext>
            </a:extLst>
          </p:cNvPr>
          <p:cNvSpPr>
            <a:spLocks noGrp="1"/>
          </p:cNvSpPr>
          <p:nvPr>
            <p:ph type="title"/>
          </p:nvPr>
        </p:nvSpPr>
        <p:spPr/>
        <p:txBody>
          <a:bodyPr/>
          <a:lstStyle/>
          <a:p>
            <a:r>
              <a:rPr lang="en-US" altLang="en-US" dirty="0"/>
              <a:t>Impacting Attendance</a:t>
            </a:r>
            <a:endParaRPr lang="en-US" dirty="0"/>
          </a:p>
        </p:txBody>
      </p:sp>
    </p:spTree>
    <p:extLst>
      <p:ext uri="{BB962C8B-B14F-4D97-AF65-F5344CB8AC3E}">
        <p14:creationId xmlns:p14="http://schemas.microsoft.com/office/powerpoint/2010/main" val="125656777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455E72-C7CE-4F15-BA24-70EC1069D15F}"/>
              </a:ext>
            </a:extLst>
          </p:cNvPr>
          <p:cNvSpPr>
            <a:spLocks noGrp="1"/>
          </p:cNvSpPr>
          <p:nvPr>
            <p:ph idx="1"/>
          </p:nvPr>
        </p:nvSpPr>
        <p:spPr/>
        <p:txBody>
          <a:bodyPr/>
          <a:lstStyle/>
          <a:p>
            <a:pPr marL="342900" indent="-342900">
              <a:spcAft>
                <a:spcPts val="600"/>
              </a:spcAft>
              <a:defRPr/>
            </a:pPr>
            <a:r>
              <a:rPr lang="en-US" dirty="0"/>
              <a:t>What is your district policy for what is an absence? (1 hour, 2 hours, &gt;50%, etc.)</a:t>
            </a:r>
          </a:p>
          <a:p>
            <a:pPr marL="800100" lvl="1" indent="-342900">
              <a:spcAft>
                <a:spcPts val="600"/>
              </a:spcAft>
              <a:defRPr/>
            </a:pPr>
            <a:r>
              <a:rPr lang="en-US" dirty="0"/>
              <a:t>State law = “substantial part of the school day”</a:t>
            </a:r>
          </a:p>
          <a:p>
            <a:pPr marL="800100" lvl="1" indent="-342900">
              <a:spcAft>
                <a:spcPts val="600"/>
              </a:spcAft>
              <a:defRPr/>
            </a:pPr>
            <a:r>
              <a:rPr lang="en-US" dirty="0"/>
              <a:t>Federal Guidance: “substantial’’ = more than 50%</a:t>
            </a:r>
          </a:p>
          <a:p>
            <a:pPr marL="342900" indent="-342900">
              <a:spcAft>
                <a:spcPts val="600"/>
              </a:spcAft>
              <a:defRPr/>
            </a:pPr>
            <a:r>
              <a:rPr lang="en-US" dirty="0"/>
              <a:t>What are your procedures for taking attendance? (Who, when, how, changing attendance)</a:t>
            </a:r>
          </a:p>
          <a:p>
            <a:pPr marL="800100" lvl="1" indent="-342900">
              <a:spcAft>
                <a:spcPts val="600"/>
              </a:spcAft>
              <a:defRPr/>
            </a:pPr>
            <a:r>
              <a:rPr lang="en-US" dirty="0"/>
              <a:t>Should be the same throughout the district</a:t>
            </a:r>
          </a:p>
          <a:p>
            <a:pPr marL="800100" lvl="1" indent="-342900">
              <a:spcAft>
                <a:spcPts val="600"/>
              </a:spcAft>
              <a:defRPr/>
            </a:pPr>
            <a:r>
              <a:rPr lang="en-US" dirty="0"/>
              <a:t>Track attendance to the minute</a:t>
            </a:r>
          </a:p>
        </p:txBody>
      </p:sp>
      <p:sp>
        <p:nvSpPr>
          <p:cNvPr id="3" name="Title 2">
            <a:extLst>
              <a:ext uri="{FF2B5EF4-FFF2-40B4-BE49-F238E27FC236}">
                <a16:creationId xmlns:a16="http://schemas.microsoft.com/office/drawing/2014/main" id="{17C861CA-0912-4F0D-9F77-15F2AD1E36D2}"/>
              </a:ext>
            </a:extLst>
          </p:cNvPr>
          <p:cNvSpPr>
            <a:spLocks noGrp="1"/>
          </p:cNvSpPr>
          <p:nvPr>
            <p:ph type="title"/>
          </p:nvPr>
        </p:nvSpPr>
        <p:spPr/>
        <p:txBody>
          <a:bodyPr/>
          <a:lstStyle/>
          <a:p>
            <a:r>
              <a:rPr lang="en-US" altLang="en-US" dirty="0"/>
              <a:t>Policies &amp; Procedures</a:t>
            </a:r>
            <a:endParaRPr lang="en-US" dirty="0"/>
          </a:p>
        </p:txBody>
      </p:sp>
    </p:spTree>
    <p:extLst>
      <p:ext uri="{BB962C8B-B14F-4D97-AF65-F5344CB8AC3E}">
        <p14:creationId xmlns:p14="http://schemas.microsoft.com/office/powerpoint/2010/main" val="18893538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9DB4B7-10B3-41FE-BFC5-C8B7D493027F}"/>
              </a:ext>
            </a:extLst>
          </p:cNvPr>
          <p:cNvSpPr>
            <a:spLocks noGrp="1"/>
          </p:cNvSpPr>
          <p:nvPr>
            <p:ph idx="1"/>
          </p:nvPr>
        </p:nvSpPr>
        <p:spPr>
          <a:xfrm>
            <a:off x="838200" y="1644073"/>
            <a:ext cx="10515600" cy="1884218"/>
          </a:xfrm>
        </p:spPr>
        <p:txBody>
          <a:bodyPr/>
          <a:lstStyle/>
          <a:p>
            <a:pPr marL="342900" indent="-342900">
              <a:defRPr/>
            </a:pPr>
            <a:r>
              <a:rPr lang="en-US" dirty="0"/>
              <a:t>Transitions (Elementary to Middle School; MS to HS)</a:t>
            </a:r>
          </a:p>
          <a:p>
            <a:pPr marL="342900" indent="-342900">
              <a:defRPr/>
            </a:pPr>
            <a:r>
              <a:rPr lang="en-US" dirty="0"/>
              <a:t>Spikes in Chronic Absenteeism in transition years</a:t>
            </a:r>
          </a:p>
          <a:p>
            <a:pPr marL="342900" indent="-342900">
              <a:defRPr/>
            </a:pPr>
            <a:r>
              <a:rPr lang="en-US" dirty="0"/>
              <a:t>Old relationships, connections and supports disappear</a:t>
            </a:r>
          </a:p>
          <a:p>
            <a:pPr marL="0" indent="0">
              <a:buNone/>
            </a:pPr>
            <a:endParaRPr lang="en-US" dirty="0"/>
          </a:p>
        </p:txBody>
      </p:sp>
      <p:sp>
        <p:nvSpPr>
          <p:cNvPr id="3" name="Title 2">
            <a:extLst>
              <a:ext uri="{FF2B5EF4-FFF2-40B4-BE49-F238E27FC236}">
                <a16:creationId xmlns:a16="http://schemas.microsoft.com/office/drawing/2014/main" id="{F42E059B-8B24-4BB6-86ED-E302B7DDF4FB}"/>
              </a:ext>
            </a:extLst>
          </p:cNvPr>
          <p:cNvSpPr>
            <a:spLocks noGrp="1"/>
          </p:cNvSpPr>
          <p:nvPr>
            <p:ph type="title"/>
          </p:nvPr>
        </p:nvSpPr>
        <p:spPr/>
        <p:txBody>
          <a:bodyPr/>
          <a:lstStyle/>
          <a:p>
            <a:r>
              <a:rPr lang="en-US" altLang="en-US" dirty="0"/>
              <a:t>Transitions</a:t>
            </a:r>
            <a:endParaRPr lang="en-US" dirty="0"/>
          </a:p>
        </p:txBody>
      </p:sp>
    </p:spTree>
    <p:extLst>
      <p:ext uri="{BB962C8B-B14F-4D97-AF65-F5344CB8AC3E}">
        <p14:creationId xmlns:p14="http://schemas.microsoft.com/office/powerpoint/2010/main" val="102058426"/>
      </p:ext>
    </p:extLst>
  </p:cSld>
  <p:clrMapOvr>
    <a:masterClrMapping/>
  </p:clrMapOvr>
  <p:transition spd="med">
    <p:fade/>
  </p:transition>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989B36-3905-4D71-9AD1-EDCFAD04EC31}">
  <ds:schemaRef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dcmitype/"/>
    <ds:schemaRef ds:uri="6c663d95-8238-4b2d-b922-a74f82e5df6f"/>
    <ds:schemaRef ds:uri="http://schemas.microsoft.com/office/2006/documentManagement/types"/>
    <ds:schemaRef ds:uri="d5501a87-0b31-43b9-bb13-8dd2b743a206"/>
    <ds:schemaRef ds:uri="http://www.w3.org/XML/1998/namespace"/>
    <ds:schemaRef ds:uri="http://purl.org/dc/terms/"/>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426</TotalTime>
  <Words>1160</Words>
  <Application>Microsoft Office PowerPoint</Application>
  <PresentationFormat>Widescreen</PresentationFormat>
  <Paragraphs>197</Paragraphs>
  <Slides>34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Open Sans Semibold</vt:lpstr>
      <vt:lpstr>Open Sans Light</vt:lpstr>
      <vt:lpstr>Arial</vt:lpstr>
      <vt:lpstr>Custom Design</vt:lpstr>
      <vt:lpstr>Chronic Absenteeism</vt:lpstr>
      <vt:lpstr>Chronic Absenteeism</vt:lpstr>
      <vt:lpstr>Looking at Attendance</vt:lpstr>
      <vt:lpstr>ADA vs Chronic Absenteeism 2017 – 2022</vt:lpstr>
      <vt:lpstr>PowerPoint Presentation</vt:lpstr>
      <vt:lpstr>Ripple Effect of Absences</vt:lpstr>
      <vt:lpstr>Impacting Attendance</vt:lpstr>
      <vt:lpstr>Policies &amp; Procedures</vt:lpstr>
      <vt:lpstr>Transitions</vt:lpstr>
      <vt:lpstr>Things We Can’t Control, but Can Influence</vt:lpstr>
      <vt:lpstr>Team Approach to Looking at Data</vt:lpstr>
      <vt:lpstr>Chronic Absenteeism Process</vt:lpstr>
      <vt:lpstr>Types of Teams</vt:lpstr>
      <vt:lpstr>Who Do You Need On Your Team?</vt:lpstr>
      <vt:lpstr>Possible Team Agenda Items</vt:lpstr>
      <vt:lpstr>We Know Who is Absent… Now What?</vt:lpstr>
      <vt:lpstr>Tier 1 – Prevention </vt:lpstr>
      <vt:lpstr>Preventing Chronic Absenteeism</vt:lpstr>
      <vt:lpstr>Preventing Chronic Absenteeism</vt:lpstr>
      <vt:lpstr>Whole School Strategies – Tier 1</vt:lpstr>
      <vt:lpstr>Tier 2 Inteventions</vt:lpstr>
      <vt:lpstr>Who Are Tier 2 Students?</vt:lpstr>
      <vt:lpstr>Tier 2 Goals</vt:lpstr>
      <vt:lpstr>Identifying Students for Tier 2 </vt:lpstr>
      <vt:lpstr>Finding the WHY</vt:lpstr>
      <vt:lpstr>Tier 2 Interventions are Critical</vt:lpstr>
      <vt:lpstr>Tier 2 Strategies</vt:lpstr>
      <vt:lpstr>Success Mentors… Why Mentoring?</vt:lpstr>
      <vt:lpstr>Avoiding Tier 2 Pitfalls</vt:lpstr>
      <vt:lpstr>Tier 3 Interventions</vt:lpstr>
      <vt:lpstr>Who are Tier 3 Students? </vt:lpstr>
      <vt:lpstr>Tier 3 Interventions</vt:lpstr>
      <vt:lpstr>Resources</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Robyn Kelso</cp:lastModifiedBy>
  <cp:revision>37</cp:revision>
  <dcterms:created xsi:type="dcterms:W3CDTF">2017-11-21T21:33:09Z</dcterms:created>
  <dcterms:modified xsi:type="dcterms:W3CDTF">2023-11-06T14:35:23Z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